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notesSlides/notesSlide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30" r:id="rId5"/>
    <p:sldMasterId id="2147483710" r:id="rId6"/>
    <p:sldMasterId id="2147483702" r:id="rId7"/>
    <p:sldMasterId id="2147483746" r:id="rId8"/>
    <p:sldMasterId id="2147483900" r:id="rId9"/>
    <p:sldMasterId id="2147483907" r:id="rId10"/>
    <p:sldMasterId id="2147483968" r:id="rId11"/>
  </p:sldMasterIdLst>
  <p:notesMasterIdLst>
    <p:notesMasterId r:id="rId124"/>
  </p:notesMasterIdLst>
  <p:handoutMasterIdLst>
    <p:handoutMasterId r:id="rId125"/>
  </p:handoutMasterIdLst>
  <p:sldIdLst>
    <p:sldId id="257" r:id="rId12"/>
    <p:sldId id="335" r:id="rId13"/>
    <p:sldId id="263" r:id="rId14"/>
    <p:sldId id="579" r:id="rId15"/>
    <p:sldId id="557" r:id="rId16"/>
    <p:sldId id="581" r:id="rId17"/>
    <p:sldId id="582" r:id="rId18"/>
    <p:sldId id="583" r:id="rId19"/>
    <p:sldId id="584" r:id="rId20"/>
    <p:sldId id="585" r:id="rId21"/>
    <p:sldId id="558" r:id="rId22"/>
    <p:sldId id="586" r:id="rId23"/>
    <p:sldId id="587" r:id="rId24"/>
    <p:sldId id="588" r:id="rId25"/>
    <p:sldId id="589" r:id="rId26"/>
    <p:sldId id="590" r:id="rId27"/>
    <p:sldId id="559" r:id="rId28"/>
    <p:sldId id="591" r:id="rId29"/>
    <p:sldId id="592" r:id="rId30"/>
    <p:sldId id="593" r:id="rId31"/>
    <p:sldId id="595" r:id="rId32"/>
    <p:sldId id="596" r:id="rId33"/>
    <p:sldId id="597" r:id="rId34"/>
    <p:sldId id="600" r:id="rId35"/>
    <p:sldId id="599" r:id="rId36"/>
    <p:sldId id="598" r:id="rId37"/>
    <p:sldId id="560" r:id="rId38"/>
    <p:sldId id="594" r:id="rId39"/>
    <p:sldId id="601" r:id="rId40"/>
    <p:sldId id="602" r:id="rId41"/>
    <p:sldId id="603" r:id="rId42"/>
    <p:sldId id="605" r:id="rId43"/>
    <p:sldId id="604" r:id="rId44"/>
    <p:sldId id="606" r:id="rId45"/>
    <p:sldId id="607" r:id="rId46"/>
    <p:sldId id="608" r:id="rId47"/>
    <p:sldId id="609" r:id="rId48"/>
    <p:sldId id="561" r:id="rId49"/>
    <p:sldId id="610" r:id="rId50"/>
    <p:sldId id="613" r:id="rId51"/>
    <p:sldId id="612" r:id="rId52"/>
    <p:sldId id="617" r:id="rId53"/>
    <p:sldId id="616" r:id="rId54"/>
    <p:sldId id="615" r:id="rId55"/>
    <p:sldId id="614" r:id="rId56"/>
    <p:sldId id="611" r:id="rId57"/>
    <p:sldId id="618" r:id="rId58"/>
    <p:sldId id="619" r:id="rId59"/>
    <p:sldId id="620" r:id="rId60"/>
    <p:sldId id="622" r:id="rId61"/>
    <p:sldId id="562" r:id="rId62"/>
    <p:sldId id="621" r:id="rId63"/>
    <p:sldId id="624" r:id="rId64"/>
    <p:sldId id="623" r:id="rId65"/>
    <p:sldId id="625" r:id="rId66"/>
    <p:sldId id="628" r:id="rId67"/>
    <p:sldId id="627" r:id="rId68"/>
    <p:sldId id="563" r:id="rId69"/>
    <p:sldId id="572" r:id="rId70"/>
    <p:sldId id="573" r:id="rId71"/>
    <p:sldId id="574" r:id="rId72"/>
    <p:sldId id="664" r:id="rId73"/>
    <p:sldId id="303" r:id="rId74"/>
    <p:sldId id="575" r:id="rId75"/>
    <p:sldId id="576" r:id="rId76"/>
    <p:sldId id="564" r:id="rId77"/>
    <p:sldId id="626" r:id="rId78"/>
    <p:sldId id="630" r:id="rId79"/>
    <p:sldId id="631" r:id="rId80"/>
    <p:sldId id="665" r:id="rId81"/>
    <p:sldId id="667" r:id="rId82"/>
    <p:sldId id="629" r:id="rId83"/>
    <p:sldId id="565" r:id="rId84"/>
    <p:sldId id="632" r:id="rId85"/>
    <p:sldId id="634" r:id="rId86"/>
    <p:sldId id="633" r:id="rId87"/>
    <p:sldId id="635" r:id="rId88"/>
    <p:sldId id="636" r:id="rId89"/>
    <p:sldId id="637" r:id="rId90"/>
    <p:sldId id="566" r:id="rId91"/>
    <p:sldId id="638" r:id="rId92"/>
    <p:sldId id="639" r:id="rId93"/>
    <p:sldId id="640" r:id="rId94"/>
    <p:sldId id="641" r:id="rId95"/>
    <p:sldId id="642" r:id="rId96"/>
    <p:sldId id="567" r:id="rId97"/>
    <p:sldId id="643" r:id="rId98"/>
    <p:sldId id="644" r:id="rId99"/>
    <p:sldId id="645" r:id="rId100"/>
    <p:sldId id="646" r:id="rId101"/>
    <p:sldId id="648" r:id="rId102"/>
    <p:sldId id="649" r:id="rId103"/>
    <p:sldId id="568" r:id="rId104"/>
    <p:sldId id="578" r:id="rId105"/>
    <p:sldId id="577" r:id="rId106"/>
    <p:sldId id="569" r:id="rId107"/>
    <p:sldId id="647" r:id="rId108"/>
    <p:sldId id="650" r:id="rId109"/>
    <p:sldId id="651" r:id="rId110"/>
    <p:sldId id="570" r:id="rId111"/>
    <p:sldId id="652" r:id="rId112"/>
    <p:sldId id="653" r:id="rId113"/>
    <p:sldId id="654" r:id="rId114"/>
    <p:sldId id="655" r:id="rId115"/>
    <p:sldId id="656" r:id="rId116"/>
    <p:sldId id="657" r:id="rId117"/>
    <p:sldId id="571" r:id="rId118"/>
    <p:sldId id="658" r:id="rId119"/>
    <p:sldId id="659" r:id="rId120"/>
    <p:sldId id="660" r:id="rId121"/>
    <p:sldId id="662" r:id="rId122"/>
    <p:sldId id="318" r:id="rId123"/>
  </p:sldIdLst>
  <p:sldSz cx="9144000" cy="5143500" type="screen16x9"/>
  <p:notesSz cx="6858000" cy="9144000"/>
  <p:custDataLst>
    <p:tags r:id="rId1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p15:clr>
            <a:srgbClr val="A4A3A4"/>
          </p15:clr>
        </p15:guide>
        <p15:guide id="2" orient="horz" pos="950">
          <p15:clr>
            <a:srgbClr val="A4A3A4"/>
          </p15:clr>
        </p15:guide>
        <p15:guide id="3" orient="horz" pos="91">
          <p15:clr>
            <a:srgbClr val="A4A3A4"/>
          </p15:clr>
        </p15:guide>
        <p15:guide id="4" pos="5654">
          <p15:clr>
            <a:srgbClr val="A4A3A4"/>
          </p15:clr>
        </p15:guide>
        <p15:guide id="5" pos="23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544F5B-AC1B-29BC-6411-100F0DFCDB29}" name="Nuha El Sayed" initials="NS" userId="S::nelsayed@diabetes.org::1f2c859e-4544-42f3-b9cc-78fae93d5eed" providerId="AD"/>
  <p188:author id="{D24595A9-7E78-95D5-9273-DFA7F262AA73}" name="Ashley Fotherby" initials="AF" userId="S::ashley.fotherby@dirxhealth.com::2bf6b026-d31e-4fa7-9073-41e596a1a8b7" providerId="AD"/>
  <p188:author id="{DC0491E2-6722-2270-F5A3-EDFAD1AB12DE}" name="Nuha El Sayed" initials="NES" userId="S::NElSayed@diabetes.org::1f2c859e-4544-42f3-b9cc-78fae93d5eed" providerId="AD"/>
  <p188:author id="{CF88FFE2-8FC5-16AB-1998-59C671F8F91E}" name="Jennifer Gonzalez" initials="JG" userId="S::JGonzalez@diabetes.org::2e8d5152-b2c4-4b64-8279-c4df8cdd17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ddie Tolmie" initials="" lastIdx="58" clrIdx="0"/>
  <p:cmAuthor id="43" name="Gina Corry" initials="GC" lastIdx="43" clrIdx="43">
    <p:extLst>
      <p:ext uri="{19B8F6BF-5375-455C-9EA6-DF929625EA0E}">
        <p15:presenceInfo xmlns:p15="http://schemas.microsoft.com/office/powerpoint/2012/main" userId="S::GCorry@diabetes.org::01d3797e-87b1-407e-af98-b31974fe0900" providerId="AD"/>
      </p:ext>
    </p:extLst>
  </p:cmAuthor>
  <p:cmAuthor id="1" name="LAURA NAGLE" initials="" lastIdx="1" clrIdx="1"/>
  <p:cmAuthor id="44" name="Odette Brown" initials="OB" lastIdx="2" clrIdx="44">
    <p:extLst>
      <p:ext uri="{19B8F6BF-5375-455C-9EA6-DF929625EA0E}">
        <p15:presenceInfo xmlns:p15="http://schemas.microsoft.com/office/powerpoint/2012/main" userId="S::OBrown@diabetes.org::b397ff9e-93c3-42c7-833f-ab29c384102b" providerId="AD"/>
      </p:ext>
    </p:extLst>
  </p:cmAuthor>
  <p:cmAuthor id="2" name="Jennifer Niyangoda" initials="" lastIdx="20" clrIdx="2"/>
  <p:cmAuthor id="45" name="Ryan Woolley" initials="RW" lastIdx="4" clrIdx="45">
    <p:extLst>
      <p:ext uri="{19B8F6BF-5375-455C-9EA6-DF929625EA0E}">
        <p15:presenceInfo xmlns:p15="http://schemas.microsoft.com/office/powerpoint/2012/main" userId="S::RWoolley@diabetes.org::d7aef9a1-5c60-4a81-ab79-b1e317ee1b48" providerId="AD"/>
      </p:ext>
    </p:extLst>
  </p:cmAuthor>
  <p:cmAuthor id="3" name="Simon Williams" initials="" lastIdx="24" clrIdx="3"/>
  <p:cmAuthor id="46" name="Heidi Gioseffi" initials="HG" lastIdx="32" clrIdx="46">
    <p:extLst>
      <p:ext uri="{19B8F6BF-5375-455C-9EA6-DF929625EA0E}">
        <p15:presenceInfo xmlns:p15="http://schemas.microsoft.com/office/powerpoint/2012/main" userId="S::HGioseffi@diabetes.org::3deb387b-7d1f-48e4-9642-b795a7c3cc44" providerId="AD"/>
      </p:ext>
    </p:extLst>
  </p:cmAuthor>
  <p:cmAuthor id="4" name="Gabrielle Antoniadis" initials="GA" lastIdx="17" clrIdx="4"/>
  <p:cmAuthor id="47" name="Alexandra Day" initials="AD" lastIdx="6" clrIdx="47">
    <p:extLst>
      <p:ext uri="{19B8F6BF-5375-455C-9EA6-DF929625EA0E}">
        <p15:presenceInfo xmlns:p15="http://schemas.microsoft.com/office/powerpoint/2012/main" userId="S::ADay@diabetes.org::d9a88e59-90ae-41f9-a9af-09bf960d4e2a" providerId="AD"/>
      </p:ext>
    </p:extLst>
  </p:cmAuthor>
  <p:cmAuthor id="5" name="Microsoft Office User" initials="Office" lastIdx="25" clrIdx="5"/>
  <p:cmAuthor id="6" name="Microsoft Office User" initials="Office [2]" lastIdx="1" clrIdx="6"/>
  <p:cmAuthor id="7" name="Microsoft Office User" initials="Office [3]" lastIdx="1" clrIdx="7"/>
  <p:cmAuthor id="8" name="Microsoft Office User" initials="Office [4]" lastIdx="1" clrIdx="8"/>
  <p:cmAuthor id="9" name="Veronica LaFemina" initials="VL" lastIdx="5" clrIdx="9"/>
  <p:cmAuthor id="10" name="Tamara Darsow" initials="TD" lastIdx="11" clrIdx="10"/>
  <p:cmAuthor id="11" name="Matt Petersen" initials="MP" lastIdx="29" clrIdx="11"/>
  <p:cmAuthor id="12" name="Joy Bennett" initials="JB" lastIdx="1" clrIdx="12"/>
  <p:cmAuthor id="13" name="Joy Bennett" initials="JB [2]" lastIdx="1" clrIdx="13"/>
  <p:cmAuthor id="14" name="Joy Bennett" initials="JB [3]" lastIdx="1" clrIdx="14"/>
  <p:cmAuthor id="15" name="Joy Bennett" initials="JB [4]" lastIdx="1" clrIdx="15"/>
  <p:cmAuthor id="16" name="Joy Bennett" initials="JB [5]" lastIdx="1" clrIdx="16"/>
  <p:cmAuthor id="17" name="Joy Bennett" initials="JB [6]" lastIdx="1" clrIdx="17"/>
  <p:cmAuthor id="18" name="Joy Bennett" initials="JB [7]" lastIdx="1" clrIdx="18"/>
  <p:cmAuthor id="19" name="Joy Bennett" initials="JB [8]" lastIdx="1" clrIdx="19"/>
  <p:cmAuthor id="20" name="Joy Bennett" initials="JB [9]" lastIdx="1" clrIdx="20"/>
  <p:cmAuthor id="21" name="Joy Bennett" initials="JB [10]" lastIdx="1" clrIdx="21"/>
  <p:cmAuthor id="22" name="Joy Bennett" initials="JB [11]" lastIdx="1" clrIdx="22"/>
  <p:cmAuthor id="23" name="Joy Bennett" initials="JB [12]" lastIdx="1" clrIdx="23"/>
  <p:cmAuthor id="24" name="Joy Bennett" initials="JB [13]" lastIdx="1" clrIdx="24"/>
  <p:cmAuthor id="25" name="Joy Bennett" initials="JB [14]" lastIdx="1" clrIdx="25"/>
  <p:cmAuthor id="26" name="Joy Bennett" initials="JB [15]" lastIdx="1" clrIdx="26"/>
  <p:cmAuthor id="27" name="Joy Bennett" initials="JB [16]" lastIdx="1" clrIdx="27"/>
  <p:cmAuthor id="28" name="Joy Bennett" initials="JB [17]" lastIdx="1" clrIdx="28"/>
  <p:cmAuthor id="29" name="Joy Bennett" initials="JB [18]" lastIdx="1" clrIdx="29"/>
  <p:cmAuthor id="30" name="Joy Bennett" initials="JB [19]" lastIdx="1" clrIdx="30"/>
  <p:cmAuthor id="31" name="Joy Bennett" initials="JB [20]" lastIdx="1" clrIdx="31"/>
  <p:cmAuthor id="32" name="Joy Bennett" initials="JB [21]" lastIdx="1" clrIdx="32"/>
  <p:cmAuthor id="33" name="Joy Bennett" initials="JB [22]" lastIdx="1" clrIdx="33"/>
  <p:cmAuthor id="34" name="Joy Bennett" initials="JB [23]" lastIdx="1" clrIdx="34"/>
  <p:cmAuthor id="35" name="Sacha Uelmen" initials="SU" lastIdx="18" clrIdx="35"/>
  <p:cmAuthor id="36" name="Sean Petrie" initials="SP" lastIdx="15" clrIdx="36"/>
  <p:cmAuthor id="37" name="Kelsey Stefanik-Guizlo" initials="KS" lastIdx="23" clrIdx="37"/>
  <p:cmAuthor id="38" name="Mindy Saraco" initials="MS" lastIdx="21" clrIdx="38"/>
  <p:cmAuthor id="39" name="Benjamin Page" initials="BP" lastIdx="4" clrIdx="39"/>
  <p:cmAuthor id="40" name="Shamera Robinson" initials="SR" lastIdx="3" clrIdx="40"/>
  <p:cmAuthor id="41" name="Carly Vendemia" initials="CV" lastIdx="3" clrIdx="41"/>
  <p:cmAuthor id="42" name="Megan Martin" initials="MM" lastIdx="14"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0B1"/>
    <a:srgbClr val="E9C7BE"/>
    <a:srgbClr val="006890"/>
    <a:srgbClr val="008996"/>
    <a:srgbClr val="EC8800"/>
    <a:srgbClr val="95A725"/>
    <a:srgbClr val="EF4238"/>
    <a:srgbClr val="A6192E"/>
    <a:srgbClr val="294A66"/>
    <a:srgbClr val="E383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1146" y="330"/>
      </p:cViewPr>
      <p:guideLst>
        <p:guide orient="horz" pos="3144"/>
        <p:guide orient="horz" pos="950"/>
        <p:guide orient="horz" pos="91"/>
        <p:guide pos="5654"/>
        <p:guide pos="23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notesMaster" Target="notesMasters/notesMaster1.xml"/><Relationship Id="rId129"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microsoft.com/office/2018/10/relationships/authors" Target="author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1B22CF16-3643-354F-B4DC-FB591E44DAB5}" type="datetimeFigureOut">
              <a:rPr lang="en-US" smtClean="0"/>
              <a:pPr/>
              <a:t>5/14/2025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EF04DCEA-0A6F-A448-814B-C253560ED63E}" type="slidenum">
              <a:rPr lang="en-US" smtClean="0"/>
              <a:pPr/>
              <a:t>‹#›</a:t>
            </a:fld>
            <a:endParaRPr lang="en-US"/>
          </a:p>
        </p:txBody>
      </p:sp>
    </p:spTree>
    <p:extLst>
      <p:ext uri="{BB962C8B-B14F-4D97-AF65-F5344CB8AC3E}">
        <p14:creationId xmlns:p14="http://schemas.microsoft.com/office/powerpoint/2010/main" val="30824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41593AF0-BA77-1C4D-9DB4-76C8A5F74CD6}" type="datetimeFigureOut">
              <a:rPr lang="en-US"/>
              <a:pPr/>
              <a:t>5/14/2025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46AAD92F-06A2-3446-8211-5D5BA9F604B3}" type="slidenum">
              <a:rPr/>
              <a:pPr/>
              <a:t>‹#›</a:t>
            </a:fld>
            <a:endParaRPr lang="en-US"/>
          </a:p>
        </p:txBody>
      </p:sp>
    </p:spTree>
    <p:extLst>
      <p:ext uri="{BB962C8B-B14F-4D97-AF65-F5344CB8AC3E}">
        <p14:creationId xmlns:p14="http://schemas.microsoft.com/office/powerpoint/2010/main" val="2029094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AAD92F-06A2-3446-8211-5D5BA9F604B3}" type="slidenum">
              <a:rPr lang="en-US" smtClean="0"/>
              <a:pPr/>
              <a:t>59</a:t>
            </a:fld>
            <a:endParaRPr lang="en-US"/>
          </a:p>
        </p:txBody>
      </p:sp>
    </p:spTree>
    <p:extLst>
      <p:ext uri="{BB962C8B-B14F-4D97-AF65-F5344CB8AC3E}">
        <p14:creationId xmlns:p14="http://schemas.microsoft.com/office/powerpoint/2010/main" val="234571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Inter" panose="02000503000000020004" pitchFamily="2" charset="0"/>
                <a:ea typeface="Inter" panose="02000503000000020004" pitchFamily="2" charset="0"/>
                <a:cs typeface="Arial" panose="020B0604020202020204" pitchFamily="34" charset="0"/>
              </a:rPr>
              <a:t>The left side of the algorithm prioritizes mitigation of diabetes-related complications and end-organ effects, while the right side addresses weight and glucose management goals. ACEi, angiotensin-converting enzyme inhibitor; ACR, albumin-to-creatinine ratio; ARB, angiotensin receptor blocker; ASCVD, atherosclerotic cardiovascular disease; CGM, continuous glucose monitoring; CKD, chronic kidney disease; CV, cardiovascular; CVD, cardiovascular disease; CVOT, cardiovascular outcomes trial; DPP-4i, dipeptidyl peptidase 4 inhibitor; eGFR, estimated glomerular filtration rate; GIP, glucose-dependent insulinotropic polypeptide; GLP-1 RA, glucagon-like peptide 1 receptor agonist; dual GIP/GLP-1 RA, dual glucose-dependent insulinotropic polypeptide and glucagon-like peptide 1 receptor agonist; HF, heart failure; HFpEF, heart failure with preserved ejection fraction; HFrEF, heart failure with reduced ejection fraction; HHF, hospitalization for heart failure; MACE, major adverse cardiovascular events; MI, myocardial infarction; SDOH, social determinants of health; SGLT2i, sodium-glucose cotransporter 2 inhibitor; T2D, type 2 diabetes; TZD, thiazolidinedione. Adapted from Davies MJ, </a:t>
            </a:r>
            <a:r>
              <a:rPr lang="en-US" sz="800" err="1">
                <a:effectLst/>
                <a:latin typeface="Inter" panose="02000503000000020004" pitchFamily="2" charset="0"/>
                <a:ea typeface="Inter" panose="02000503000000020004" pitchFamily="2" charset="0"/>
                <a:cs typeface="Arial" panose="020B0604020202020204" pitchFamily="34" charset="0"/>
              </a:rPr>
              <a:t>Aroda</a:t>
            </a:r>
            <a:r>
              <a:rPr lang="en-US" sz="800">
                <a:effectLst/>
                <a:latin typeface="Inter" panose="02000503000000020004" pitchFamily="2" charset="0"/>
                <a:ea typeface="Inter" panose="02000503000000020004" pitchFamily="2" charset="0"/>
                <a:cs typeface="Arial" panose="020B0604020202020204" pitchFamily="34" charset="0"/>
              </a:rPr>
              <a:t> VR, Collins BS, et al. Management of hyperglycemia in type 2 diabetes, 2022. A consensus report by the American Diabetes Association (ADA) and the European Association for the Study of Diabetes (EASD). Diabetes Care 2022;45:2753–2786.</a:t>
            </a:r>
            <a:endParaRPr lang="en-US" sz="800">
              <a:latin typeface="Inter" panose="02000503000000020004" pitchFamily="2" charset="0"/>
              <a:ea typeface="Inter" panose="02000503000000020004" pitchFamily="2" charset="0"/>
              <a:cs typeface="Arial" panose="020B0604020202020204" pitchFamily="34" charset="0"/>
            </a:endParaRPr>
          </a:p>
          <a:p>
            <a:endParaRPr lang="en-US" sz="1200">
              <a:latin typeface="Inter" panose="02000503000000020004" pitchFamily="2" charset="0"/>
              <a:ea typeface="Inter" panose="02000503000000020004" pitchFamily="2" charset="0"/>
            </a:endParaRPr>
          </a:p>
          <a:p>
            <a:r>
              <a:rPr lang="en-US" sz="1200">
                <a:latin typeface="Inter" panose="02000503000000020004" pitchFamily="2" charset="0"/>
                <a:ea typeface="Inter" panose="02000503000000020004" pitchFamily="2" charset="0"/>
              </a:rPr>
              <a:t>* In people with HF, CKD, established CVD, or multiple risk factors for CVD, the decision to use a GLP-1 RA or SGLT2i with proven benefit should be made irrespective of background use of metformin or A1C.</a:t>
            </a:r>
          </a:p>
          <a:p>
            <a:r>
              <a:rPr lang="en-US" sz="1200">
                <a:latin typeface="Inter" panose="02000503000000020004" pitchFamily="2" charset="0"/>
                <a:ea typeface="Inter" panose="02000503000000020004" pitchFamily="2" charset="0"/>
              </a:rPr>
              <a:t>† ASCVD: Defined differently across CVOTs but all included individuals with established CVD (e.g., MI, stroke, and arterial revascularization procedure) and variably included conditions such as transient ischemic attack, unstable angina, amputation, and symptomatic or asymptomatic coronary artery disease. Indicators of high risk: While definitions vary, most comprise ≥55 years of age with two or more additional risk factors (including obesity, hypertension, smoking, dyslipidemia, or albuminuria).</a:t>
            </a:r>
          </a:p>
          <a:p>
            <a:r>
              <a:rPr lang="en-US" sz="1200">
                <a:latin typeface="Inter" panose="02000503000000020004" pitchFamily="2" charset="0"/>
                <a:ea typeface="Inter" panose="02000503000000020004" pitchFamily="2" charset="0"/>
              </a:rPr>
              <a:t>≈ A strong recommendation is warranted for people with CVD and a weaker recommendation for those with indicators of high-risk CVD. Moreover, a higher absolute risk reduction and thus lower numbers needed to treat are seen at higher levels of baseline risk and should be factored into the shared decision-making process. See text for details.</a:t>
            </a:r>
          </a:p>
          <a:p>
            <a:r>
              <a:rPr lang="en-US" sz="1200">
                <a:latin typeface="Inter" panose="02000503000000020004" pitchFamily="2" charset="0"/>
                <a:ea typeface="Inter" panose="02000503000000020004" pitchFamily="2" charset="0"/>
              </a:rPr>
              <a:t># For GLP-1 Ras, CVOTs demonstrate their efficacy in reducing composite MACE, CV death, all-cause mortality, MI, stroke, and kidney end points in individuals with T2D with established or high risk of CVD. One kidney outcome trial demonstrated benefit in reducing persistent eGFR reduction and CV death for a GLP-1 RA in individuals with CKD and T2D.</a:t>
            </a:r>
          </a:p>
          <a:p>
            <a:r>
              <a:rPr lang="en-US" sz="1200">
                <a:latin typeface="Inter" panose="02000503000000020004" pitchFamily="2" charset="0"/>
                <a:ea typeface="Inter" panose="02000503000000020004" pitchFamily="2" charset="0"/>
              </a:rPr>
              <a:t>‡ For SGLT2is, CV and kidney outcomes trials demonstrate their efficacy in reducing the risks of composite MACE, CV death, all-cause mortality, MI, HHF, and kidney outcomes in individuals with T2D and established or high risk of CVD.</a:t>
            </a:r>
          </a:p>
          <a:p>
            <a:r>
              <a:rPr lang="en-US" sz="1200">
                <a:latin typeface="Inter" panose="02000503000000020004" pitchFamily="2" charset="0"/>
                <a:ea typeface="Inter" panose="02000503000000020004" pitchFamily="2" charset="0"/>
              </a:rPr>
              <a:t>^ Low-dose pioglitazone may be better tolerated and similarly effective as higher doses.</a:t>
            </a:r>
          </a:p>
          <a:p>
            <a:endParaRPr lang="en-US"/>
          </a:p>
        </p:txBody>
      </p:sp>
      <p:sp>
        <p:nvSpPr>
          <p:cNvPr id="4" name="Slide Number Placeholder 3"/>
          <p:cNvSpPr>
            <a:spLocks noGrp="1"/>
          </p:cNvSpPr>
          <p:nvPr>
            <p:ph type="sldNum" sz="quarter" idx="5"/>
          </p:nvPr>
        </p:nvSpPr>
        <p:spPr/>
        <p:txBody>
          <a:bodyPr/>
          <a:lstStyle/>
          <a:p>
            <a:fld id="{46AAD92F-06A2-3446-8211-5D5BA9F604B3}" type="slidenum">
              <a:rPr lang="en-US" smtClean="0"/>
              <a:pPr/>
              <a:t>69</a:t>
            </a:fld>
            <a:endParaRPr lang="en-US"/>
          </a:p>
        </p:txBody>
      </p:sp>
    </p:spTree>
    <p:extLst>
      <p:ext uri="{BB962C8B-B14F-4D97-AF65-F5344CB8AC3E}">
        <p14:creationId xmlns:p14="http://schemas.microsoft.com/office/powerpoint/2010/main" val="400792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Inter" panose="02000503000000020004" pitchFamily="2" charset="0"/>
                <a:ea typeface="Inter" panose="02000503000000020004" pitchFamily="2" charset="0"/>
                <a:cs typeface="Arial" panose="020B0604020202020204" pitchFamily="34" charset="0"/>
              </a:rPr>
              <a:t>The left side of the algorithm prioritizes mitigation of diabetes-related complications and end-organ effects, while the right side addresses weight and glucose management goals. ACEi, angiotensin-converting enzyme inhibitor; ACR, albumin-to-creatinine ratio; ARB, angiotensin receptor blocker; ASCVD, atherosclerotic cardiovascular disease; CGM, continuous glucose monitoring; CKD, chronic kidney disease; CV, cardiovascular; CVD, cardiovascular disease; CVOT, cardiovascular outcomes trial; DPP-4i, dipeptidyl peptidase 4 inhibitor; eGFR, estimated glomerular filtration rate; GIP, glucose-dependent insulinotropic polypeptide; GLP-1 RA, glucagon-like peptide 1 receptor agonist; dual GIP/GLP-1 RA, dual glucose-dependent insulinotropic polypeptide and glucagon-like peptide 1 receptor agonist; HF, heart failure; HFpEF, heart failure with preserved ejection fraction; HFrEF, heart failure with reduced ejection fraction; HHF, hospitalization for heart failure; MACE, major adverse cardiovascular events; MI, myocardial infarction; SDOH, social determinants of health; SGLT2i, sodium-glucose cotransporter 2 inhibitor; T2D, type 2 diabetes; TZD, thiazolidinedione. Adapted from Davies MJ, </a:t>
            </a:r>
            <a:r>
              <a:rPr lang="en-US" sz="1200" err="1">
                <a:effectLst/>
                <a:latin typeface="Inter" panose="02000503000000020004" pitchFamily="2" charset="0"/>
                <a:ea typeface="Inter" panose="02000503000000020004" pitchFamily="2" charset="0"/>
                <a:cs typeface="Arial" panose="020B0604020202020204" pitchFamily="34" charset="0"/>
              </a:rPr>
              <a:t>Aroda</a:t>
            </a:r>
            <a:r>
              <a:rPr lang="en-US" sz="1200">
                <a:effectLst/>
                <a:latin typeface="Inter" panose="02000503000000020004" pitchFamily="2" charset="0"/>
                <a:ea typeface="Inter" panose="02000503000000020004" pitchFamily="2" charset="0"/>
                <a:cs typeface="Arial" panose="020B0604020202020204" pitchFamily="34" charset="0"/>
              </a:rPr>
              <a:t> VR, Collins BS, et al. Management of hyperglycemia in type 2 diabetes, 2022. A consensus report by the American Diabetes Association (ADA) and the European Association for the Study of Diabetes (EASD). Diabetes Care 2022;45:2753–2786.</a:t>
            </a:r>
            <a:endParaRPr lang="en-US" sz="1200">
              <a:latin typeface="Inter" panose="02000503000000020004" pitchFamily="2" charset="0"/>
              <a:ea typeface="Inter" panose="02000503000000020004" pitchFamily="2" charset="0"/>
              <a:cs typeface="Arial" panose="020B0604020202020204" pitchFamily="34" charset="0"/>
            </a:endParaRPr>
          </a:p>
          <a:p>
            <a:endParaRPr lang="en-US" sz="1200">
              <a:latin typeface="Inter" panose="02000503000000020004" pitchFamily="2" charset="0"/>
              <a:ea typeface="Inter" panose="02000503000000020004" pitchFamily="2" charset="0"/>
            </a:endParaRPr>
          </a:p>
          <a:p>
            <a:r>
              <a:rPr lang="en-US" sz="1200">
                <a:latin typeface="Inter" panose="02000503000000020004" pitchFamily="2" charset="0"/>
                <a:ea typeface="Inter" panose="02000503000000020004" pitchFamily="2" charset="0"/>
              </a:rPr>
              <a:t>* In people with HF, CKD, established CVD, or multiple risk factors for CVD, the decision to use a GLP-1 RA or SGLT2i with proven benefit should be made irrespective of background use of metformin or A1C.</a:t>
            </a:r>
          </a:p>
          <a:p>
            <a:r>
              <a:rPr lang="en-US" sz="1200">
                <a:latin typeface="Inter" panose="02000503000000020004" pitchFamily="2" charset="0"/>
                <a:ea typeface="Inter" panose="02000503000000020004" pitchFamily="2" charset="0"/>
              </a:rPr>
              <a:t>† ASCVD: Defined differently across CVOTs but all included individuals with established CVD (e.g., MI, stroke, and arterial revascularization procedure) and variably included conditions such as transient ischemic attack, unstable angina, amputation, and symptomatic or asymptomatic coronary artery disease. Indicators of high risk: While definitions vary, most comprise ≥55 years of age with two or more additional risk factors (including obesity, hypertension, smoking, dyslipidemia, or albuminuria).</a:t>
            </a:r>
          </a:p>
          <a:p>
            <a:r>
              <a:rPr lang="en-US" sz="1200">
                <a:latin typeface="Inter" panose="02000503000000020004" pitchFamily="2" charset="0"/>
                <a:ea typeface="Inter" panose="02000503000000020004" pitchFamily="2" charset="0"/>
              </a:rPr>
              <a:t>≈ A strong recommendation is warranted for people with CVD and a weaker recommendation for those with indicators of high-risk CVD. Moreover, a higher absolute risk reduction and thus lower numbers needed to treat are seen at higher levels of baseline risk and should be factored into the shared decision-making process. See text for details.</a:t>
            </a:r>
          </a:p>
          <a:p>
            <a:r>
              <a:rPr lang="en-US" sz="1200">
                <a:latin typeface="Inter" panose="02000503000000020004" pitchFamily="2" charset="0"/>
                <a:ea typeface="Inter" panose="02000503000000020004" pitchFamily="2" charset="0"/>
              </a:rPr>
              <a:t># For GLP-1 Ras, CVOTs demonstrate their efficacy in reducing composite MACE, CV death, all-cause mortality, MI, stroke, and kidney end points in individuals with T2D with established or high risk of CVD. One kidney outcome trial demonstrated benefit in reducing persistent eGFR reduction and CV death for a GLP-1 RA in individuals with CKD and T2D.</a:t>
            </a:r>
          </a:p>
          <a:p>
            <a:r>
              <a:rPr lang="en-US" sz="1200">
                <a:latin typeface="Inter" panose="02000503000000020004" pitchFamily="2" charset="0"/>
                <a:ea typeface="Inter" panose="02000503000000020004" pitchFamily="2" charset="0"/>
              </a:rPr>
              <a:t>‡ For SGLT2is, CV and kidney outcomes trials demonstrate their efficacy in reducing the risks of composite MACE, CV death, all-cause mortality, MI, HHF, and kidney outcomes in individuals with T2D and established or high risk of CVD.</a:t>
            </a:r>
          </a:p>
          <a:p>
            <a:r>
              <a:rPr lang="en-US" sz="1200">
                <a:latin typeface="Inter" panose="02000503000000020004" pitchFamily="2" charset="0"/>
                <a:ea typeface="Inter" panose="02000503000000020004" pitchFamily="2" charset="0"/>
              </a:rPr>
              <a:t>^ Low-dose pioglitazone may be better tolerated and similarly effective as higher doses.</a:t>
            </a:r>
          </a:p>
          <a:p>
            <a:endParaRPr lang="en-US"/>
          </a:p>
          <a:p>
            <a:endParaRPr lang="en-US"/>
          </a:p>
        </p:txBody>
      </p:sp>
      <p:sp>
        <p:nvSpPr>
          <p:cNvPr id="4" name="Slide Number Placeholder 3"/>
          <p:cNvSpPr>
            <a:spLocks noGrp="1"/>
          </p:cNvSpPr>
          <p:nvPr>
            <p:ph type="sldNum" sz="quarter" idx="5"/>
          </p:nvPr>
        </p:nvSpPr>
        <p:spPr/>
        <p:txBody>
          <a:bodyPr/>
          <a:lstStyle/>
          <a:p>
            <a:fld id="{46AAD92F-06A2-3446-8211-5D5BA9F604B3}" type="slidenum">
              <a:rPr lang="en-US" smtClean="0"/>
              <a:pPr/>
              <a:t>70</a:t>
            </a:fld>
            <a:endParaRPr lang="en-US"/>
          </a:p>
        </p:txBody>
      </p:sp>
    </p:spTree>
    <p:extLst>
      <p:ext uri="{BB962C8B-B14F-4D97-AF65-F5344CB8AC3E}">
        <p14:creationId xmlns:p14="http://schemas.microsoft.com/office/powerpoint/2010/main" val="47696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Inter" panose="02000503000000020004" pitchFamily="2" charset="0"/>
                <a:ea typeface="Inter" panose="02000503000000020004" pitchFamily="2" charset="0"/>
                <a:cs typeface="Arial" panose="020B0604020202020204" pitchFamily="34" charset="0"/>
              </a:rPr>
              <a:t>The left side of the algorithm prioritizes mitigation of diabetes-related complications and end-organ effects, while the right side addresses weight and glucose management goals. ACEi, angiotensin-converting enzyme inhibitor; ACR, albumin-to-creatinine ratio; ARB, angiotensin receptor blocker; ASCVD, atherosclerotic cardiovascular disease; CGM, continuous glucose monitoring; CKD, chronic kidney disease; CV, cardiovascular; CVD, cardiovascular disease; CVOT, cardiovascular outcomes trial; DPP-4i, dipeptidyl peptidase 4 inhibitor; eGFR, estimated glomerular filtration rate; GIP, glucose-dependent insulinotropic polypeptide; GLP-1 RA, glucagon-like peptide 1 receptor agonist; dual GIP/GLP-1 RA, dual glucose-dependent insulinotropic polypeptide and glucagon-like peptide 1 receptor agonist; HF, heart failure; HFpEF, heart failure with preserved ejection fraction; HFrEF, heart failure with reduced ejection fraction; HHF, hospitalization for heart failure; MACE, major adverse cardiovascular events; MI, myocardial infarction; SDOH, social determinants of health; SGLT2i, sodium-glucose cotransporter 2 inhibitor; T2D, type 2 diabetes; TZD, thiazolidinedione. Adapted from Davies MJ, </a:t>
            </a:r>
            <a:r>
              <a:rPr lang="en-US" sz="1200" err="1">
                <a:effectLst/>
                <a:latin typeface="Inter" panose="02000503000000020004" pitchFamily="2" charset="0"/>
                <a:ea typeface="Inter" panose="02000503000000020004" pitchFamily="2" charset="0"/>
                <a:cs typeface="Arial" panose="020B0604020202020204" pitchFamily="34" charset="0"/>
              </a:rPr>
              <a:t>Aroda</a:t>
            </a:r>
            <a:r>
              <a:rPr lang="en-US" sz="1200">
                <a:effectLst/>
                <a:latin typeface="Inter" panose="02000503000000020004" pitchFamily="2" charset="0"/>
                <a:ea typeface="Inter" panose="02000503000000020004" pitchFamily="2" charset="0"/>
                <a:cs typeface="Arial" panose="020B0604020202020204" pitchFamily="34" charset="0"/>
              </a:rPr>
              <a:t> VR, Collins BS, et al. Management of hyperglycemia in type 2 diabetes, 2022. A consensus report by the American Diabetes Association (ADA) and the European Association for the Study of Diabetes (EASD). Diabetes Care 2022;45:2753–2786.</a:t>
            </a:r>
            <a:endParaRPr lang="en-US" sz="1200">
              <a:latin typeface="Inter" panose="02000503000000020004" pitchFamily="2" charset="0"/>
              <a:ea typeface="Inter" panose="02000503000000020004" pitchFamily="2" charset="0"/>
              <a:cs typeface="Arial" panose="020B0604020202020204" pitchFamily="34" charset="0"/>
            </a:endParaRPr>
          </a:p>
          <a:p>
            <a:endParaRPr lang="en-US" sz="1200">
              <a:latin typeface="Inter" panose="02000503000000020004" pitchFamily="2" charset="0"/>
              <a:ea typeface="Inter" panose="02000503000000020004" pitchFamily="2" charset="0"/>
            </a:endParaRPr>
          </a:p>
          <a:p>
            <a:r>
              <a:rPr lang="en-US" sz="1200">
                <a:latin typeface="Inter" panose="02000503000000020004" pitchFamily="2" charset="0"/>
                <a:ea typeface="Inter" panose="02000503000000020004" pitchFamily="2" charset="0"/>
              </a:rPr>
              <a:t>* In people with HF, CKD, established CVD, or multiple risk factors for CVD, the decision to use a GLP-1 RA or SGLT2i with proven benefit should be made irrespective of background use of metformin or A1C.</a:t>
            </a:r>
          </a:p>
          <a:p>
            <a:r>
              <a:rPr lang="en-US" sz="1200">
                <a:latin typeface="Inter" panose="02000503000000020004" pitchFamily="2" charset="0"/>
                <a:ea typeface="Inter" panose="02000503000000020004" pitchFamily="2" charset="0"/>
              </a:rPr>
              <a:t>† ASCVD: Defined differently across CVOTs but all included individuals with established CVD (e.g., MI, stroke, and arterial revascularization procedure) and variably included conditions such as transient ischemic attack, unstable angina, amputation, and symptomatic or asymptomatic coronary artery disease. Indicators of high risk: While definitions vary, most comprise ≥55 years of age with two or more additional risk factors (including obesity, hypertension, smoking, dyslipidemia, or albuminuria).</a:t>
            </a:r>
          </a:p>
          <a:p>
            <a:r>
              <a:rPr lang="en-US" sz="1200">
                <a:latin typeface="Inter" panose="02000503000000020004" pitchFamily="2" charset="0"/>
                <a:ea typeface="Inter" panose="02000503000000020004" pitchFamily="2" charset="0"/>
              </a:rPr>
              <a:t>≈ A strong recommendation is warranted for people with CVD and a weaker recommendation for those with indicators of high-risk CVD. Moreover, a higher absolute risk reduction and thus lower numbers needed to treat are seen at higher levels of baseline risk and should be factored into the shared decision-making process. See text for details.</a:t>
            </a:r>
          </a:p>
          <a:p>
            <a:r>
              <a:rPr lang="en-US" sz="1200">
                <a:latin typeface="Inter" panose="02000503000000020004" pitchFamily="2" charset="0"/>
                <a:ea typeface="Inter" panose="02000503000000020004" pitchFamily="2" charset="0"/>
              </a:rPr>
              <a:t># For GLP-1 Ras, CVOTs demonstrate their efficacy in reducing composite MACE, CV death, all-cause mortality, MI, stroke, and kidney end points in individuals with T2D with established or high risk of CVD. One kidney outcome trial demonstrated benefit in reducing persistent eGFR reduction and CV death for a GLP-1 RA in individuals with CKD and T2D.</a:t>
            </a:r>
          </a:p>
          <a:p>
            <a:r>
              <a:rPr lang="en-US" sz="1200">
                <a:latin typeface="Inter" panose="02000503000000020004" pitchFamily="2" charset="0"/>
                <a:ea typeface="Inter" panose="02000503000000020004" pitchFamily="2" charset="0"/>
              </a:rPr>
              <a:t>‡ For SGLT2is, CV and kidney outcomes trials demonstrate their efficacy in reducing the risks of composite MACE, CV death, all-cause mortality, MI, HHF, and kidney outcomes in individuals with T2D and established or high risk of CVD.</a:t>
            </a:r>
          </a:p>
          <a:p>
            <a:r>
              <a:rPr lang="en-US" sz="1200">
                <a:latin typeface="Inter" panose="02000503000000020004" pitchFamily="2" charset="0"/>
                <a:ea typeface="Inter" panose="02000503000000020004" pitchFamily="2" charset="0"/>
              </a:rPr>
              <a:t>^ Low-dose pioglitazone may be better tolerated and similarly effective as higher doses.</a:t>
            </a:r>
          </a:p>
          <a:p>
            <a:endParaRPr lang="en-US"/>
          </a:p>
          <a:p>
            <a:endParaRPr lang="en-US"/>
          </a:p>
        </p:txBody>
      </p:sp>
      <p:sp>
        <p:nvSpPr>
          <p:cNvPr id="4" name="Slide Number Placeholder 3"/>
          <p:cNvSpPr>
            <a:spLocks noGrp="1"/>
          </p:cNvSpPr>
          <p:nvPr>
            <p:ph type="sldNum" sz="quarter" idx="5"/>
          </p:nvPr>
        </p:nvSpPr>
        <p:spPr/>
        <p:txBody>
          <a:bodyPr/>
          <a:lstStyle/>
          <a:p>
            <a:fld id="{46AAD92F-06A2-3446-8211-5D5BA9F604B3}" type="slidenum">
              <a:rPr lang="en-US" smtClean="0"/>
              <a:pPr/>
              <a:t>71</a:t>
            </a:fld>
            <a:endParaRPr lang="en-US"/>
          </a:p>
        </p:txBody>
      </p:sp>
    </p:spTree>
    <p:extLst>
      <p:ext uri="{BB962C8B-B14F-4D97-AF65-F5344CB8AC3E}">
        <p14:creationId xmlns:p14="http://schemas.microsoft.com/office/powerpoint/2010/main" val="19315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2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36.pn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22.png"/><Relationship Id="rId4" Type="http://schemas.openxmlformats.org/officeDocument/2006/relationships/image" Target="../media/image3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2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36.pn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3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43.jpe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D391B-E746-ED49-AD1B-8183FC188DDE}"/>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2073FD66-1B9D-DA44-97BB-AD262690C91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E8B8B326-BEC3-C242-A594-4C6838D72387}"/>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2FD89BD1-5DA7-3740-82EC-D7A98F65E20F}"/>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4" name="Picture 3" descr="Graphical user interface, text&#10;&#10;Description automatically generated">
            <a:extLst>
              <a:ext uri="{FF2B5EF4-FFF2-40B4-BE49-F238E27FC236}">
                <a16:creationId xmlns:a16="http://schemas.microsoft.com/office/drawing/2014/main" id="{3E9CF76A-898B-BC2B-E539-99DE359EF052}"/>
              </a:ext>
            </a:extLst>
          </p:cNvPr>
          <p:cNvPicPr>
            <a:picLocks noChangeAspect="1"/>
          </p:cNvPicPr>
          <p:nvPr userDrawn="1"/>
        </p:nvPicPr>
        <p:blipFill>
          <a:blip r:embed="rId3"/>
          <a:stretch>
            <a:fillRect/>
          </a:stretch>
        </p:blipFill>
        <p:spPr>
          <a:xfrm>
            <a:off x="2663351" y="3418370"/>
            <a:ext cx="1985852" cy="941441"/>
          </a:xfrm>
          <a:prstGeom prst="rect">
            <a:avLst/>
          </a:prstGeom>
        </p:spPr>
      </p:pic>
    </p:spTree>
    <p:extLst>
      <p:ext uri="{BB962C8B-B14F-4D97-AF65-F5344CB8AC3E}">
        <p14:creationId xmlns:p14="http://schemas.microsoft.com/office/powerpoint/2010/main" val="313981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162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ata Point + Pi Charts">
    <p:spTree>
      <p:nvGrpSpPr>
        <p:cNvPr id="1" name=""/>
        <p:cNvGrpSpPr/>
        <p:nvPr/>
      </p:nvGrpSpPr>
      <p:grpSpPr>
        <a:xfrm>
          <a:off x="0" y="0"/>
          <a:ext cx="0" cy="0"/>
          <a:chOff x="0" y="0"/>
          <a:chExt cx="0" cy="0"/>
        </a:xfrm>
      </p:grpSpPr>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Google Shape;585;p38">
            <a:extLst>
              <a:ext uri="{FF2B5EF4-FFF2-40B4-BE49-F238E27FC236}">
                <a16:creationId xmlns:a16="http://schemas.microsoft.com/office/drawing/2014/main" id="{5D927F97-FE82-A2A6-A5A4-2D5A332D21D8}"/>
              </a:ext>
            </a:extLst>
          </p:cNvPr>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28" hasCustomPrompt="1"/>
          </p:nvPr>
        </p:nvSpPr>
        <p:spPr>
          <a:xfrm>
            <a:off x="597876" y="1197542"/>
            <a:ext cx="2220140" cy="598451"/>
          </a:xfrm>
        </p:spPr>
        <p:txBody>
          <a:bodyPr>
            <a:no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Data points</a:t>
            </a:r>
          </a:p>
        </p:txBody>
      </p:sp>
      <p:sp>
        <p:nvSpPr>
          <p:cNvPr id="11" name="Text Placeholder 10"/>
          <p:cNvSpPr>
            <a:spLocks noGrp="1"/>
          </p:cNvSpPr>
          <p:nvPr>
            <p:ph type="body" sz="quarter" idx="29" hasCustomPrompt="1"/>
          </p:nvPr>
        </p:nvSpPr>
        <p:spPr>
          <a:xfrm>
            <a:off x="597695" y="2020491"/>
            <a:ext cx="2220321" cy="1953103"/>
          </a:xfrm>
        </p:spPr>
        <p:txBody>
          <a:bodyPr>
            <a:norm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Slide style with additional context for chart.</a:t>
            </a:r>
          </a:p>
          <a:p>
            <a:pPr lvl="0"/>
            <a:endParaRPr lang="en-US"/>
          </a:p>
          <a:p>
            <a:pPr lvl="0"/>
            <a:r>
              <a:rPr lang="en-US"/>
              <a:t>Nemo enim ipsam volup tatem quia voluptas sit aspernatur aut odit aut fugit, sed quia conseq uuntur magni dolores eos qui ratione voluptatem sequi nesciun ipsum set. </a:t>
            </a:r>
          </a:p>
        </p:txBody>
      </p:sp>
      <p:sp>
        <p:nvSpPr>
          <p:cNvPr id="12" name="Text Placeholder 10"/>
          <p:cNvSpPr>
            <a:spLocks noGrp="1"/>
          </p:cNvSpPr>
          <p:nvPr>
            <p:ph type="body" sz="quarter" idx="30" hasCustomPrompt="1"/>
          </p:nvPr>
        </p:nvSpPr>
        <p:spPr>
          <a:xfrm>
            <a:off x="3141172" y="2818016"/>
            <a:ext cx="1833995" cy="1155578"/>
          </a:xfrm>
        </p:spPr>
        <p:txBody>
          <a:bodyPr>
            <a:normAutofit/>
          </a:bodyPr>
          <a:lstStyle>
            <a:lvl1pPr marL="0" indent="0">
              <a:buNone/>
              <a:defRPr sz="105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Nemo enim ipsam voluptatem quia voluptas sit aspernatur aut odit aut fugit, sed quia consequuntur magni dolores eos qui ratione voluptatem sequi nesciunt. </a:t>
            </a:r>
          </a:p>
        </p:txBody>
      </p:sp>
      <p:sp>
        <p:nvSpPr>
          <p:cNvPr id="13" name="Text Placeholder 10"/>
          <p:cNvSpPr>
            <a:spLocks noGrp="1"/>
          </p:cNvSpPr>
          <p:nvPr>
            <p:ph type="body" sz="quarter" idx="31" hasCustomPrompt="1"/>
          </p:nvPr>
        </p:nvSpPr>
        <p:spPr>
          <a:xfrm>
            <a:off x="5100898" y="2818016"/>
            <a:ext cx="1833995" cy="1155578"/>
          </a:xfrm>
        </p:spPr>
        <p:txBody>
          <a:bodyPr>
            <a:normAutofit/>
          </a:bodyPr>
          <a:lstStyle>
            <a:lvl1pPr marL="0" indent="0">
              <a:buNone/>
              <a:defRPr sz="105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Nemo enim ipsam voluptatem quia voluptas sit aspernatur aut odit aut fugit, sed quia consequuntur magni dolores eos qui ratione voluptatem sequi nesciunt. </a:t>
            </a:r>
          </a:p>
        </p:txBody>
      </p:sp>
      <p:sp>
        <p:nvSpPr>
          <p:cNvPr id="14" name="Text Placeholder 10"/>
          <p:cNvSpPr>
            <a:spLocks noGrp="1"/>
          </p:cNvSpPr>
          <p:nvPr>
            <p:ph type="body" sz="quarter" idx="32" hasCustomPrompt="1"/>
          </p:nvPr>
        </p:nvSpPr>
        <p:spPr>
          <a:xfrm>
            <a:off x="7060624" y="2818015"/>
            <a:ext cx="1833995" cy="1155578"/>
          </a:xfrm>
        </p:spPr>
        <p:txBody>
          <a:bodyPr>
            <a:normAutofit/>
          </a:bodyPr>
          <a:lstStyle>
            <a:lvl1pPr marL="0" indent="0">
              <a:buNone/>
              <a:defRPr sz="105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Nemo enim ipsam voluptatem quia voluptas sit aspernatur aut odit aut fugit, sed quia consequuntur magni dolores eos qui ratione voluptatem sequi nesciunt. </a:t>
            </a:r>
          </a:p>
        </p:txBody>
      </p:sp>
      <p:sp>
        <p:nvSpPr>
          <p:cNvPr id="16" name="Chart Placeholder 15"/>
          <p:cNvSpPr>
            <a:spLocks noGrp="1"/>
          </p:cNvSpPr>
          <p:nvPr>
            <p:ph type="chart" sz="quarter" idx="33"/>
          </p:nvPr>
        </p:nvSpPr>
        <p:spPr>
          <a:xfrm>
            <a:off x="3140869" y="1197769"/>
            <a:ext cx="1834754" cy="1420416"/>
          </a:xfrm>
        </p:spPr>
        <p:txBody>
          <a:bodyPr/>
          <a:lstStyle/>
          <a:p>
            <a:endParaRPr lang="en-US"/>
          </a:p>
        </p:txBody>
      </p:sp>
      <p:sp>
        <p:nvSpPr>
          <p:cNvPr id="17" name="Chart Placeholder 15"/>
          <p:cNvSpPr>
            <a:spLocks noGrp="1"/>
          </p:cNvSpPr>
          <p:nvPr>
            <p:ph type="chart" sz="quarter" idx="34"/>
          </p:nvPr>
        </p:nvSpPr>
        <p:spPr>
          <a:xfrm>
            <a:off x="5100139" y="1197769"/>
            <a:ext cx="1834754" cy="1420416"/>
          </a:xfrm>
        </p:spPr>
        <p:txBody>
          <a:bodyPr/>
          <a:lstStyle/>
          <a:p>
            <a:endParaRPr lang="en-US"/>
          </a:p>
        </p:txBody>
      </p:sp>
      <p:sp>
        <p:nvSpPr>
          <p:cNvPr id="18" name="Chart Placeholder 15"/>
          <p:cNvSpPr>
            <a:spLocks noGrp="1"/>
          </p:cNvSpPr>
          <p:nvPr>
            <p:ph type="chart" sz="quarter" idx="35"/>
          </p:nvPr>
        </p:nvSpPr>
        <p:spPr>
          <a:xfrm>
            <a:off x="7060244" y="1197542"/>
            <a:ext cx="1834754" cy="1420416"/>
          </a:xfrm>
        </p:spPr>
        <p:txBody>
          <a:bodyPr/>
          <a:lstStyle/>
          <a:p>
            <a:endParaRPr lang="en-US"/>
          </a:p>
        </p:txBody>
      </p:sp>
      <p:pic>
        <p:nvPicPr>
          <p:cNvPr id="2" name="Google Shape;162;p10" descr="A red background with dots&#10;&#10;Description automatically generated">
            <a:extLst>
              <a:ext uri="{FF2B5EF4-FFF2-40B4-BE49-F238E27FC236}">
                <a16:creationId xmlns:a16="http://schemas.microsoft.com/office/drawing/2014/main" id="{83825F17-9903-9C0D-0071-1568B87EC428}"/>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8" name="Slide Number Placeholder 3">
            <a:extLst>
              <a:ext uri="{FF2B5EF4-FFF2-40B4-BE49-F238E27FC236}">
                <a16:creationId xmlns:a16="http://schemas.microsoft.com/office/drawing/2014/main" id="{63EE000A-4D04-9EC7-03D4-BBC551BDB44A}"/>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16984888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ata Point + Liner Charts">
    <p:spTree>
      <p:nvGrpSpPr>
        <p:cNvPr id="1" name=""/>
        <p:cNvGrpSpPr/>
        <p:nvPr/>
      </p:nvGrpSpPr>
      <p:grpSpPr>
        <a:xfrm>
          <a:off x="0" y="0"/>
          <a:ext cx="0" cy="0"/>
          <a:chOff x="0" y="0"/>
          <a:chExt cx="0" cy="0"/>
        </a:xfrm>
      </p:grpSpPr>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Google Shape;585;p38">
            <a:extLst>
              <a:ext uri="{FF2B5EF4-FFF2-40B4-BE49-F238E27FC236}">
                <a16:creationId xmlns:a16="http://schemas.microsoft.com/office/drawing/2014/main" id="{5D927F97-FE82-A2A6-A5A4-2D5A332D21D8}"/>
              </a:ext>
            </a:extLst>
          </p:cNvPr>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28" hasCustomPrompt="1"/>
          </p:nvPr>
        </p:nvSpPr>
        <p:spPr>
          <a:xfrm>
            <a:off x="597876" y="1197542"/>
            <a:ext cx="2220140" cy="598451"/>
          </a:xfrm>
        </p:spPr>
        <p:txBody>
          <a:bodyPr>
            <a:no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Data points</a:t>
            </a:r>
          </a:p>
        </p:txBody>
      </p:sp>
      <p:sp>
        <p:nvSpPr>
          <p:cNvPr id="11" name="Text Placeholder 10"/>
          <p:cNvSpPr>
            <a:spLocks noGrp="1"/>
          </p:cNvSpPr>
          <p:nvPr>
            <p:ph type="body" sz="quarter" idx="29" hasCustomPrompt="1"/>
          </p:nvPr>
        </p:nvSpPr>
        <p:spPr>
          <a:xfrm>
            <a:off x="597695" y="2020491"/>
            <a:ext cx="2220321" cy="1953103"/>
          </a:xfrm>
        </p:spPr>
        <p:txBody>
          <a:bodyPr>
            <a:norm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Slide style with additional context for chart.</a:t>
            </a:r>
          </a:p>
          <a:p>
            <a:pPr lvl="0"/>
            <a:endParaRPr lang="en-US"/>
          </a:p>
          <a:p>
            <a:pPr lvl="0"/>
            <a:r>
              <a:rPr lang="en-US"/>
              <a:t>Nemo enim ipsam volup tatem quia voluptas sit aspernatur aut odit aut fugit, sed quia conseq uuntur magni dolores eos qui ratione voluptatem sequi nesciun ipsum set. </a:t>
            </a:r>
          </a:p>
        </p:txBody>
      </p:sp>
      <p:sp>
        <p:nvSpPr>
          <p:cNvPr id="8" name="Chart Placeholder 7"/>
          <p:cNvSpPr>
            <a:spLocks noGrp="1"/>
          </p:cNvSpPr>
          <p:nvPr>
            <p:ph type="chart" sz="quarter" idx="30"/>
          </p:nvPr>
        </p:nvSpPr>
        <p:spPr>
          <a:xfrm>
            <a:off x="3229495" y="1197769"/>
            <a:ext cx="5331099" cy="2775347"/>
          </a:xfrm>
        </p:spPr>
        <p:txBody>
          <a:bodyPr/>
          <a:lstStyle/>
          <a:p>
            <a:endParaRPr lang="en-US"/>
          </a:p>
        </p:txBody>
      </p:sp>
      <p:pic>
        <p:nvPicPr>
          <p:cNvPr id="2" name="Google Shape;162;p10" descr="A red background with dots&#10;&#10;Description automatically generated">
            <a:extLst>
              <a:ext uri="{FF2B5EF4-FFF2-40B4-BE49-F238E27FC236}">
                <a16:creationId xmlns:a16="http://schemas.microsoft.com/office/drawing/2014/main" id="{63026394-7DBF-8E61-1658-023F657A0216}"/>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10" name="Slide Number Placeholder 3">
            <a:extLst>
              <a:ext uri="{FF2B5EF4-FFF2-40B4-BE49-F238E27FC236}">
                <a16:creationId xmlns:a16="http://schemas.microsoft.com/office/drawing/2014/main" id="{522C5058-82D1-A6A5-8E9C-2FA09A15DF7A}"/>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173607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ata Point + smartart">
    <p:spTree>
      <p:nvGrpSpPr>
        <p:cNvPr id="1" name=""/>
        <p:cNvGrpSpPr/>
        <p:nvPr/>
      </p:nvGrpSpPr>
      <p:grpSpPr>
        <a:xfrm>
          <a:off x="0" y="0"/>
          <a:ext cx="0" cy="0"/>
          <a:chOff x="0" y="0"/>
          <a:chExt cx="0" cy="0"/>
        </a:xfrm>
      </p:grpSpPr>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Google Shape;585;p38">
            <a:extLst>
              <a:ext uri="{FF2B5EF4-FFF2-40B4-BE49-F238E27FC236}">
                <a16:creationId xmlns:a16="http://schemas.microsoft.com/office/drawing/2014/main" id="{5D927F97-FE82-A2A6-A5A4-2D5A332D21D8}"/>
              </a:ext>
            </a:extLst>
          </p:cNvPr>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28" hasCustomPrompt="1"/>
          </p:nvPr>
        </p:nvSpPr>
        <p:spPr>
          <a:xfrm>
            <a:off x="597876" y="1197542"/>
            <a:ext cx="2220140" cy="598451"/>
          </a:xfrm>
        </p:spPr>
        <p:txBody>
          <a:bodyPr>
            <a:no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Data points</a:t>
            </a:r>
          </a:p>
        </p:txBody>
      </p:sp>
      <p:sp>
        <p:nvSpPr>
          <p:cNvPr id="11" name="Text Placeholder 10"/>
          <p:cNvSpPr>
            <a:spLocks noGrp="1"/>
          </p:cNvSpPr>
          <p:nvPr>
            <p:ph type="body" sz="quarter" idx="29" hasCustomPrompt="1"/>
          </p:nvPr>
        </p:nvSpPr>
        <p:spPr>
          <a:xfrm>
            <a:off x="597695" y="2020491"/>
            <a:ext cx="2220321" cy="1953103"/>
          </a:xfrm>
        </p:spPr>
        <p:txBody>
          <a:bodyPr>
            <a:normAutofit/>
          </a:bodyPr>
          <a:lstStyle>
            <a:lvl1pPr marL="214313" indent="-214313">
              <a:buClr>
                <a:schemeClr val="accent3"/>
              </a:buClr>
              <a:buFont typeface="Wingdings" panose="05000000000000000000" pitchFamily="2" charset="2"/>
              <a:buChar char="§"/>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Slide style with additional context for chart.</a:t>
            </a:r>
          </a:p>
          <a:p>
            <a:pPr lvl="0"/>
            <a:endParaRPr lang="en-US"/>
          </a:p>
          <a:p>
            <a:pPr lvl="0"/>
            <a:r>
              <a:rPr lang="en-US"/>
              <a:t>Nemo enim ipsam volup tatem quia voluptas sit aspernatur aut odit aut fugit, sed quia conseq uuntur magni dolores eos qui ratione voluptatem sequi nesciun ipsum set. </a:t>
            </a:r>
          </a:p>
        </p:txBody>
      </p:sp>
      <p:sp>
        <p:nvSpPr>
          <p:cNvPr id="10" name="SmartArt Placeholder 9"/>
          <p:cNvSpPr>
            <a:spLocks noGrp="1"/>
          </p:cNvSpPr>
          <p:nvPr>
            <p:ph type="dgm" sz="quarter" idx="30"/>
          </p:nvPr>
        </p:nvSpPr>
        <p:spPr>
          <a:xfrm>
            <a:off x="3238500" y="1197769"/>
            <a:ext cx="5423297" cy="2775347"/>
          </a:xfrm>
        </p:spPr>
        <p:txBody>
          <a:bodyPr/>
          <a:lstStyle/>
          <a:p>
            <a:endParaRPr lang="en-US"/>
          </a:p>
        </p:txBody>
      </p:sp>
      <p:pic>
        <p:nvPicPr>
          <p:cNvPr id="2" name="Google Shape;162;p10" descr="A red background with dots&#10;&#10;Description automatically generated">
            <a:extLst>
              <a:ext uri="{FF2B5EF4-FFF2-40B4-BE49-F238E27FC236}">
                <a16:creationId xmlns:a16="http://schemas.microsoft.com/office/drawing/2014/main" id="{77C2C753-4D1B-B632-ED9F-1972324942D9}"/>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8" name="Slide Number Placeholder 3">
            <a:extLst>
              <a:ext uri="{FF2B5EF4-FFF2-40B4-BE49-F238E27FC236}">
                <a16:creationId xmlns:a16="http://schemas.microsoft.com/office/drawing/2014/main" id="{5F35EB99-98E4-18A2-81AF-73BFE3A348F2}"/>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33997407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meline layout">
    <p:spTree>
      <p:nvGrpSpPr>
        <p:cNvPr id="1" name=""/>
        <p:cNvGrpSpPr/>
        <p:nvPr/>
      </p:nvGrpSpPr>
      <p:grpSpPr>
        <a:xfrm>
          <a:off x="0" y="0"/>
          <a:ext cx="0" cy="0"/>
          <a:chOff x="0" y="0"/>
          <a:chExt cx="0" cy="0"/>
        </a:xfrm>
      </p:grpSpPr>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Google Shape;585;p38">
            <a:extLst>
              <a:ext uri="{FF2B5EF4-FFF2-40B4-BE49-F238E27FC236}">
                <a16:creationId xmlns:a16="http://schemas.microsoft.com/office/drawing/2014/main" id="{5D927F97-FE82-A2A6-A5A4-2D5A332D21D8}"/>
              </a:ext>
            </a:extLst>
          </p:cNvPr>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28" hasCustomPrompt="1"/>
          </p:nvPr>
        </p:nvSpPr>
        <p:spPr>
          <a:xfrm>
            <a:off x="597876" y="1197542"/>
            <a:ext cx="2220140" cy="598451"/>
          </a:xfrm>
        </p:spPr>
        <p:txBody>
          <a:bodyPr>
            <a:no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Timeline</a:t>
            </a:r>
          </a:p>
        </p:txBody>
      </p:sp>
      <p:sp>
        <p:nvSpPr>
          <p:cNvPr id="11" name="Text Placeholder 10"/>
          <p:cNvSpPr>
            <a:spLocks noGrp="1"/>
          </p:cNvSpPr>
          <p:nvPr>
            <p:ph type="body" sz="quarter" idx="29" hasCustomPrompt="1"/>
          </p:nvPr>
        </p:nvSpPr>
        <p:spPr>
          <a:xfrm>
            <a:off x="597876" y="3878386"/>
            <a:ext cx="3916117" cy="386043"/>
          </a:xfrm>
        </p:spPr>
        <p:txBody>
          <a:bodyPr>
            <a:normAutofit/>
          </a:bodyPr>
          <a:lstStyle>
            <a:lvl1pPr marL="0" indent="0">
              <a:buClr>
                <a:srgbClr val="C00000"/>
              </a:buClr>
              <a:buFont typeface="Wingdings" panose="05000000000000000000" pitchFamily="2" charset="2"/>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sp>
        <p:nvSpPr>
          <p:cNvPr id="20" name="Text Placeholder 19"/>
          <p:cNvSpPr>
            <a:spLocks noGrp="1"/>
          </p:cNvSpPr>
          <p:nvPr>
            <p:ph type="body" sz="quarter" idx="30" hasCustomPrompt="1"/>
          </p:nvPr>
        </p:nvSpPr>
        <p:spPr>
          <a:xfrm>
            <a:off x="962477" y="2847783"/>
            <a:ext cx="996554" cy="236934"/>
          </a:xfrm>
        </p:spPr>
        <p:txBody>
          <a:bodyPr>
            <a:noAutofit/>
          </a:bodyPr>
          <a:lstStyle>
            <a:lvl1pPr marL="0" indent="0" algn="ctr">
              <a:buNone/>
              <a:defRPr sz="1050"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21" name="Text Placeholder 19"/>
          <p:cNvSpPr>
            <a:spLocks noGrp="1"/>
          </p:cNvSpPr>
          <p:nvPr>
            <p:ph type="body" sz="quarter" idx="31" hasCustomPrompt="1"/>
          </p:nvPr>
        </p:nvSpPr>
        <p:spPr>
          <a:xfrm>
            <a:off x="2570678" y="2819570"/>
            <a:ext cx="996554" cy="236934"/>
          </a:xfrm>
        </p:spPr>
        <p:txBody>
          <a:bodyPr>
            <a:noAutofit/>
          </a:bodyPr>
          <a:lstStyle>
            <a:lvl1pPr marL="0" indent="0" algn="ctr">
              <a:buNone/>
              <a:defRPr sz="1050"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22" name="Text Placeholder 19"/>
          <p:cNvSpPr>
            <a:spLocks noGrp="1"/>
          </p:cNvSpPr>
          <p:nvPr>
            <p:ph type="body" sz="quarter" idx="32" hasCustomPrompt="1"/>
          </p:nvPr>
        </p:nvSpPr>
        <p:spPr>
          <a:xfrm>
            <a:off x="4178879" y="2819570"/>
            <a:ext cx="996554" cy="236934"/>
          </a:xfrm>
        </p:spPr>
        <p:txBody>
          <a:bodyPr>
            <a:noAutofit/>
          </a:bodyPr>
          <a:lstStyle>
            <a:lvl1pPr marL="0" indent="0" algn="ctr">
              <a:buNone/>
              <a:defRPr sz="1050"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23" name="Text Placeholder 19"/>
          <p:cNvSpPr>
            <a:spLocks noGrp="1"/>
          </p:cNvSpPr>
          <p:nvPr>
            <p:ph type="body" sz="quarter" idx="33" hasCustomPrompt="1"/>
          </p:nvPr>
        </p:nvSpPr>
        <p:spPr>
          <a:xfrm>
            <a:off x="5787080" y="2848726"/>
            <a:ext cx="996554" cy="236934"/>
          </a:xfrm>
        </p:spPr>
        <p:txBody>
          <a:bodyPr>
            <a:noAutofit/>
          </a:bodyPr>
          <a:lstStyle>
            <a:lvl1pPr marL="0" indent="0" algn="ctr">
              <a:buNone/>
              <a:defRPr sz="1050"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24" name="Text Placeholder 19"/>
          <p:cNvSpPr>
            <a:spLocks noGrp="1"/>
          </p:cNvSpPr>
          <p:nvPr>
            <p:ph type="body" sz="quarter" idx="34" hasCustomPrompt="1"/>
          </p:nvPr>
        </p:nvSpPr>
        <p:spPr>
          <a:xfrm>
            <a:off x="7395281" y="2847783"/>
            <a:ext cx="996554" cy="236934"/>
          </a:xfrm>
        </p:spPr>
        <p:txBody>
          <a:bodyPr>
            <a:noAutofit/>
          </a:bodyPr>
          <a:lstStyle>
            <a:lvl1pPr marL="0" indent="0" algn="ctr">
              <a:buNone/>
              <a:defRPr sz="1050"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cxnSp>
        <p:nvCxnSpPr>
          <p:cNvPr id="26" name="Straight Connector 25"/>
          <p:cNvCxnSpPr/>
          <p:nvPr userDrawn="1"/>
        </p:nvCxnSpPr>
        <p:spPr>
          <a:xfrm>
            <a:off x="665226" y="2545037"/>
            <a:ext cx="804114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1296162" y="2364155"/>
            <a:ext cx="329184" cy="329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8" name="Oval 27"/>
          <p:cNvSpPr/>
          <p:nvPr userDrawn="1"/>
        </p:nvSpPr>
        <p:spPr>
          <a:xfrm>
            <a:off x="2904363" y="2366297"/>
            <a:ext cx="329184" cy="329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9" name="Oval 28"/>
          <p:cNvSpPr/>
          <p:nvPr userDrawn="1"/>
        </p:nvSpPr>
        <p:spPr>
          <a:xfrm>
            <a:off x="4512564" y="2364155"/>
            <a:ext cx="329184" cy="329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0" name="Oval 29"/>
          <p:cNvSpPr/>
          <p:nvPr userDrawn="1"/>
        </p:nvSpPr>
        <p:spPr>
          <a:xfrm>
            <a:off x="6120765" y="2366297"/>
            <a:ext cx="329184" cy="329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1" name="Oval 30"/>
          <p:cNvSpPr/>
          <p:nvPr userDrawn="1"/>
        </p:nvSpPr>
        <p:spPr>
          <a:xfrm>
            <a:off x="7728966" y="2364155"/>
            <a:ext cx="329184" cy="3291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pic>
        <p:nvPicPr>
          <p:cNvPr id="2" name="Google Shape;162;p10" descr="A red background with dots&#10;&#10;Description automatically generated">
            <a:extLst>
              <a:ext uri="{FF2B5EF4-FFF2-40B4-BE49-F238E27FC236}">
                <a16:creationId xmlns:a16="http://schemas.microsoft.com/office/drawing/2014/main" id="{B1AADBC7-096E-DB4F-1FE4-A87D0B42CF05}"/>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8" name="Slide Number Placeholder 3">
            <a:extLst>
              <a:ext uri="{FF2B5EF4-FFF2-40B4-BE49-F238E27FC236}">
                <a16:creationId xmlns:a16="http://schemas.microsoft.com/office/drawing/2014/main" id="{8A4FDEC7-C8B9-ADFE-0C5E-C98179D19C76}"/>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3319297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meline layout 2">
    <p:spTree>
      <p:nvGrpSpPr>
        <p:cNvPr id="1" name=""/>
        <p:cNvGrpSpPr/>
        <p:nvPr/>
      </p:nvGrpSpPr>
      <p:grpSpPr>
        <a:xfrm>
          <a:off x="0" y="0"/>
          <a:ext cx="0" cy="0"/>
          <a:chOff x="0" y="0"/>
          <a:chExt cx="0" cy="0"/>
        </a:xfrm>
      </p:grpSpPr>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Google Shape;585;p38">
            <a:extLst>
              <a:ext uri="{FF2B5EF4-FFF2-40B4-BE49-F238E27FC236}">
                <a16:creationId xmlns:a16="http://schemas.microsoft.com/office/drawing/2014/main" id="{5D927F97-FE82-A2A6-A5A4-2D5A332D21D8}"/>
              </a:ext>
            </a:extLst>
          </p:cNvPr>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28" hasCustomPrompt="1"/>
          </p:nvPr>
        </p:nvSpPr>
        <p:spPr>
          <a:xfrm>
            <a:off x="597876" y="1197542"/>
            <a:ext cx="2220140" cy="598451"/>
          </a:xfrm>
        </p:spPr>
        <p:txBody>
          <a:bodyPr>
            <a:no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Timeline 2</a:t>
            </a:r>
          </a:p>
        </p:txBody>
      </p:sp>
      <p:sp>
        <p:nvSpPr>
          <p:cNvPr id="11" name="Text Placeholder 10"/>
          <p:cNvSpPr>
            <a:spLocks noGrp="1"/>
          </p:cNvSpPr>
          <p:nvPr>
            <p:ph type="body" sz="quarter" idx="29" hasCustomPrompt="1"/>
          </p:nvPr>
        </p:nvSpPr>
        <p:spPr>
          <a:xfrm>
            <a:off x="932191" y="3485085"/>
            <a:ext cx="1262369" cy="556230"/>
          </a:xfrm>
        </p:spPr>
        <p:txBody>
          <a:bodyPr>
            <a:noAutofit/>
          </a:bodyPr>
          <a:lstStyle>
            <a:lvl1pPr marL="0" indent="0" algn="ctr">
              <a:buClr>
                <a:srgbClr val="C00000"/>
              </a:buClr>
              <a:buFont typeface="Wingdings" panose="05000000000000000000" pitchFamily="2" charset="2"/>
              <a:buNone/>
              <a:defRPr sz="825"/>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cxnSp>
        <p:nvCxnSpPr>
          <p:cNvPr id="26" name="Straight Connector 25"/>
          <p:cNvCxnSpPr/>
          <p:nvPr userDrawn="1"/>
        </p:nvCxnSpPr>
        <p:spPr>
          <a:xfrm flipV="1">
            <a:off x="-224444" y="2622395"/>
            <a:ext cx="8930811" cy="1316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32191" y="1991211"/>
            <a:ext cx="1262369" cy="12623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5" name="Oval 24"/>
          <p:cNvSpPr/>
          <p:nvPr userDrawn="1"/>
        </p:nvSpPr>
        <p:spPr>
          <a:xfrm>
            <a:off x="2555934" y="1994413"/>
            <a:ext cx="1262369" cy="12623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2" name="Oval 31"/>
          <p:cNvSpPr/>
          <p:nvPr userDrawn="1"/>
        </p:nvSpPr>
        <p:spPr>
          <a:xfrm>
            <a:off x="4179677" y="2004377"/>
            <a:ext cx="1262369" cy="12623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3" name="Oval 32"/>
          <p:cNvSpPr/>
          <p:nvPr userDrawn="1"/>
        </p:nvSpPr>
        <p:spPr>
          <a:xfrm>
            <a:off x="5803420" y="2004377"/>
            <a:ext cx="1262369" cy="12623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4" name="Oval 33"/>
          <p:cNvSpPr/>
          <p:nvPr userDrawn="1"/>
        </p:nvSpPr>
        <p:spPr>
          <a:xfrm>
            <a:off x="7443999" y="1991210"/>
            <a:ext cx="1262369" cy="12623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5" name="Text Placeholder 10"/>
          <p:cNvSpPr>
            <a:spLocks noGrp="1"/>
          </p:cNvSpPr>
          <p:nvPr>
            <p:ph type="body" sz="quarter" idx="30" hasCustomPrompt="1"/>
          </p:nvPr>
        </p:nvSpPr>
        <p:spPr>
          <a:xfrm>
            <a:off x="2531689" y="3486350"/>
            <a:ext cx="1262369" cy="556230"/>
          </a:xfrm>
        </p:spPr>
        <p:txBody>
          <a:bodyPr>
            <a:noAutofit/>
          </a:bodyPr>
          <a:lstStyle>
            <a:lvl1pPr marL="0" indent="0" algn="ctr">
              <a:buClr>
                <a:srgbClr val="C00000"/>
              </a:buClr>
              <a:buFont typeface="Wingdings" panose="05000000000000000000" pitchFamily="2" charset="2"/>
              <a:buNone/>
              <a:defRPr sz="825"/>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sp>
        <p:nvSpPr>
          <p:cNvPr id="36" name="Text Placeholder 10"/>
          <p:cNvSpPr>
            <a:spLocks noGrp="1"/>
          </p:cNvSpPr>
          <p:nvPr>
            <p:ph type="body" sz="quarter" idx="31" hasCustomPrompt="1"/>
          </p:nvPr>
        </p:nvSpPr>
        <p:spPr>
          <a:xfrm>
            <a:off x="4179677" y="3496355"/>
            <a:ext cx="1262369" cy="556230"/>
          </a:xfrm>
        </p:spPr>
        <p:txBody>
          <a:bodyPr>
            <a:noAutofit/>
          </a:bodyPr>
          <a:lstStyle>
            <a:lvl1pPr marL="0" indent="0" algn="ctr">
              <a:buClr>
                <a:srgbClr val="C00000"/>
              </a:buClr>
              <a:buFont typeface="Wingdings" panose="05000000000000000000" pitchFamily="2" charset="2"/>
              <a:buNone/>
              <a:defRPr sz="825"/>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sp>
        <p:nvSpPr>
          <p:cNvPr id="37" name="Text Placeholder 10"/>
          <p:cNvSpPr>
            <a:spLocks noGrp="1"/>
          </p:cNvSpPr>
          <p:nvPr>
            <p:ph type="body" sz="quarter" idx="32" hasCustomPrompt="1"/>
          </p:nvPr>
        </p:nvSpPr>
        <p:spPr>
          <a:xfrm>
            <a:off x="5779176" y="3497619"/>
            <a:ext cx="1262369" cy="556230"/>
          </a:xfrm>
        </p:spPr>
        <p:txBody>
          <a:bodyPr>
            <a:noAutofit/>
          </a:bodyPr>
          <a:lstStyle>
            <a:lvl1pPr marL="0" indent="0" algn="ctr">
              <a:buClr>
                <a:srgbClr val="C00000"/>
              </a:buClr>
              <a:buFont typeface="Wingdings" panose="05000000000000000000" pitchFamily="2" charset="2"/>
              <a:buNone/>
              <a:defRPr sz="825"/>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sp>
        <p:nvSpPr>
          <p:cNvPr id="38" name="Text Placeholder 10"/>
          <p:cNvSpPr>
            <a:spLocks noGrp="1"/>
          </p:cNvSpPr>
          <p:nvPr>
            <p:ph type="body" sz="quarter" idx="33" hasCustomPrompt="1"/>
          </p:nvPr>
        </p:nvSpPr>
        <p:spPr>
          <a:xfrm>
            <a:off x="7378675" y="3485085"/>
            <a:ext cx="1262369" cy="556230"/>
          </a:xfrm>
        </p:spPr>
        <p:txBody>
          <a:bodyPr>
            <a:noAutofit/>
          </a:bodyPr>
          <a:lstStyle>
            <a:lvl1pPr marL="0" indent="0" algn="ctr">
              <a:buClr>
                <a:srgbClr val="C00000"/>
              </a:buClr>
              <a:buFont typeface="Wingdings" panose="05000000000000000000" pitchFamily="2" charset="2"/>
              <a:buNone/>
              <a:defRPr sz="825"/>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sp>
        <p:nvSpPr>
          <p:cNvPr id="39" name="Text Placeholder 19"/>
          <p:cNvSpPr>
            <a:spLocks noGrp="1"/>
          </p:cNvSpPr>
          <p:nvPr>
            <p:ph type="body" sz="quarter" idx="34" hasCustomPrompt="1"/>
          </p:nvPr>
        </p:nvSpPr>
        <p:spPr>
          <a:xfrm>
            <a:off x="1056680" y="2557093"/>
            <a:ext cx="996554" cy="236934"/>
          </a:xfrm>
        </p:spPr>
        <p:txBody>
          <a:bodyPr>
            <a:noAutofit/>
          </a:bodyPr>
          <a:lstStyle>
            <a:lvl1pPr marL="0" indent="0" algn="ctr">
              <a:buNone/>
              <a:defRPr sz="1050" b="1">
                <a:solidFill>
                  <a:schemeClr val="bg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40" name="Text Placeholder 19"/>
          <p:cNvSpPr>
            <a:spLocks noGrp="1"/>
          </p:cNvSpPr>
          <p:nvPr>
            <p:ph type="body" sz="quarter" idx="35" hasCustomPrompt="1"/>
          </p:nvPr>
        </p:nvSpPr>
        <p:spPr>
          <a:xfrm>
            <a:off x="2704479" y="2557093"/>
            <a:ext cx="996554" cy="236934"/>
          </a:xfrm>
        </p:spPr>
        <p:txBody>
          <a:bodyPr>
            <a:noAutofit/>
          </a:bodyPr>
          <a:lstStyle>
            <a:lvl1pPr marL="0" indent="0" algn="ctr">
              <a:buNone/>
              <a:defRPr sz="1050" b="1">
                <a:solidFill>
                  <a:schemeClr val="bg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41" name="Text Placeholder 19"/>
          <p:cNvSpPr>
            <a:spLocks noGrp="1"/>
          </p:cNvSpPr>
          <p:nvPr>
            <p:ph type="body" sz="quarter" idx="36" hasCustomPrompt="1"/>
          </p:nvPr>
        </p:nvSpPr>
        <p:spPr>
          <a:xfrm>
            <a:off x="4331659" y="2544743"/>
            <a:ext cx="996554" cy="236934"/>
          </a:xfrm>
        </p:spPr>
        <p:txBody>
          <a:bodyPr>
            <a:noAutofit/>
          </a:bodyPr>
          <a:lstStyle>
            <a:lvl1pPr marL="0" indent="0" algn="ctr">
              <a:buNone/>
              <a:defRPr sz="1050" b="1">
                <a:solidFill>
                  <a:schemeClr val="bg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42" name="Text Placeholder 19"/>
          <p:cNvSpPr>
            <a:spLocks noGrp="1"/>
          </p:cNvSpPr>
          <p:nvPr>
            <p:ph type="body" sz="quarter" idx="37" hasCustomPrompt="1"/>
          </p:nvPr>
        </p:nvSpPr>
        <p:spPr>
          <a:xfrm>
            <a:off x="5943027" y="2534738"/>
            <a:ext cx="996554" cy="236934"/>
          </a:xfrm>
        </p:spPr>
        <p:txBody>
          <a:bodyPr>
            <a:noAutofit/>
          </a:bodyPr>
          <a:lstStyle>
            <a:lvl1pPr marL="0" indent="0" algn="ctr">
              <a:buNone/>
              <a:defRPr sz="1050" b="1">
                <a:solidFill>
                  <a:schemeClr val="bg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sp>
        <p:nvSpPr>
          <p:cNvPr id="43" name="Text Placeholder 19"/>
          <p:cNvSpPr>
            <a:spLocks noGrp="1"/>
          </p:cNvSpPr>
          <p:nvPr>
            <p:ph type="body" sz="quarter" idx="38" hasCustomPrompt="1"/>
          </p:nvPr>
        </p:nvSpPr>
        <p:spPr>
          <a:xfrm>
            <a:off x="7570207" y="2522387"/>
            <a:ext cx="996554" cy="236934"/>
          </a:xfrm>
        </p:spPr>
        <p:txBody>
          <a:bodyPr>
            <a:noAutofit/>
          </a:bodyPr>
          <a:lstStyle>
            <a:lvl1pPr marL="0" indent="0" algn="ctr">
              <a:buNone/>
              <a:defRPr sz="1050" b="1">
                <a:solidFill>
                  <a:schemeClr val="bg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Kickoff</a:t>
            </a:r>
          </a:p>
        </p:txBody>
      </p:sp>
      <p:pic>
        <p:nvPicPr>
          <p:cNvPr id="2" name="Google Shape;162;p10" descr="A red background with dots&#10;&#10;Description automatically generated">
            <a:extLst>
              <a:ext uri="{FF2B5EF4-FFF2-40B4-BE49-F238E27FC236}">
                <a16:creationId xmlns:a16="http://schemas.microsoft.com/office/drawing/2014/main" id="{C08EE99D-33BE-8AF4-0A7F-F7289F69C2CC}"/>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8" name="Slide Number Placeholder 3">
            <a:extLst>
              <a:ext uri="{FF2B5EF4-FFF2-40B4-BE49-F238E27FC236}">
                <a16:creationId xmlns:a16="http://schemas.microsoft.com/office/drawing/2014/main" id="{51C60A0E-79C6-A0CE-41DB-E4DC191AA990}"/>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1071637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meline layout 3">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C535B1B-C8AF-313B-FD76-3DAE36DFD27D}"/>
              </a:ext>
            </a:extLst>
          </p:cNvPr>
          <p:cNvPicPr>
            <a:picLocks noChangeAspect="1"/>
          </p:cNvPicPr>
          <p:nvPr userDrawn="1"/>
        </p:nvPicPr>
        <p:blipFill>
          <a:blip r:embed="rId2"/>
          <a:stretch>
            <a:fillRect/>
          </a:stretch>
        </p:blipFill>
        <p:spPr>
          <a:xfrm>
            <a:off x="1036391" y="2038959"/>
            <a:ext cx="7066638" cy="1704148"/>
          </a:xfrm>
          <a:prstGeom prst="rect">
            <a:avLst/>
          </a:prstGeom>
        </p:spPr>
      </p:pic>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Google Shape;585;p38">
            <a:extLst>
              <a:ext uri="{FF2B5EF4-FFF2-40B4-BE49-F238E27FC236}">
                <a16:creationId xmlns:a16="http://schemas.microsoft.com/office/drawing/2014/main" id="{5D927F97-FE82-A2A6-A5A4-2D5A332D21D8}"/>
              </a:ext>
            </a:extLst>
          </p:cNvPr>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28" hasCustomPrompt="1"/>
          </p:nvPr>
        </p:nvSpPr>
        <p:spPr>
          <a:xfrm>
            <a:off x="597876" y="1197542"/>
            <a:ext cx="2220140" cy="598451"/>
          </a:xfrm>
        </p:spPr>
        <p:txBody>
          <a:bodyPr>
            <a:no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Timeline 3</a:t>
            </a:r>
          </a:p>
        </p:txBody>
      </p:sp>
      <p:sp>
        <p:nvSpPr>
          <p:cNvPr id="11" name="Text Placeholder 10"/>
          <p:cNvSpPr>
            <a:spLocks noGrp="1"/>
          </p:cNvSpPr>
          <p:nvPr>
            <p:ph type="body" sz="quarter" idx="29" hasCustomPrompt="1"/>
          </p:nvPr>
        </p:nvSpPr>
        <p:spPr>
          <a:xfrm>
            <a:off x="597876" y="4295509"/>
            <a:ext cx="3916117" cy="386043"/>
          </a:xfrm>
        </p:spPr>
        <p:txBody>
          <a:bodyPr>
            <a:normAutofit/>
          </a:bodyPr>
          <a:lstStyle>
            <a:lvl1pPr marL="0" indent="0">
              <a:buClr>
                <a:srgbClr val="C00000"/>
              </a:buClr>
              <a:buFont typeface="Wingdings" panose="05000000000000000000" pitchFamily="2" charset="2"/>
              <a:buNone/>
              <a:defRPr sz="9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Additional context for chart. Nemo enim ipsam volup tatem quia voluptas sit aspernatur aut odit aut.</a:t>
            </a:r>
          </a:p>
        </p:txBody>
      </p:sp>
      <p:sp>
        <p:nvSpPr>
          <p:cNvPr id="20" name="Text Placeholder 19"/>
          <p:cNvSpPr>
            <a:spLocks noGrp="1"/>
          </p:cNvSpPr>
          <p:nvPr>
            <p:ph type="body" sz="quarter" idx="30" hasCustomPrompt="1"/>
          </p:nvPr>
        </p:nvSpPr>
        <p:spPr>
          <a:xfrm>
            <a:off x="1209651" y="2202803"/>
            <a:ext cx="530513" cy="236934"/>
          </a:xfrm>
        </p:spPr>
        <p:txBody>
          <a:bodyPr>
            <a:noAutofit/>
          </a:bodyPr>
          <a:lstStyle>
            <a:lvl1pPr marL="0" indent="0" algn="ctr">
              <a:buNone/>
              <a:defRPr sz="825"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27" name="Oval 26"/>
          <p:cNvSpPr/>
          <p:nvPr userDrawn="1"/>
        </p:nvSpPr>
        <p:spPr>
          <a:xfrm>
            <a:off x="1340760" y="1908875"/>
            <a:ext cx="268297" cy="268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2" name="Text Placeholder 19"/>
          <p:cNvSpPr>
            <a:spLocks noGrp="1"/>
          </p:cNvSpPr>
          <p:nvPr>
            <p:ph type="body" sz="quarter" idx="31" hasCustomPrompt="1"/>
          </p:nvPr>
        </p:nvSpPr>
        <p:spPr>
          <a:xfrm>
            <a:off x="2420793" y="2202803"/>
            <a:ext cx="530513" cy="236934"/>
          </a:xfrm>
        </p:spPr>
        <p:txBody>
          <a:bodyPr>
            <a:noAutofit/>
          </a:bodyPr>
          <a:lstStyle>
            <a:lvl1pPr marL="0" indent="0" algn="ctr">
              <a:buNone/>
              <a:defRPr sz="825"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33" name="Oval 32"/>
          <p:cNvSpPr/>
          <p:nvPr userDrawn="1"/>
        </p:nvSpPr>
        <p:spPr>
          <a:xfrm>
            <a:off x="2551902" y="1908875"/>
            <a:ext cx="268297" cy="268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4" name="Text Placeholder 19"/>
          <p:cNvSpPr>
            <a:spLocks noGrp="1"/>
          </p:cNvSpPr>
          <p:nvPr>
            <p:ph type="body" sz="quarter" idx="32" hasCustomPrompt="1"/>
          </p:nvPr>
        </p:nvSpPr>
        <p:spPr>
          <a:xfrm>
            <a:off x="3631935" y="2202803"/>
            <a:ext cx="530513" cy="236934"/>
          </a:xfrm>
        </p:spPr>
        <p:txBody>
          <a:bodyPr>
            <a:noAutofit/>
          </a:bodyPr>
          <a:lstStyle>
            <a:lvl1pPr marL="0" indent="0" algn="ctr">
              <a:buNone/>
              <a:defRPr sz="825"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35" name="Oval 34"/>
          <p:cNvSpPr/>
          <p:nvPr userDrawn="1"/>
        </p:nvSpPr>
        <p:spPr>
          <a:xfrm>
            <a:off x="3763044" y="1908875"/>
            <a:ext cx="268297" cy="268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6" name="Text Placeholder 19"/>
          <p:cNvSpPr>
            <a:spLocks noGrp="1"/>
          </p:cNvSpPr>
          <p:nvPr>
            <p:ph type="body" sz="quarter" idx="33" hasCustomPrompt="1"/>
          </p:nvPr>
        </p:nvSpPr>
        <p:spPr>
          <a:xfrm>
            <a:off x="4840036" y="2202803"/>
            <a:ext cx="530513" cy="236934"/>
          </a:xfrm>
        </p:spPr>
        <p:txBody>
          <a:bodyPr>
            <a:noAutofit/>
          </a:bodyPr>
          <a:lstStyle>
            <a:lvl1pPr marL="0" indent="0" algn="ctr">
              <a:buNone/>
              <a:defRPr sz="825"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37" name="Oval 36"/>
          <p:cNvSpPr/>
          <p:nvPr userDrawn="1"/>
        </p:nvSpPr>
        <p:spPr>
          <a:xfrm>
            <a:off x="4971144" y="1908875"/>
            <a:ext cx="268297" cy="268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8" name="Text Placeholder 19"/>
          <p:cNvSpPr>
            <a:spLocks noGrp="1"/>
          </p:cNvSpPr>
          <p:nvPr>
            <p:ph type="body" sz="quarter" idx="34" hasCustomPrompt="1"/>
          </p:nvPr>
        </p:nvSpPr>
        <p:spPr>
          <a:xfrm>
            <a:off x="5923111" y="2202803"/>
            <a:ext cx="530513" cy="236934"/>
          </a:xfrm>
        </p:spPr>
        <p:txBody>
          <a:bodyPr>
            <a:noAutofit/>
          </a:bodyPr>
          <a:lstStyle>
            <a:lvl1pPr marL="0" indent="0" algn="ctr">
              <a:buNone/>
              <a:defRPr sz="825" b="1">
                <a:solidFill>
                  <a:schemeClr val="accent1"/>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39" name="Oval 38"/>
          <p:cNvSpPr/>
          <p:nvPr userDrawn="1"/>
        </p:nvSpPr>
        <p:spPr>
          <a:xfrm>
            <a:off x="6054219" y="1908875"/>
            <a:ext cx="268297" cy="268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0" name="Text Placeholder 19"/>
          <p:cNvSpPr>
            <a:spLocks noGrp="1"/>
          </p:cNvSpPr>
          <p:nvPr>
            <p:ph type="body" sz="quarter" idx="35" hasCustomPrompt="1"/>
          </p:nvPr>
        </p:nvSpPr>
        <p:spPr>
          <a:xfrm>
            <a:off x="7012693" y="2202803"/>
            <a:ext cx="530513" cy="236934"/>
          </a:xfrm>
        </p:spPr>
        <p:txBody>
          <a:bodyPr>
            <a:noAutofit/>
          </a:bodyPr>
          <a:lstStyle>
            <a:lvl1pPr marL="0" indent="0" algn="ctr">
              <a:buNone/>
              <a:defRPr sz="825" b="1">
                <a:solidFill>
                  <a:schemeClr val="bg1">
                    <a:lumMod val="65000"/>
                  </a:schemeClr>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5</a:t>
            </a:r>
          </a:p>
        </p:txBody>
      </p:sp>
      <p:sp>
        <p:nvSpPr>
          <p:cNvPr id="41" name="Oval 40"/>
          <p:cNvSpPr/>
          <p:nvPr userDrawn="1"/>
        </p:nvSpPr>
        <p:spPr>
          <a:xfrm>
            <a:off x="7143802" y="1908875"/>
            <a:ext cx="268297" cy="2682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2" name="Oval 41"/>
          <p:cNvSpPr/>
          <p:nvPr userDrawn="1"/>
        </p:nvSpPr>
        <p:spPr>
          <a:xfrm>
            <a:off x="2820198" y="3588670"/>
            <a:ext cx="268297" cy="2682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3" name="Oval 42"/>
          <p:cNvSpPr/>
          <p:nvPr userDrawn="1"/>
        </p:nvSpPr>
        <p:spPr>
          <a:xfrm>
            <a:off x="4031340" y="3588670"/>
            <a:ext cx="268297" cy="2682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4" name="Oval 43"/>
          <p:cNvSpPr/>
          <p:nvPr userDrawn="1"/>
        </p:nvSpPr>
        <p:spPr>
          <a:xfrm>
            <a:off x="5242482" y="3588670"/>
            <a:ext cx="268297" cy="2682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5" name="Oval 44"/>
          <p:cNvSpPr/>
          <p:nvPr userDrawn="1"/>
        </p:nvSpPr>
        <p:spPr>
          <a:xfrm>
            <a:off x="6450583" y="3588670"/>
            <a:ext cx="268297" cy="2682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6" name="Oval 45"/>
          <p:cNvSpPr/>
          <p:nvPr userDrawn="1"/>
        </p:nvSpPr>
        <p:spPr>
          <a:xfrm>
            <a:off x="7533658" y="3588670"/>
            <a:ext cx="268297" cy="2682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47" name="Text Placeholder 19"/>
          <p:cNvSpPr>
            <a:spLocks noGrp="1"/>
          </p:cNvSpPr>
          <p:nvPr>
            <p:ph type="body" sz="quarter" idx="36" hasCustomPrompt="1"/>
          </p:nvPr>
        </p:nvSpPr>
        <p:spPr>
          <a:xfrm>
            <a:off x="2686049" y="3886223"/>
            <a:ext cx="530513" cy="236934"/>
          </a:xfrm>
        </p:spPr>
        <p:txBody>
          <a:bodyPr>
            <a:noAutofit/>
          </a:bodyPr>
          <a:lstStyle>
            <a:lvl1pPr marL="0" indent="0" algn="ctr">
              <a:buNone/>
              <a:defRPr sz="825" b="1">
                <a:solidFill>
                  <a:schemeClr val="bg1">
                    <a:lumMod val="65000"/>
                  </a:schemeClr>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48" name="Text Placeholder 19"/>
          <p:cNvSpPr>
            <a:spLocks noGrp="1"/>
          </p:cNvSpPr>
          <p:nvPr>
            <p:ph type="body" sz="quarter" idx="37" hasCustomPrompt="1"/>
          </p:nvPr>
        </p:nvSpPr>
        <p:spPr>
          <a:xfrm>
            <a:off x="3897191" y="3886223"/>
            <a:ext cx="530513" cy="236934"/>
          </a:xfrm>
        </p:spPr>
        <p:txBody>
          <a:bodyPr>
            <a:noAutofit/>
          </a:bodyPr>
          <a:lstStyle>
            <a:lvl1pPr marL="0" indent="0" algn="ctr">
              <a:buNone/>
              <a:defRPr sz="825" b="1">
                <a:solidFill>
                  <a:schemeClr val="bg1">
                    <a:lumMod val="65000"/>
                  </a:schemeClr>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49" name="Text Placeholder 19"/>
          <p:cNvSpPr>
            <a:spLocks noGrp="1"/>
          </p:cNvSpPr>
          <p:nvPr>
            <p:ph type="body" sz="quarter" idx="38" hasCustomPrompt="1"/>
          </p:nvPr>
        </p:nvSpPr>
        <p:spPr>
          <a:xfrm>
            <a:off x="5108333" y="3886223"/>
            <a:ext cx="530513" cy="236934"/>
          </a:xfrm>
        </p:spPr>
        <p:txBody>
          <a:bodyPr>
            <a:noAutofit/>
          </a:bodyPr>
          <a:lstStyle>
            <a:lvl1pPr marL="0" indent="0" algn="ctr">
              <a:buNone/>
              <a:defRPr sz="825" b="1">
                <a:solidFill>
                  <a:schemeClr val="bg1">
                    <a:lumMod val="65000"/>
                  </a:schemeClr>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50" name="Text Placeholder 19"/>
          <p:cNvSpPr>
            <a:spLocks noGrp="1"/>
          </p:cNvSpPr>
          <p:nvPr>
            <p:ph type="body" sz="quarter" idx="39" hasCustomPrompt="1"/>
          </p:nvPr>
        </p:nvSpPr>
        <p:spPr>
          <a:xfrm>
            <a:off x="6316434" y="3886223"/>
            <a:ext cx="530513" cy="236934"/>
          </a:xfrm>
        </p:spPr>
        <p:txBody>
          <a:bodyPr>
            <a:noAutofit/>
          </a:bodyPr>
          <a:lstStyle>
            <a:lvl1pPr marL="0" indent="0" algn="ctr">
              <a:buNone/>
              <a:defRPr sz="825" b="1">
                <a:solidFill>
                  <a:schemeClr val="bg1">
                    <a:lumMod val="65000"/>
                  </a:schemeClr>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sp>
        <p:nvSpPr>
          <p:cNvPr id="51" name="Text Placeholder 19"/>
          <p:cNvSpPr>
            <a:spLocks noGrp="1"/>
          </p:cNvSpPr>
          <p:nvPr>
            <p:ph type="body" sz="quarter" idx="40" hasCustomPrompt="1"/>
          </p:nvPr>
        </p:nvSpPr>
        <p:spPr>
          <a:xfrm>
            <a:off x="7399509" y="3886223"/>
            <a:ext cx="530513" cy="236934"/>
          </a:xfrm>
        </p:spPr>
        <p:txBody>
          <a:bodyPr>
            <a:noAutofit/>
          </a:bodyPr>
          <a:lstStyle>
            <a:lvl1pPr marL="0" indent="0" algn="ctr">
              <a:buNone/>
              <a:defRPr sz="825" b="1">
                <a:solidFill>
                  <a:schemeClr val="bg1">
                    <a:lumMod val="65000"/>
                  </a:schemeClr>
                </a:solidFill>
              </a:defRPr>
            </a:lvl1pPr>
            <a:lvl2pPr marL="342900" indent="0" algn="ctr">
              <a:buNone/>
              <a:defRPr sz="1050" b="1"/>
            </a:lvl2pPr>
            <a:lvl3pPr marL="685800" indent="0" algn="ctr">
              <a:buNone/>
              <a:defRPr sz="1050" b="1"/>
            </a:lvl3pPr>
            <a:lvl4pPr marL="1028700" indent="0" algn="ctr">
              <a:buNone/>
              <a:defRPr sz="1050" b="1"/>
            </a:lvl4pPr>
            <a:lvl5pPr marL="1371600" indent="0" algn="ctr">
              <a:buNone/>
              <a:defRPr sz="1050" b="1"/>
            </a:lvl5pPr>
          </a:lstStyle>
          <a:p>
            <a:pPr lvl="0"/>
            <a:r>
              <a:rPr lang="en-US"/>
              <a:t>Item 1</a:t>
            </a:r>
          </a:p>
        </p:txBody>
      </p:sp>
      <p:pic>
        <p:nvPicPr>
          <p:cNvPr id="2" name="Google Shape;162;p10" descr="A red background with dots&#10;&#10;Description automatically generated">
            <a:extLst>
              <a:ext uri="{FF2B5EF4-FFF2-40B4-BE49-F238E27FC236}">
                <a16:creationId xmlns:a16="http://schemas.microsoft.com/office/drawing/2014/main" id="{9607477B-1F8C-37EE-C1D9-B0A1B5B14D2D}"/>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
        <p:nvSpPr>
          <p:cNvPr id="8" name="Slide Number Placeholder 3">
            <a:extLst>
              <a:ext uri="{FF2B5EF4-FFF2-40B4-BE49-F238E27FC236}">
                <a16:creationId xmlns:a16="http://schemas.microsoft.com/office/drawing/2014/main" id="{5435E6D3-3B39-35AF-C80E-461AA17BC07B}"/>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25859934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Month layout ">
    <p:spTree>
      <p:nvGrpSpPr>
        <p:cNvPr id="1" name=""/>
        <p:cNvGrpSpPr/>
        <p:nvPr/>
      </p:nvGrpSpPr>
      <p:grpSpPr>
        <a:xfrm>
          <a:off x="0" y="0"/>
          <a:ext cx="0" cy="0"/>
          <a:chOff x="0" y="0"/>
          <a:chExt cx="0" cy="0"/>
        </a:xfrm>
      </p:grpSpPr>
      <p:sp>
        <p:nvSpPr>
          <p:cNvPr id="6"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9" name="Text Placeholder 8"/>
          <p:cNvSpPr>
            <a:spLocks noGrp="1"/>
          </p:cNvSpPr>
          <p:nvPr>
            <p:ph type="body" sz="quarter" idx="28" hasCustomPrompt="1"/>
          </p:nvPr>
        </p:nvSpPr>
        <p:spPr>
          <a:xfrm>
            <a:off x="886209" y="1133278"/>
            <a:ext cx="2220140" cy="425359"/>
          </a:xfrm>
        </p:spPr>
        <p:txBody>
          <a:bodyPr>
            <a:noAutofit/>
          </a:bodyPr>
          <a:lstStyle>
            <a:lvl1pPr marL="0" indent="0">
              <a:buNone/>
              <a:defRPr sz="21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Month</a:t>
            </a:r>
          </a:p>
        </p:txBody>
      </p:sp>
      <p:sp>
        <p:nvSpPr>
          <p:cNvPr id="53" name="Text Placeholder 8"/>
          <p:cNvSpPr>
            <a:spLocks noGrp="1"/>
          </p:cNvSpPr>
          <p:nvPr>
            <p:ph type="body" sz="quarter" idx="30" hasCustomPrompt="1"/>
          </p:nvPr>
        </p:nvSpPr>
        <p:spPr>
          <a:xfrm>
            <a:off x="5252469" y="1731729"/>
            <a:ext cx="3475895" cy="338140"/>
          </a:xfrm>
        </p:spPr>
        <p:txBody>
          <a:bodyPr>
            <a:noAutofit/>
          </a:bodyPr>
          <a:lstStyle>
            <a:lvl1pPr marL="0" indent="0">
              <a:buNone/>
              <a:defRPr sz="12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Sunder omnis iste natus</a:t>
            </a:r>
          </a:p>
          <a:p>
            <a:pPr lvl="0"/>
            <a:endParaRPr lang="en-US"/>
          </a:p>
        </p:txBody>
      </p:sp>
      <p:sp>
        <p:nvSpPr>
          <p:cNvPr id="54" name="Text Placeholder 8"/>
          <p:cNvSpPr>
            <a:spLocks noGrp="1"/>
          </p:cNvSpPr>
          <p:nvPr>
            <p:ph type="body" sz="quarter" idx="31" hasCustomPrompt="1"/>
          </p:nvPr>
        </p:nvSpPr>
        <p:spPr>
          <a:xfrm>
            <a:off x="5252469" y="2191414"/>
            <a:ext cx="3475895" cy="1548044"/>
          </a:xfrm>
        </p:spPr>
        <p:txBody>
          <a:bodyPr>
            <a:noAutofit/>
          </a:bodyPr>
          <a:lstStyle>
            <a:lvl1pPr marL="0" marR="0" indent="0" algn="l" rtl="0">
              <a:spcBef>
                <a:spcPts val="0"/>
              </a:spcBef>
              <a:spcAft>
                <a:spcPts val="0"/>
              </a:spcAft>
              <a:buNone/>
              <a:defRPr sz="1200" b="0"/>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marL="0" marR="0" lvl="0" indent="0" algn="l" rtl="0">
              <a:spcBef>
                <a:spcPts val="0"/>
              </a:spcBef>
              <a:spcAft>
                <a:spcPts val="0"/>
              </a:spcAft>
              <a:buNone/>
            </a:pPr>
            <a:r>
              <a:rPr lang="en-US" sz="1200">
                <a:solidFill>
                  <a:srgbClr val="000000"/>
                </a:solidFill>
                <a:latin typeface="Inter Light"/>
                <a:ea typeface="Inter Light"/>
                <a:cs typeface="Inter Light"/>
                <a:sym typeface="Inter Light"/>
              </a:rPr>
              <a:t>04/21 – Lorem ipsum dolor sit amet</a:t>
            </a:r>
          </a:p>
          <a:p>
            <a:pPr marL="0" marR="0" lvl="0" indent="0" algn="l" rtl="0">
              <a:spcBef>
                <a:spcPts val="0"/>
              </a:spcBef>
              <a:spcAft>
                <a:spcPts val="0"/>
              </a:spcAft>
              <a:buNone/>
            </a:pPr>
            <a:endParaRPr lang="en-US" sz="1200">
              <a:solidFill>
                <a:srgbClr val="000000"/>
              </a:solidFill>
              <a:latin typeface="Inter Light"/>
              <a:ea typeface="Inter Light"/>
              <a:cs typeface="Inter Light"/>
              <a:sym typeface="Inter Light"/>
            </a:endParaRPr>
          </a:p>
          <a:p>
            <a:pPr marL="0" marR="0" lvl="0" indent="0" algn="l" rtl="0">
              <a:spcBef>
                <a:spcPts val="0"/>
              </a:spcBef>
              <a:spcAft>
                <a:spcPts val="0"/>
              </a:spcAft>
              <a:buNone/>
            </a:pPr>
            <a:r>
              <a:rPr lang="en-US" sz="1200">
                <a:latin typeface="Inter Light"/>
                <a:ea typeface="Inter Light"/>
                <a:cs typeface="Inter Light"/>
                <a:sym typeface="Inter Light"/>
              </a:rPr>
              <a:t>04/23 – Lorem ipsum dolor sit amet</a:t>
            </a:r>
          </a:p>
          <a:p>
            <a:pPr marL="0" marR="0" lvl="0" indent="0" algn="l" rtl="0">
              <a:spcBef>
                <a:spcPts val="0"/>
              </a:spcBef>
              <a:spcAft>
                <a:spcPts val="0"/>
              </a:spcAft>
              <a:buNone/>
            </a:pPr>
            <a:endParaRPr lang="en-US" sz="1200">
              <a:solidFill>
                <a:schemeClr val="dk1"/>
              </a:solidFill>
              <a:latin typeface="Inter Light"/>
              <a:ea typeface="Inter Light"/>
              <a:cs typeface="Inter Light"/>
              <a:sym typeface="Inter Light"/>
            </a:endParaRPr>
          </a:p>
          <a:p>
            <a:pPr marL="0" marR="0" lvl="0" indent="0" algn="l" rtl="0">
              <a:spcBef>
                <a:spcPts val="0"/>
              </a:spcBef>
              <a:spcAft>
                <a:spcPts val="0"/>
              </a:spcAft>
              <a:buNone/>
            </a:pPr>
            <a:r>
              <a:rPr lang="en-US" sz="1200">
                <a:solidFill>
                  <a:schemeClr val="dk1"/>
                </a:solidFill>
                <a:latin typeface="Inter Light"/>
                <a:ea typeface="Inter Light"/>
                <a:cs typeface="Inter Light"/>
                <a:sym typeface="Inter Light"/>
              </a:rPr>
              <a:t>04/24 – Lorem ipsum dolor sit amet</a:t>
            </a:r>
          </a:p>
          <a:p>
            <a:pPr lvl="0"/>
            <a:endParaRPr lang="en-US"/>
          </a:p>
        </p:txBody>
      </p:sp>
      <p:pic>
        <p:nvPicPr>
          <p:cNvPr id="2" name="Google Shape;162;p10" descr="A red background with dots&#10;&#10;Description automatically generated">
            <a:extLst>
              <a:ext uri="{FF2B5EF4-FFF2-40B4-BE49-F238E27FC236}">
                <a16:creationId xmlns:a16="http://schemas.microsoft.com/office/drawing/2014/main" id="{17B2293F-3551-0540-4347-158CD6DD6EED}"/>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7" name="Slide Number Placeholder 3">
            <a:extLst>
              <a:ext uri="{FF2B5EF4-FFF2-40B4-BE49-F238E27FC236}">
                <a16:creationId xmlns:a16="http://schemas.microsoft.com/office/drawing/2014/main" id="{1EB1F424-5E6F-C3E5-6BE6-F0A28663816E}"/>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34982348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cons - White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6B6C971-1B70-74D1-E55F-63ED434D30CD}"/>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7" name="Picture Placeholder 5">
            <a:extLst>
              <a:ext uri="{FF2B5EF4-FFF2-40B4-BE49-F238E27FC236}">
                <a16:creationId xmlns:a16="http://schemas.microsoft.com/office/drawing/2014/main" id="{D8D8E2E7-8633-D361-3C38-C51FCC810BEA}"/>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8" name="Picture Placeholder 5">
            <a:extLst>
              <a:ext uri="{FF2B5EF4-FFF2-40B4-BE49-F238E27FC236}">
                <a16:creationId xmlns:a16="http://schemas.microsoft.com/office/drawing/2014/main" id="{0FA07FD3-826F-6BE5-AB90-C1477A5BD451}"/>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96B0D426-31F8-41A4-5D20-E9F03C2A4539}"/>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FE05DF48-C4E5-0386-223F-D5FDEE472F2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1" name="Picture Placeholder 5">
            <a:extLst>
              <a:ext uri="{FF2B5EF4-FFF2-40B4-BE49-F238E27FC236}">
                <a16:creationId xmlns:a16="http://schemas.microsoft.com/office/drawing/2014/main" id="{E7F78227-0102-5A9B-072A-6D507DB4D788}"/>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49C09464-DAE4-6702-0E00-AB202E3F06C0}"/>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C4EEC5A7-3666-1071-8B53-92E6D3F14504}"/>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32503C93-B7EB-9BA8-596B-7D1806FA8CD5}"/>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F6BFAFF-56F4-F136-FBEF-EA30F97CB8F9}"/>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5AF92111-E157-7361-E8DD-54D95C6FA0DC}"/>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B5C327E2-C31C-203D-62FB-32E3BA2695A8}"/>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8" name="Picture Placeholder 5">
            <a:extLst>
              <a:ext uri="{FF2B5EF4-FFF2-40B4-BE49-F238E27FC236}">
                <a16:creationId xmlns:a16="http://schemas.microsoft.com/office/drawing/2014/main" id="{907F8F4E-5D2E-A5AE-F44A-8F45155D860B}"/>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E5F33E96-9294-FC8C-2AF0-3301D2F535EF}"/>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67816116-9638-DA89-91C0-04E0989D87CC}"/>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BF55E073-2664-32F2-42AB-83A4AA5AF01F}"/>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96619048-0D5E-52DD-3DF7-BEE687984E8F}"/>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A97B969C-4C78-4E9F-A813-CCCA660FD67E}"/>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129612D6-5DD8-380F-F740-BE6FEDC4DEF4}"/>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5" name="Picture Placeholder 5">
            <a:extLst>
              <a:ext uri="{FF2B5EF4-FFF2-40B4-BE49-F238E27FC236}">
                <a16:creationId xmlns:a16="http://schemas.microsoft.com/office/drawing/2014/main" id="{118836B4-AE3F-790D-B743-21452C60B04F}"/>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F4CAD0C7-46BA-894B-215D-953F24BD68F5}"/>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AABA7A30-9D16-C7D4-1778-84EE03C6B9F3}"/>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71723148-6B3E-4441-656D-B57B03B94B76}"/>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CD146417-1C0E-AD7F-B1BD-332BA5458D62}"/>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CDA93D7A-EC88-81D9-84AD-B8165615A144}"/>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C3E6431B-FEE1-00D3-92F0-1629E80C14B5}"/>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2" name="Picture Placeholder 5">
            <a:extLst>
              <a:ext uri="{FF2B5EF4-FFF2-40B4-BE49-F238E27FC236}">
                <a16:creationId xmlns:a16="http://schemas.microsoft.com/office/drawing/2014/main" id="{98004ECD-81E6-E33D-DB24-F8AE86E2D10B}"/>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3" name="Picture Placeholder 5">
            <a:extLst>
              <a:ext uri="{FF2B5EF4-FFF2-40B4-BE49-F238E27FC236}">
                <a16:creationId xmlns:a16="http://schemas.microsoft.com/office/drawing/2014/main" id="{C140F9DA-2991-2175-E410-919312B5F882}"/>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 name="Google Shape;16;p46">
            <a:extLst>
              <a:ext uri="{FF2B5EF4-FFF2-40B4-BE49-F238E27FC236}">
                <a16:creationId xmlns:a16="http://schemas.microsoft.com/office/drawing/2014/main" id="{680D3D7E-A3EA-0161-D803-1D452A6BD005}"/>
              </a:ext>
            </a:extLst>
          </p:cNvPr>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 name="Text Placeholder 16">
            <a:extLst>
              <a:ext uri="{FF2B5EF4-FFF2-40B4-BE49-F238E27FC236}">
                <a16:creationId xmlns:a16="http://schemas.microsoft.com/office/drawing/2014/main" id="{2407369D-27C8-84BA-14B2-3A54BF56FD10}"/>
              </a:ext>
            </a:extLst>
          </p:cNvPr>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Tree>
    <p:extLst>
      <p:ext uri="{BB962C8B-B14F-4D97-AF65-F5344CB8AC3E}">
        <p14:creationId xmlns:p14="http://schemas.microsoft.com/office/powerpoint/2010/main" val="39018739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cons - Red Background">
    <p:bg>
      <p:bgPr>
        <a:solidFill>
          <a:srgbClr val="AA182C"/>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74C9CF9-EC21-3B93-7A80-747285035C40}"/>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 name="Picture Placeholder 5">
            <a:extLst>
              <a:ext uri="{FF2B5EF4-FFF2-40B4-BE49-F238E27FC236}">
                <a16:creationId xmlns:a16="http://schemas.microsoft.com/office/drawing/2014/main" id="{10FEFBF7-6994-7527-4790-CA53FAA7FC9C}"/>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4" name="Picture Placeholder 5">
            <a:extLst>
              <a:ext uri="{FF2B5EF4-FFF2-40B4-BE49-F238E27FC236}">
                <a16:creationId xmlns:a16="http://schemas.microsoft.com/office/drawing/2014/main" id="{699E0C72-82D7-87F6-E116-8B305E254EF8}"/>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5" name="Picture Placeholder 5">
            <a:extLst>
              <a:ext uri="{FF2B5EF4-FFF2-40B4-BE49-F238E27FC236}">
                <a16:creationId xmlns:a16="http://schemas.microsoft.com/office/drawing/2014/main" id="{0E3B43C0-2420-F297-457F-87B641AF19D7}"/>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6F2FB8C9-238B-3BF5-E3CE-CB36111D15F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81CFE99B-7D5A-BE04-A0D2-0B28900C3656}"/>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DD4FEB73-2D1D-501C-1724-996D0D54864F}"/>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1" name="Picture Placeholder 5">
            <a:extLst>
              <a:ext uri="{FF2B5EF4-FFF2-40B4-BE49-F238E27FC236}">
                <a16:creationId xmlns:a16="http://schemas.microsoft.com/office/drawing/2014/main" id="{BF4C2CD6-1840-2EE2-17AB-06AF01824D6D}"/>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74D0762A-DA15-B6E3-0DF2-793734743128}"/>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75E9C7BF-2FC4-6C17-68F6-E033EC0F71A1}"/>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AF9DFF2E-3A5E-48A2-579E-A7BA3BE3FACB}"/>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6E4BB95-5D2C-D430-2C71-6D79763A0D09}"/>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DADB3BDC-829D-F042-3C7F-ED04699FF9BF}"/>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367D0BB6-CC5C-2A19-221F-ED39562C3C39}"/>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8" name="Picture Placeholder 5">
            <a:extLst>
              <a:ext uri="{FF2B5EF4-FFF2-40B4-BE49-F238E27FC236}">
                <a16:creationId xmlns:a16="http://schemas.microsoft.com/office/drawing/2014/main" id="{3FC39142-6F17-8C3D-2BB1-BC9C93F89C71}"/>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0F486ACA-A501-A859-1BAF-EF38B5D60F67}"/>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FDED9254-EA95-8F14-16BD-A57F02CD9763}"/>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0361A458-A6E4-5C8A-EA3C-DCD06DC40E84}"/>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F1EDDE2F-BB00-E9C6-1E99-A1DF0B17ECFD}"/>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1F513F9C-C700-39C9-5693-CFF1B6E529FD}"/>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2918AE49-4018-BAD4-116D-7E2BE915E8F2}"/>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5" name="Picture Placeholder 5">
            <a:extLst>
              <a:ext uri="{FF2B5EF4-FFF2-40B4-BE49-F238E27FC236}">
                <a16:creationId xmlns:a16="http://schemas.microsoft.com/office/drawing/2014/main" id="{CB5630E8-FE98-75DE-796C-468EAA5ACCC6}"/>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BFB85702-19C2-17F2-D333-A5EFAA6504DC}"/>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93ACEA3C-DDBF-2360-E33A-57920FE8ACAE}"/>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2426A39C-3BD9-E3E4-E885-CF375FCB38CB}"/>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69FFC03F-AC1E-AC7C-6223-25D3DA2200A0}"/>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F4A22371-9D03-DF4F-5A40-4E63A5612808}"/>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B83F2A10-F2C1-B9C1-C54E-5EE6484D55EE}"/>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pic>
        <p:nvPicPr>
          <p:cNvPr id="32" name="Google Shape;145;p9" descr="A red triangle with a black background&#10;&#10;Description automatically generated">
            <a:extLst>
              <a:ext uri="{FF2B5EF4-FFF2-40B4-BE49-F238E27FC236}">
                <a16:creationId xmlns:a16="http://schemas.microsoft.com/office/drawing/2014/main" id="{3408BB31-9F13-12C5-779C-4B43D195D314}"/>
              </a:ext>
            </a:extLst>
          </p:cNvPr>
          <p:cNvPicPr preferRelativeResize="0"/>
          <p:nvPr userDrawn="1"/>
        </p:nvPicPr>
        <p:blipFill rotWithShape="1">
          <a:blip r:embed="rId2">
            <a:alphaModFix/>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7602375" y="4458415"/>
            <a:ext cx="887388" cy="398862"/>
          </a:xfrm>
          <a:prstGeom prst="rect">
            <a:avLst/>
          </a:prstGeom>
          <a:noFill/>
          <a:ln>
            <a:noFill/>
          </a:ln>
        </p:spPr>
      </p:pic>
      <p:sp>
        <p:nvSpPr>
          <p:cNvPr id="7" name="Text Placeholder 16">
            <a:extLst>
              <a:ext uri="{FF2B5EF4-FFF2-40B4-BE49-F238E27FC236}">
                <a16:creationId xmlns:a16="http://schemas.microsoft.com/office/drawing/2014/main" id="{1149354B-15BF-69EF-92EC-7521BD20F475}"/>
              </a:ext>
            </a:extLst>
          </p:cNvPr>
          <p:cNvSpPr>
            <a:spLocks noGrp="1"/>
          </p:cNvSpPr>
          <p:nvPr>
            <p:ph type="body" sz="quarter" idx="27" hasCustomPrompt="1"/>
          </p:nvPr>
        </p:nvSpPr>
        <p:spPr>
          <a:xfrm>
            <a:off x="360760" y="225712"/>
            <a:ext cx="3342084" cy="199679"/>
          </a:xfrm>
        </p:spPr>
        <p:txBody>
          <a:bodyPr/>
          <a:lstStyle>
            <a:lvl1pPr marL="0" indent="0">
              <a:buNone/>
              <a:defRPr sz="825" b="0">
                <a:solidFill>
                  <a:schemeClr val="bg1"/>
                </a:solidFill>
              </a:defRPr>
            </a:lvl1pPr>
          </a:lstStyle>
          <a:p>
            <a:pPr lvl="0"/>
            <a:r>
              <a:rPr lang="en-US"/>
              <a:t>Section #    |   Section Title: Section Subtitle</a:t>
            </a:r>
          </a:p>
        </p:txBody>
      </p:sp>
    </p:spTree>
    <p:extLst>
      <p:ext uri="{BB962C8B-B14F-4D97-AF65-F5344CB8AC3E}">
        <p14:creationId xmlns:p14="http://schemas.microsoft.com/office/powerpoint/2010/main" val="1597462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Slide with red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6527" y="2000511"/>
            <a:ext cx="7631371" cy="1288790"/>
          </a:xfrm>
        </p:spPr>
        <p:txBody>
          <a:bodyPr anchor="t"/>
          <a:lstStyle>
            <a:lvl1pPr marL="0" indent="0" algn="l" rtl="0">
              <a:lnSpc>
                <a:spcPct val="100000"/>
              </a:lnSpc>
              <a:spcBef>
                <a:spcPts val="0"/>
              </a:spcBef>
              <a:spcAft>
                <a:spcPts val="0"/>
              </a:spcAft>
              <a:buClr>
                <a:schemeClr val="lt1"/>
              </a:buClr>
              <a:buSzPts val="2800"/>
              <a:buNone/>
              <a:defRPr sz="3600">
                <a:solidFill>
                  <a:schemeClr val="bg1"/>
                </a:solidFill>
              </a:defRPr>
            </a:lvl1pPr>
          </a:lstStyle>
          <a:p>
            <a:pPr marL="0" lvl="0" indent="0" algn="l" rtl="0">
              <a:lnSpc>
                <a:spcPct val="100000"/>
              </a:lnSpc>
              <a:spcBef>
                <a:spcPts val="0"/>
              </a:spcBef>
              <a:spcAft>
                <a:spcPts val="0"/>
              </a:spcAft>
              <a:buClr>
                <a:schemeClr val="lt1"/>
              </a:buClr>
              <a:buSzPts val="2800"/>
              <a:buNone/>
            </a:pPr>
            <a:r>
              <a:rPr lang="en-US" sz="3600" b="1">
                <a:solidFill>
                  <a:schemeClr val="lt1"/>
                </a:solidFill>
                <a:latin typeface="Inter" panose="02000503000000020004" pitchFamily="2" charset="0"/>
                <a:ea typeface="Inter" panose="02000503000000020004" pitchFamily="2" charset="0"/>
                <a:cs typeface="Inter" panose="02000503000000020004" pitchFamily="2" charset="0"/>
              </a:rPr>
              <a:t>Why We Fight to End Diabetes:</a:t>
            </a:r>
            <a:br>
              <a:rPr lang="en-US" sz="3600" b="1">
                <a:solidFill>
                  <a:schemeClr val="lt1"/>
                </a:solidFill>
                <a:latin typeface="Inter" panose="02000503000000020004" pitchFamily="2" charset="0"/>
                <a:ea typeface="Inter" panose="02000503000000020004" pitchFamily="2" charset="0"/>
                <a:cs typeface="Inter" panose="02000503000000020004" pitchFamily="2" charset="0"/>
              </a:rPr>
            </a:br>
            <a:r>
              <a:rPr lang="en-US" sz="3600" b="1">
                <a:solidFill>
                  <a:schemeClr val="lt1"/>
                </a:solidFill>
                <a:latin typeface="Inter" panose="02000503000000020004" pitchFamily="2" charset="0"/>
                <a:ea typeface="Inter" panose="02000503000000020004" pitchFamily="2" charset="0"/>
                <a:cs typeface="Inter" panose="02000503000000020004" pitchFamily="2" charset="0"/>
              </a:rPr>
              <a:t>The Health Crisis</a:t>
            </a:r>
            <a:endParaRPr lang="en-US" sz="3600" b="1">
              <a:latin typeface="Inter" panose="02000503000000020004" pitchFamily="2" charset="0"/>
              <a:ea typeface="Inter" panose="02000503000000020004" pitchFamily="2" charset="0"/>
              <a:cs typeface="Inter" panose="02000503000000020004" pitchFamily="2" charset="0"/>
            </a:endParaRPr>
          </a:p>
        </p:txBody>
      </p:sp>
      <p:sp>
        <p:nvSpPr>
          <p:cNvPr id="6" name="Google Shape;103;p3"/>
          <p:cNvSpPr/>
          <p:nvPr userDrawn="1"/>
        </p:nvSpPr>
        <p:spPr>
          <a:xfrm>
            <a:off x="1226527" y="1447220"/>
            <a:ext cx="1390943" cy="112102"/>
          </a:xfrm>
          <a:prstGeom prst="rect">
            <a:avLst/>
          </a:prstGeom>
          <a:solidFill>
            <a:schemeClr val="bg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7" name="Google Shape;138;p8" descr="A black and white logo&#10;&#10;Description automatically generated"/>
          <p:cNvPicPr preferRelativeResize="0"/>
          <p:nvPr userDrawn="1"/>
        </p:nvPicPr>
        <p:blipFill rotWithShape="1">
          <a:blip r:embed="rId3">
            <a:alphaModFix/>
          </a:blip>
          <a:srcRect/>
          <a:stretch/>
        </p:blipFill>
        <p:spPr>
          <a:xfrm>
            <a:off x="7036044" y="4146215"/>
            <a:ext cx="1757681" cy="789125"/>
          </a:xfrm>
          <a:prstGeom prst="rect">
            <a:avLst/>
          </a:prstGeom>
          <a:noFill/>
          <a:ln>
            <a:noFill/>
          </a:ln>
        </p:spPr>
      </p:pic>
      <p:pic>
        <p:nvPicPr>
          <p:cNvPr id="8" name="Google Shape;139;p8"/>
          <p:cNvPicPr preferRelativeResize="0"/>
          <p:nvPr userDrawn="1"/>
        </p:nvPicPr>
        <p:blipFill rotWithShape="1">
          <a:blip r:embed="rId4">
            <a:alphaModFix/>
          </a:blip>
          <a:srcRect l="49099" r="48307"/>
          <a:stretch/>
        </p:blipFill>
        <p:spPr>
          <a:xfrm>
            <a:off x="1" y="1"/>
            <a:ext cx="237392" cy="5143499"/>
          </a:xfrm>
          <a:prstGeom prst="rect">
            <a:avLst/>
          </a:prstGeom>
          <a:noFill/>
          <a:ln>
            <a:noFill/>
          </a:ln>
        </p:spPr>
      </p:pic>
      <p:sp>
        <p:nvSpPr>
          <p:cNvPr id="11" name="Text Placeholder 10"/>
          <p:cNvSpPr>
            <a:spLocks noGrp="1"/>
          </p:cNvSpPr>
          <p:nvPr>
            <p:ph type="body" sz="quarter" idx="13" hasCustomPrompt="1"/>
          </p:nvPr>
        </p:nvSpPr>
        <p:spPr>
          <a:xfrm>
            <a:off x="1187735" y="1043690"/>
            <a:ext cx="3682430" cy="459581"/>
          </a:xfrm>
        </p:spPr>
        <p:txBody>
          <a:bodyPr>
            <a:noAutofit/>
          </a:bodyPr>
          <a:lstStyle>
            <a:lvl1pPr marL="0" indent="0">
              <a:buNone/>
              <a:defRPr sz="2250" b="1" baseline="0">
                <a:solidFill>
                  <a:schemeClr val="bg1"/>
                </a:solidFill>
                <a:latin typeface="Inter" panose="02000503000000020004" pitchFamily="2" charset="0"/>
                <a:ea typeface="Inter" panose="02000503000000020004" pitchFamily="2" charset="0"/>
              </a:defRPr>
            </a:lvl1pPr>
            <a:lvl2pPr marL="342900" indent="0">
              <a:buNone/>
              <a:defRPr sz="2250" b="1">
                <a:solidFill>
                  <a:schemeClr val="bg1"/>
                </a:solidFill>
              </a:defRPr>
            </a:lvl2pPr>
            <a:lvl3pPr marL="685800" indent="0">
              <a:buNone/>
              <a:defRPr sz="2250" b="1">
                <a:solidFill>
                  <a:schemeClr val="bg1"/>
                </a:solidFill>
              </a:defRPr>
            </a:lvl3pPr>
            <a:lvl4pPr marL="1028700" indent="0">
              <a:buNone/>
              <a:defRPr sz="2250" b="1">
                <a:solidFill>
                  <a:schemeClr val="bg1"/>
                </a:solidFill>
              </a:defRPr>
            </a:lvl4pPr>
            <a:lvl5pPr marL="1371600" indent="0">
              <a:buNone/>
              <a:defRPr sz="2250" b="1">
                <a:solidFill>
                  <a:schemeClr val="bg1"/>
                </a:solidFill>
              </a:defRPr>
            </a:lvl5pPr>
          </a:lstStyle>
          <a:p>
            <a:pPr lvl="0"/>
            <a:r>
              <a:rPr lang="en-US"/>
              <a:t>Section 2</a:t>
            </a:r>
          </a:p>
        </p:txBody>
      </p:sp>
    </p:spTree>
    <p:extLst>
      <p:ext uri="{BB962C8B-B14F-4D97-AF65-F5344CB8AC3E}">
        <p14:creationId xmlns:p14="http://schemas.microsoft.com/office/powerpoint/2010/main" val="30943479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Tree>
    <p:extLst>
      <p:ext uri="{BB962C8B-B14F-4D97-AF65-F5344CB8AC3E}">
        <p14:creationId xmlns:p14="http://schemas.microsoft.com/office/powerpoint/2010/main" val="41598254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lt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oogle Shape;387;p23" descr="A white text on a black background&#10;&#10;Description automatically generated"/>
          <p:cNvPicPr preferRelativeResize="0"/>
          <p:nvPr userDrawn="1"/>
        </p:nvPicPr>
        <p:blipFill rotWithShape="1">
          <a:blip r:embed="rId3">
            <a:alphaModFix/>
          </a:blip>
          <a:srcRect l="-8627" r="8626"/>
          <a:stretch/>
        </p:blipFill>
        <p:spPr>
          <a:xfrm>
            <a:off x="3169920" y="-4397"/>
            <a:ext cx="5974080" cy="4141394"/>
          </a:xfrm>
          <a:prstGeom prst="rect">
            <a:avLst/>
          </a:prstGeom>
          <a:noFill/>
          <a:ln>
            <a:noFill/>
          </a:ln>
        </p:spPr>
      </p:pic>
      <p:sp>
        <p:nvSpPr>
          <p:cNvPr id="3" name="Date Placeholder 2"/>
          <p:cNvSpPr>
            <a:spLocks noGrp="1"/>
          </p:cNvSpPr>
          <p:nvPr>
            <p:ph type="dt" sz="half" idx="10"/>
          </p:nvPr>
        </p:nvSpPr>
        <p:spPr>
          <a:xfrm>
            <a:off x="6800498" y="4509753"/>
            <a:ext cx="2057400" cy="273844"/>
          </a:xfrm>
          <a:prstGeom prst="rect">
            <a:avLst/>
          </a:prstGeom>
        </p:spPr>
        <p:txBody>
          <a:bodyPr/>
          <a:lstStyle>
            <a:lvl1pPr algn="r">
              <a:defRPr sz="1050" b="1">
                <a:solidFill>
                  <a:schemeClr val="accent1"/>
                </a:solidFill>
                <a:latin typeface="Inter" panose="02000503000000020004" pitchFamily="2" charset="0"/>
                <a:ea typeface="Inter" panose="02000503000000020004" pitchFamily="2" charset="0"/>
              </a:defRPr>
            </a:lvl1pPr>
          </a:lstStyle>
          <a:p>
            <a:fld id="{CEF68349-F0A6-41F1-8495-224943A18EB4}" type="datetime4">
              <a:rPr lang="en-US" smtClean="0"/>
              <a:pPr/>
              <a:t>May 14, 2025</a:t>
            </a:fld>
            <a:endParaRPr lang="en-US"/>
          </a:p>
        </p:txBody>
      </p:sp>
      <p:sp>
        <p:nvSpPr>
          <p:cNvPr id="8" name="Title 1"/>
          <p:cNvSpPr>
            <a:spLocks noGrp="1"/>
          </p:cNvSpPr>
          <p:nvPr>
            <p:ph type="ctrTitle" hasCustomPrompt="1"/>
          </p:nvPr>
        </p:nvSpPr>
        <p:spPr>
          <a:xfrm>
            <a:off x="747106" y="1812848"/>
            <a:ext cx="5828948" cy="1790700"/>
          </a:xfrm>
        </p:spPr>
        <p:txBody>
          <a:bodyPr anchor="b">
            <a:normAutofit/>
          </a:bodyPr>
          <a:lstStyle>
            <a:lvl1pPr algn="l">
              <a:defRPr sz="4500"/>
            </a:lvl1pPr>
          </a:lstStyle>
          <a:p>
            <a:r>
              <a:rPr lang="en-US" b="1"/>
              <a:t>Alt Title Slide Style 1</a:t>
            </a:r>
            <a:endParaRPr lang="en-US"/>
          </a:p>
        </p:txBody>
      </p:sp>
      <p:sp>
        <p:nvSpPr>
          <p:cNvPr id="9" name="Subtitle 2"/>
          <p:cNvSpPr>
            <a:spLocks noGrp="1"/>
          </p:cNvSpPr>
          <p:nvPr>
            <p:ph type="subTitle" idx="1" hasCustomPrompt="1"/>
          </p:nvPr>
        </p:nvSpPr>
        <p:spPr>
          <a:xfrm>
            <a:off x="747106" y="3672604"/>
            <a:ext cx="5828948" cy="626766"/>
          </a:xfrm>
        </p:spPr>
        <p:txBody>
          <a:bodyPr>
            <a:normAutofit/>
          </a:bodyPr>
          <a:lstStyle>
            <a:lvl1pPr marL="0" indent="0" algn="l" rtl="0">
              <a:lnSpc>
                <a:spcPct val="100000"/>
              </a:lnSpc>
              <a:spcBef>
                <a:spcPts val="0"/>
              </a:spcBef>
              <a:spcAft>
                <a:spcPts val="0"/>
              </a:spcAft>
              <a:buClr>
                <a:schemeClr val="dk1"/>
              </a:buClr>
              <a:buSzPts val="2400"/>
              <a:buNone/>
              <a:defRPr sz="2100">
                <a:latin typeface="Inter" panose="02000503000000020004" pitchFamily="2" charset="0"/>
                <a:ea typeface="Inter"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rtl="0">
              <a:lnSpc>
                <a:spcPct val="100000"/>
              </a:lnSpc>
              <a:spcBef>
                <a:spcPts val="0"/>
              </a:spcBef>
              <a:spcAft>
                <a:spcPts val="0"/>
              </a:spcAft>
              <a:buClr>
                <a:schemeClr val="dk1"/>
              </a:buClr>
              <a:buSzPts val="2400"/>
              <a:buNone/>
            </a:pPr>
            <a:r>
              <a:rPr lang="en-US"/>
              <a:t>We Fight to End Diabetes</a:t>
            </a:r>
          </a:p>
        </p:txBody>
      </p:sp>
      <p:pic>
        <p:nvPicPr>
          <p:cNvPr id="10" name="Google Shape;392;p23"/>
          <p:cNvPicPr preferRelativeResize="0"/>
          <p:nvPr userDrawn="1"/>
        </p:nvPicPr>
        <p:blipFill rotWithShape="1">
          <a:blip r:embed="rId4">
            <a:alphaModFix/>
          </a:blip>
          <a:srcRect l="49099" r="48307"/>
          <a:stretch/>
        </p:blipFill>
        <p:spPr>
          <a:xfrm>
            <a:off x="0" y="1"/>
            <a:ext cx="237392" cy="5143499"/>
          </a:xfrm>
          <a:prstGeom prst="rect">
            <a:avLst/>
          </a:prstGeom>
          <a:noFill/>
          <a:ln>
            <a:noFill/>
          </a:ln>
        </p:spPr>
      </p:pic>
      <p:pic>
        <p:nvPicPr>
          <p:cNvPr id="11" name="Google Shape;390;p23" descr="A red triangle with a black background&#10;&#10;Description automatically generated"/>
          <p:cNvPicPr preferRelativeResize="0"/>
          <p:nvPr userDrawn="1"/>
        </p:nvPicPr>
        <p:blipFill rotWithShape="1">
          <a:blip r:embed="rId5">
            <a:alphaModFix/>
          </a:blip>
          <a:srcRect/>
          <a:stretch/>
        </p:blipFill>
        <p:spPr>
          <a:xfrm>
            <a:off x="633046" y="434743"/>
            <a:ext cx="2338613" cy="1051157"/>
          </a:xfrm>
          <a:prstGeom prst="rect">
            <a:avLst/>
          </a:prstGeom>
          <a:noFill/>
          <a:ln>
            <a:noFill/>
          </a:ln>
        </p:spPr>
      </p:pic>
    </p:spTree>
    <p:extLst>
      <p:ext uri="{BB962C8B-B14F-4D97-AF65-F5344CB8AC3E}">
        <p14:creationId xmlns:p14="http://schemas.microsoft.com/office/powerpoint/2010/main" val="334900333"/>
      </p:ext>
    </p:extLst>
  </p:cSld>
  <p:clrMapOvr>
    <a:masterClrMapping/>
  </p:clrMapOvr>
  <p:hf sldNum="0"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lt Title Slide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oogle Shape;402;p24" descr="A close-up of red text&#10;&#10;Description automatically generated"/>
          <p:cNvPicPr preferRelativeResize="0"/>
          <p:nvPr userDrawn="1"/>
        </p:nvPicPr>
        <p:blipFill rotWithShape="1">
          <a:blip r:embed="rId3">
            <a:alphaModFix/>
          </a:blip>
          <a:srcRect t="1" b="-5555"/>
          <a:stretch/>
        </p:blipFill>
        <p:spPr>
          <a:xfrm rot="-544314">
            <a:off x="5082608" y="2916070"/>
            <a:ext cx="3841845" cy="1902701"/>
          </a:xfrm>
          <a:prstGeom prst="rect">
            <a:avLst/>
          </a:prstGeom>
          <a:noFill/>
          <a:ln>
            <a:noFill/>
          </a:ln>
        </p:spPr>
      </p:pic>
      <p:sp>
        <p:nvSpPr>
          <p:cNvPr id="3" name="Date Placeholder 2"/>
          <p:cNvSpPr>
            <a:spLocks noGrp="1"/>
          </p:cNvSpPr>
          <p:nvPr>
            <p:ph type="dt" sz="half" idx="10"/>
          </p:nvPr>
        </p:nvSpPr>
        <p:spPr>
          <a:xfrm>
            <a:off x="6800498" y="4509753"/>
            <a:ext cx="2057400" cy="273844"/>
          </a:xfrm>
          <a:prstGeom prst="rect">
            <a:avLst/>
          </a:prstGeom>
        </p:spPr>
        <p:txBody>
          <a:bodyPr/>
          <a:lstStyle>
            <a:lvl1pPr algn="r">
              <a:defRPr sz="1050" b="1">
                <a:solidFill>
                  <a:schemeClr val="accent1"/>
                </a:solidFill>
                <a:latin typeface="Inter" panose="02000503000000020004" pitchFamily="2" charset="0"/>
                <a:ea typeface="Inter" panose="02000503000000020004" pitchFamily="2" charset="0"/>
              </a:defRPr>
            </a:lvl1pPr>
          </a:lstStyle>
          <a:p>
            <a:fld id="{CEF68349-F0A6-41F1-8495-224943A18EB4}" type="datetime4">
              <a:rPr lang="en-US" smtClean="0"/>
              <a:pPr/>
              <a:t>May 14, 2025</a:t>
            </a:fld>
            <a:endParaRPr lang="en-US"/>
          </a:p>
        </p:txBody>
      </p:sp>
      <p:sp>
        <p:nvSpPr>
          <p:cNvPr id="8" name="Title 1"/>
          <p:cNvSpPr>
            <a:spLocks noGrp="1"/>
          </p:cNvSpPr>
          <p:nvPr>
            <p:ph type="ctrTitle" hasCustomPrompt="1"/>
          </p:nvPr>
        </p:nvSpPr>
        <p:spPr>
          <a:xfrm>
            <a:off x="747106" y="1812848"/>
            <a:ext cx="6502779" cy="643564"/>
          </a:xfrm>
        </p:spPr>
        <p:txBody>
          <a:bodyPr anchor="t"/>
          <a:lstStyle>
            <a:lvl1pPr algn="l">
              <a:defRPr sz="4500"/>
            </a:lvl1pPr>
          </a:lstStyle>
          <a:p>
            <a:r>
              <a:rPr lang="en-US" b="1"/>
              <a:t>Alt Title Slide Style 2</a:t>
            </a:r>
            <a:endParaRPr lang="en-US"/>
          </a:p>
        </p:txBody>
      </p:sp>
      <p:sp>
        <p:nvSpPr>
          <p:cNvPr id="9" name="Subtitle 2"/>
          <p:cNvSpPr>
            <a:spLocks noGrp="1"/>
          </p:cNvSpPr>
          <p:nvPr>
            <p:ph type="subTitle" idx="1" hasCustomPrompt="1"/>
          </p:nvPr>
        </p:nvSpPr>
        <p:spPr>
          <a:xfrm>
            <a:off x="747106" y="2469976"/>
            <a:ext cx="5828948" cy="626766"/>
          </a:xfrm>
        </p:spPr>
        <p:txBody>
          <a:bodyPr>
            <a:normAutofit/>
          </a:bodyPr>
          <a:lstStyle>
            <a:lvl1pPr marL="0" indent="0" algn="l" rtl="0">
              <a:lnSpc>
                <a:spcPct val="100000"/>
              </a:lnSpc>
              <a:spcBef>
                <a:spcPts val="0"/>
              </a:spcBef>
              <a:spcAft>
                <a:spcPts val="0"/>
              </a:spcAft>
              <a:buClr>
                <a:schemeClr val="dk1"/>
              </a:buClr>
              <a:buSzPts val="2400"/>
              <a:buNone/>
              <a:defRPr sz="2100">
                <a:latin typeface="Inter" panose="02000503000000020004" pitchFamily="2" charset="0"/>
                <a:ea typeface="Inter"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rtl="0">
              <a:lnSpc>
                <a:spcPct val="100000"/>
              </a:lnSpc>
              <a:spcBef>
                <a:spcPts val="0"/>
              </a:spcBef>
              <a:spcAft>
                <a:spcPts val="0"/>
              </a:spcAft>
              <a:buClr>
                <a:schemeClr val="dk1"/>
              </a:buClr>
              <a:buSzPts val="2400"/>
              <a:buNone/>
            </a:pPr>
            <a:r>
              <a:rPr lang="en-US"/>
              <a:t>We Fight to End Diabetes</a:t>
            </a:r>
          </a:p>
        </p:txBody>
      </p:sp>
      <p:pic>
        <p:nvPicPr>
          <p:cNvPr id="11" name="Google Shape;390;p23" descr="A red triangle with a black background&#10;&#10;Description automatically generated"/>
          <p:cNvPicPr preferRelativeResize="0"/>
          <p:nvPr userDrawn="1"/>
        </p:nvPicPr>
        <p:blipFill rotWithShape="1">
          <a:blip r:embed="rId4">
            <a:alphaModFix/>
          </a:blip>
          <a:srcRect/>
          <a:stretch/>
        </p:blipFill>
        <p:spPr>
          <a:xfrm>
            <a:off x="633046" y="434743"/>
            <a:ext cx="2338613" cy="1051157"/>
          </a:xfrm>
          <a:prstGeom prst="rect">
            <a:avLst/>
          </a:prstGeom>
          <a:noFill/>
          <a:ln>
            <a:noFill/>
          </a:ln>
        </p:spPr>
      </p:pic>
      <p:pic>
        <p:nvPicPr>
          <p:cNvPr id="13" name="Google Shape;399;p24"/>
          <p:cNvPicPr preferRelativeResize="0"/>
          <p:nvPr userDrawn="1"/>
        </p:nvPicPr>
        <p:blipFill rotWithShape="1">
          <a:blip r:embed="rId5">
            <a:alphaModFix/>
          </a:blip>
          <a:srcRect l="56527" r="33334" b="5069"/>
          <a:stretch/>
        </p:blipFill>
        <p:spPr>
          <a:xfrm rot="-5400000">
            <a:off x="8104278" y="-605382"/>
            <a:ext cx="144780" cy="1355543"/>
          </a:xfrm>
          <a:prstGeom prst="rect">
            <a:avLst/>
          </a:prstGeom>
          <a:noFill/>
          <a:ln>
            <a:noFill/>
          </a:ln>
        </p:spPr>
      </p:pic>
      <p:sp>
        <p:nvSpPr>
          <p:cNvPr id="6" name="Text Placeholder 5"/>
          <p:cNvSpPr>
            <a:spLocks noGrp="1"/>
          </p:cNvSpPr>
          <p:nvPr>
            <p:ph type="body" sz="quarter" idx="13" hasCustomPrompt="1"/>
          </p:nvPr>
        </p:nvSpPr>
        <p:spPr>
          <a:xfrm>
            <a:off x="7382698" y="225081"/>
            <a:ext cx="1587941" cy="485775"/>
          </a:xfrm>
        </p:spPr>
        <p:txBody>
          <a:bodyPr>
            <a:noAutofit/>
          </a:bodyPr>
          <a:lstStyle>
            <a:lvl1pPr marL="0" indent="0" algn="ctr">
              <a:buNone/>
              <a:defRPr sz="1200" b="1">
                <a:latin typeface="Inter" panose="02000503000000020004" pitchFamily="2" charset="0"/>
                <a:ea typeface="Inter" panose="02000503000000020004" pitchFamily="2" charset="0"/>
              </a:defRPr>
            </a:lvl1pPr>
            <a:lvl2pPr>
              <a:defRPr sz="1200" b="1"/>
            </a:lvl2pPr>
            <a:lvl3pPr>
              <a:defRPr sz="1200" b="1"/>
            </a:lvl3pPr>
            <a:lvl4pPr>
              <a:defRPr sz="1200" b="1"/>
            </a:lvl4pPr>
            <a:lvl5pPr>
              <a:defRPr sz="1200" b="1"/>
            </a:lvl5pPr>
          </a:lstStyle>
          <a:p>
            <a:pPr lvl="0"/>
            <a:r>
              <a:rPr lang="en-US"/>
              <a:t>FPO: Lorem ipsum</a:t>
            </a:r>
          </a:p>
        </p:txBody>
      </p:sp>
    </p:spTree>
    <p:extLst>
      <p:ext uri="{BB962C8B-B14F-4D97-AF65-F5344CB8AC3E}">
        <p14:creationId xmlns:p14="http://schemas.microsoft.com/office/powerpoint/2010/main" val="3312641695"/>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lt 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oogle Shape;420;p26" descr="A black and white logo&#10;&#10;Description automatically generated"/>
          <p:cNvPicPr preferRelativeResize="0"/>
          <p:nvPr userDrawn="1"/>
        </p:nvPicPr>
        <p:blipFill rotWithShape="1">
          <a:blip r:embed="rId3">
            <a:alphaModFix/>
          </a:blip>
          <a:srcRect/>
          <a:stretch/>
        </p:blipFill>
        <p:spPr>
          <a:xfrm>
            <a:off x="7074145" y="4053171"/>
            <a:ext cx="1757681" cy="789125"/>
          </a:xfrm>
          <a:prstGeom prst="rect">
            <a:avLst/>
          </a:prstGeom>
          <a:noFill/>
          <a:ln>
            <a:noFill/>
          </a:ln>
        </p:spPr>
      </p:pic>
      <p:pic>
        <p:nvPicPr>
          <p:cNvPr id="11" name="Google Shape;417;p26"/>
          <p:cNvPicPr preferRelativeResize="0"/>
          <p:nvPr userDrawn="1"/>
        </p:nvPicPr>
        <p:blipFill rotWithShape="1">
          <a:blip r:embed="rId4">
            <a:alphaModFix/>
          </a:blip>
          <a:srcRect/>
          <a:stretch/>
        </p:blipFill>
        <p:spPr>
          <a:xfrm>
            <a:off x="566652" y="3190421"/>
            <a:ext cx="2798618" cy="263504"/>
          </a:xfrm>
          <a:prstGeom prst="rect">
            <a:avLst/>
          </a:prstGeom>
          <a:noFill/>
          <a:ln>
            <a:noFill/>
          </a:ln>
        </p:spPr>
      </p:pic>
      <p:sp>
        <p:nvSpPr>
          <p:cNvPr id="12" name="Title 1"/>
          <p:cNvSpPr>
            <a:spLocks noGrp="1"/>
          </p:cNvSpPr>
          <p:nvPr>
            <p:ph type="title" hasCustomPrompt="1"/>
          </p:nvPr>
        </p:nvSpPr>
        <p:spPr>
          <a:xfrm>
            <a:off x="628650" y="2426473"/>
            <a:ext cx="6827866" cy="994172"/>
          </a:xfrm>
        </p:spPr>
        <p:txBody>
          <a:bodyPr>
            <a:noAutofit/>
          </a:bodyPr>
          <a:lstStyle>
            <a:lvl1pPr>
              <a:defRPr sz="4500" b="1">
                <a:solidFill>
                  <a:schemeClr val="bg1"/>
                </a:solidFill>
              </a:defRPr>
            </a:lvl1pPr>
          </a:lstStyle>
          <a:p>
            <a:r>
              <a:rPr lang="en-US"/>
              <a:t>Section #</a:t>
            </a:r>
          </a:p>
        </p:txBody>
      </p:sp>
      <p:sp>
        <p:nvSpPr>
          <p:cNvPr id="13" name="Content Placeholder 2"/>
          <p:cNvSpPr>
            <a:spLocks noGrp="1"/>
          </p:cNvSpPr>
          <p:nvPr>
            <p:ph idx="1" hasCustomPrompt="1"/>
          </p:nvPr>
        </p:nvSpPr>
        <p:spPr>
          <a:xfrm>
            <a:off x="628650" y="3587691"/>
            <a:ext cx="6827866" cy="448886"/>
          </a:xfrm>
        </p:spPr>
        <p:txBody>
          <a:bodyPr>
            <a:normAutofit/>
          </a:bodyPr>
          <a:lstStyle>
            <a:lvl1pPr marL="0" indent="0">
              <a:buNone/>
              <a:defRPr sz="1500">
                <a:solidFill>
                  <a:schemeClr val="bg1"/>
                </a:solidFill>
                <a:latin typeface="Inter" panose="02000503000000020004" pitchFamily="2" charset="0"/>
                <a:ea typeface="Inter" panose="02000503000000020004" pitchFamily="2" charset="0"/>
              </a:defRPr>
            </a:lvl1pPr>
            <a:lvl2pPr marL="342900" indent="0">
              <a:buNone/>
              <a:defRPr sz="2100"/>
            </a:lvl2pPr>
            <a:lvl3pPr marL="685800" indent="0">
              <a:buNone/>
              <a:defRPr sz="2100"/>
            </a:lvl3pPr>
            <a:lvl4pPr marL="1028700" indent="0">
              <a:buNone/>
              <a:defRPr sz="2100"/>
            </a:lvl4pPr>
            <a:lvl5pPr marL="1371600" indent="0">
              <a:buNone/>
              <a:defRPr sz="2100"/>
            </a:lvl5pPr>
          </a:lstStyle>
          <a:p>
            <a:pPr lvl="0"/>
            <a:r>
              <a:rPr lang="en-US"/>
              <a:t>Alt divider slide 2</a:t>
            </a:r>
          </a:p>
        </p:txBody>
      </p:sp>
      <p:pic>
        <p:nvPicPr>
          <p:cNvPr id="14" name="Google Shape;421;p26"/>
          <p:cNvPicPr preferRelativeResize="0"/>
          <p:nvPr userDrawn="1"/>
        </p:nvPicPr>
        <p:blipFill rotWithShape="1">
          <a:blip r:embed="rId5">
            <a:alphaModFix/>
          </a:blip>
          <a:srcRect l="83" t="78967" r="-1" b="18515"/>
          <a:stretch/>
        </p:blipFill>
        <p:spPr>
          <a:xfrm>
            <a:off x="-1" y="5013961"/>
            <a:ext cx="9144001" cy="129539"/>
          </a:xfrm>
          <a:prstGeom prst="rect">
            <a:avLst/>
          </a:prstGeom>
          <a:noFill/>
          <a:ln>
            <a:noFill/>
          </a:ln>
        </p:spPr>
      </p:pic>
    </p:spTree>
    <p:extLst>
      <p:ext uri="{BB962C8B-B14F-4D97-AF65-F5344CB8AC3E}">
        <p14:creationId xmlns:p14="http://schemas.microsoft.com/office/powerpoint/2010/main" val="3502148587"/>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lt divider slide 2 i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oogle Shape;426;p27"/>
          <p:cNvPicPr preferRelativeResize="0"/>
          <p:nvPr userDrawn="1"/>
        </p:nvPicPr>
        <p:blipFill rotWithShape="1">
          <a:blip r:embed="rId3">
            <a:alphaModFix/>
          </a:blip>
          <a:srcRect/>
          <a:stretch/>
        </p:blipFill>
        <p:spPr>
          <a:xfrm>
            <a:off x="533400" y="3167493"/>
            <a:ext cx="2887981" cy="271917"/>
          </a:xfrm>
          <a:prstGeom prst="rect">
            <a:avLst/>
          </a:prstGeom>
          <a:noFill/>
          <a:ln>
            <a:noFill/>
          </a:ln>
        </p:spPr>
      </p:pic>
      <p:pic>
        <p:nvPicPr>
          <p:cNvPr id="10" name="Google Shape;420;p26" descr="A black and white logo&#10;&#10;Description automatically generated"/>
          <p:cNvPicPr preferRelativeResize="0"/>
          <p:nvPr userDrawn="1"/>
        </p:nvPicPr>
        <p:blipFill rotWithShape="1">
          <a:blip r:embed="rId4">
            <a:alphaModFix/>
          </a:blip>
          <a:srcRect/>
          <a:stretch/>
        </p:blipFill>
        <p:spPr>
          <a:xfrm>
            <a:off x="7074145" y="4053171"/>
            <a:ext cx="1757681" cy="789125"/>
          </a:xfrm>
          <a:prstGeom prst="rect">
            <a:avLst/>
          </a:prstGeom>
          <a:noFill/>
          <a:ln>
            <a:noFill/>
          </a:ln>
        </p:spPr>
      </p:pic>
      <p:sp>
        <p:nvSpPr>
          <p:cNvPr id="12" name="Title 1"/>
          <p:cNvSpPr>
            <a:spLocks noGrp="1"/>
          </p:cNvSpPr>
          <p:nvPr>
            <p:ph type="title" hasCustomPrompt="1"/>
          </p:nvPr>
        </p:nvSpPr>
        <p:spPr>
          <a:xfrm>
            <a:off x="628650" y="2465087"/>
            <a:ext cx="6827866" cy="994172"/>
          </a:xfrm>
        </p:spPr>
        <p:txBody>
          <a:bodyPr>
            <a:noAutofit/>
          </a:bodyPr>
          <a:lstStyle>
            <a:lvl1pPr>
              <a:defRPr sz="4500" b="1">
                <a:solidFill>
                  <a:schemeClr val="tx1"/>
                </a:solidFill>
              </a:defRPr>
            </a:lvl1pPr>
          </a:lstStyle>
          <a:p>
            <a:r>
              <a:rPr lang="en-US"/>
              <a:t>Section #</a:t>
            </a:r>
          </a:p>
        </p:txBody>
      </p:sp>
      <p:sp>
        <p:nvSpPr>
          <p:cNvPr id="13" name="Content Placeholder 2"/>
          <p:cNvSpPr>
            <a:spLocks noGrp="1"/>
          </p:cNvSpPr>
          <p:nvPr>
            <p:ph idx="1" hasCustomPrompt="1"/>
          </p:nvPr>
        </p:nvSpPr>
        <p:spPr>
          <a:xfrm>
            <a:off x="628650" y="3587691"/>
            <a:ext cx="6827866" cy="448886"/>
          </a:xfrm>
        </p:spPr>
        <p:txBody>
          <a:bodyPr>
            <a:normAutofit/>
          </a:bodyPr>
          <a:lstStyle>
            <a:lvl1pPr marL="0" indent="0">
              <a:buNone/>
              <a:defRPr sz="1500">
                <a:solidFill>
                  <a:schemeClr val="tx1"/>
                </a:solidFill>
                <a:latin typeface="Inter" panose="02000503000000020004" pitchFamily="2" charset="0"/>
                <a:ea typeface="Inter" panose="02000503000000020004" pitchFamily="2" charset="0"/>
              </a:defRPr>
            </a:lvl1pPr>
            <a:lvl2pPr marL="342900" indent="0">
              <a:buNone/>
              <a:defRPr sz="2100"/>
            </a:lvl2pPr>
            <a:lvl3pPr marL="685800" indent="0">
              <a:buNone/>
              <a:defRPr sz="2100"/>
            </a:lvl3pPr>
            <a:lvl4pPr marL="1028700" indent="0">
              <a:buNone/>
              <a:defRPr sz="2100"/>
            </a:lvl4pPr>
            <a:lvl5pPr marL="1371600" indent="0">
              <a:buNone/>
              <a:defRPr sz="2100"/>
            </a:lvl5pPr>
          </a:lstStyle>
          <a:p>
            <a:pPr lvl="0"/>
            <a:r>
              <a:rPr lang="en-US"/>
              <a:t>Alt divider slide 2</a:t>
            </a:r>
          </a:p>
        </p:txBody>
      </p:sp>
      <p:pic>
        <p:nvPicPr>
          <p:cNvPr id="15" name="Google Shape;430;p27" descr="A red triangle with a black background&#10;&#10;Description automatically generated"/>
          <p:cNvPicPr preferRelativeResize="0"/>
          <p:nvPr userDrawn="1"/>
        </p:nvPicPr>
        <p:blipFill rotWithShape="1">
          <a:blip r:embed="rId5">
            <a:alphaModFix/>
          </a:blip>
          <a:srcRect/>
          <a:stretch/>
        </p:blipFill>
        <p:spPr>
          <a:xfrm>
            <a:off x="6988128" y="4092344"/>
            <a:ext cx="1853514" cy="833115"/>
          </a:xfrm>
          <a:prstGeom prst="rect">
            <a:avLst/>
          </a:prstGeom>
          <a:noFill/>
          <a:ln>
            <a:noFill/>
          </a:ln>
        </p:spPr>
      </p:pic>
      <p:pic>
        <p:nvPicPr>
          <p:cNvPr id="16" name="Google Shape;429;p27"/>
          <p:cNvPicPr preferRelativeResize="0"/>
          <p:nvPr userDrawn="1"/>
        </p:nvPicPr>
        <p:blipFill rotWithShape="1">
          <a:blip r:embed="rId6">
            <a:alphaModFix/>
          </a:blip>
          <a:srcRect l="83" t="78967" r="-1" b="18515"/>
          <a:stretch/>
        </p:blipFill>
        <p:spPr>
          <a:xfrm>
            <a:off x="-1" y="5013961"/>
            <a:ext cx="9144001" cy="129539"/>
          </a:xfrm>
          <a:prstGeom prst="rect">
            <a:avLst/>
          </a:prstGeom>
          <a:noFill/>
          <a:ln>
            <a:noFill/>
          </a:ln>
        </p:spPr>
      </p:pic>
    </p:spTree>
    <p:extLst>
      <p:ext uri="{BB962C8B-B14F-4D97-AF65-F5344CB8AC3E}">
        <p14:creationId xmlns:p14="http://schemas.microsoft.com/office/powerpoint/2010/main" val="2358622496"/>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Google Shape;103;p3">
            <a:extLst>
              <a:ext uri="{FF2B5EF4-FFF2-40B4-BE49-F238E27FC236}">
                <a16:creationId xmlns:a16="http://schemas.microsoft.com/office/drawing/2014/main" id="{327DDF54-FD55-3BDA-6C04-5D21037C1258}"/>
              </a:ext>
            </a:extLst>
          </p:cNvPr>
          <p:cNvSpPr/>
          <p:nvPr userDrawn="1"/>
        </p:nvSpPr>
        <p:spPr>
          <a:xfrm>
            <a:off x="1226527" y="1625021"/>
            <a:ext cx="877033" cy="112102"/>
          </a:xfrm>
          <a:prstGeom prst="rect">
            <a:avLst/>
          </a:prstGeom>
          <a:solidFill>
            <a:schemeClr val="bg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9" name="Title 8">
            <a:extLst>
              <a:ext uri="{FF2B5EF4-FFF2-40B4-BE49-F238E27FC236}">
                <a16:creationId xmlns:a16="http://schemas.microsoft.com/office/drawing/2014/main" id="{DDC92E16-C600-C740-06BE-61C80E848ADD}"/>
              </a:ext>
            </a:extLst>
          </p:cNvPr>
          <p:cNvSpPr>
            <a:spLocks noGrp="1"/>
          </p:cNvSpPr>
          <p:nvPr>
            <p:ph type="title"/>
          </p:nvPr>
        </p:nvSpPr>
        <p:spPr>
          <a:xfrm>
            <a:off x="1223632" y="2007486"/>
            <a:ext cx="6445619" cy="994172"/>
          </a:xfrm>
          <a:prstGeom prst="rect">
            <a:avLst/>
          </a:prstGeom>
        </p:spPr>
        <p:txBody>
          <a:bodyPr l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0016531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3;p3">
            <a:extLst>
              <a:ext uri="{FF2B5EF4-FFF2-40B4-BE49-F238E27FC236}">
                <a16:creationId xmlns:a16="http://schemas.microsoft.com/office/drawing/2014/main" id="{2E6C0377-E956-1A8D-5CDB-09DA7021C894}"/>
              </a:ext>
            </a:extLst>
          </p:cNvPr>
          <p:cNvSpPr/>
          <p:nvPr userDrawn="1"/>
        </p:nvSpPr>
        <p:spPr>
          <a:xfrm>
            <a:off x="1226527" y="1625021"/>
            <a:ext cx="877033" cy="112102"/>
          </a:xfrm>
          <a:prstGeom prst="rect">
            <a:avLst/>
          </a:prstGeom>
          <a:solidFill>
            <a:schemeClr val="bg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 name="Title 8">
            <a:extLst>
              <a:ext uri="{FF2B5EF4-FFF2-40B4-BE49-F238E27FC236}">
                <a16:creationId xmlns:a16="http://schemas.microsoft.com/office/drawing/2014/main" id="{23E42121-4535-DB92-B20F-966D954DC13B}"/>
              </a:ext>
            </a:extLst>
          </p:cNvPr>
          <p:cNvSpPr>
            <a:spLocks noGrp="1"/>
          </p:cNvSpPr>
          <p:nvPr>
            <p:ph type="title"/>
          </p:nvPr>
        </p:nvSpPr>
        <p:spPr>
          <a:xfrm>
            <a:off x="1223632" y="2007486"/>
            <a:ext cx="6445619" cy="994172"/>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24561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l Divider">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Google Shape;103;p3">
            <a:extLst>
              <a:ext uri="{FF2B5EF4-FFF2-40B4-BE49-F238E27FC236}">
                <a16:creationId xmlns:a16="http://schemas.microsoft.com/office/drawing/2014/main" id="{2E6C0377-E956-1A8D-5CDB-09DA7021C894}"/>
              </a:ext>
            </a:extLst>
          </p:cNvPr>
          <p:cNvSpPr/>
          <p:nvPr userDrawn="1"/>
        </p:nvSpPr>
        <p:spPr>
          <a:xfrm>
            <a:off x="1226527" y="1625021"/>
            <a:ext cx="877033" cy="112102"/>
          </a:xfrm>
          <a:prstGeom prst="rect">
            <a:avLst/>
          </a:prstGeom>
          <a:solidFill>
            <a:schemeClr val="bg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 name="Title 8">
            <a:extLst>
              <a:ext uri="{FF2B5EF4-FFF2-40B4-BE49-F238E27FC236}">
                <a16:creationId xmlns:a16="http://schemas.microsoft.com/office/drawing/2014/main" id="{23E42121-4535-DB92-B20F-966D954DC13B}"/>
              </a:ext>
            </a:extLst>
          </p:cNvPr>
          <p:cNvSpPr>
            <a:spLocks noGrp="1"/>
          </p:cNvSpPr>
          <p:nvPr>
            <p:ph type="title"/>
          </p:nvPr>
        </p:nvSpPr>
        <p:spPr>
          <a:xfrm>
            <a:off x="1223632" y="2007486"/>
            <a:ext cx="6445619" cy="994172"/>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20240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103;p3">
            <a:extLst>
              <a:ext uri="{FF2B5EF4-FFF2-40B4-BE49-F238E27FC236}">
                <a16:creationId xmlns:a16="http://schemas.microsoft.com/office/drawing/2014/main" id="{13721852-BCDD-9A9C-2A5F-9832058BDFA8}"/>
              </a:ext>
            </a:extLst>
          </p:cNvPr>
          <p:cNvSpPr/>
          <p:nvPr userDrawn="1"/>
        </p:nvSpPr>
        <p:spPr>
          <a:xfrm>
            <a:off x="1226527" y="1625021"/>
            <a:ext cx="877033" cy="112102"/>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 name="Title 8">
            <a:extLst>
              <a:ext uri="{FF2B5EF4-FFF2-40B4-BE49-F238E27FC236}">
                <a16:creationId xmlns:a16="http://schemas.microsoft.com/office/drawing/2014/main" id="{E464C6CE-3B4D-7590-E289-3EAAAFA4467D}"/>
              </a:ext>
            </a:extLst>
          </p:cNvPr>
          <p:cNvSpPr>
            <a:spLocks noGrp="1"/>
          </p:cNvSpPr>
          <p:nvPr>
            <p:ph type="title"/>
          </p:nvPr>
        </p:nvSpPr>
        <p:spPr>
          <a:xfrm>
            <a:off x="1223632" y="2007486"/>
            <a:ext cx="6445619" cy="994172"/>
          </a:xfrm>
          <a:prstGeom prst="rect">
            <a:avLst/>
          </a:prstGeom>
        </p:spPr>
        <p:txBody>
          <a:bodyPr l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4009923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sp>
        <p:nvSpPr>
          <p:cNvPr id="5" name="Google Shape;585;p38"/>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Text Placeholder 6"/>
          <p:cNvSpPr>
            <a:spLocks noGrp="1"/>
          </p:cNvSpPr>
          <p:nvPr>
            <p:ph type="body" sz="quarter" idx="13" hasCustomPrompt="1"/>
          </p:nvPr>
        </p:nvSpPr>
        <p:spPr>
          <a:xfrm>
            <a:off x="597694" y="1209675"/>
            <a:ext cx="4526756" cy="573405"/>
          </a:xfrm>
        </p:spPr>
        <p:txBody>
          <a:bodyPr>
            <a:normAutofit/>
          </a:bodyPr>
          <a:lstStyle>
            <a:lvl1pPr marL="0" indent="0">
              <a:lnSpc>
                <a:spcPct val="90000"/>
              </a:lnSpc>
              <a:spcBef>
                <a:spcPts val="750"/>
              </a:spcBef>
              <a:buNone/>
              <a:defRPr sz="2700" b="1">
                <a:latin typeface="Inter" panose="02000503000000020004" pitchFamily="2" charset="0"/>
                <a:ea typeface="Inter" panose="02000503000000020004" pitchFamily="2" charset="0"/>
              </a:defRPr>
            </a:lvl1pPr>
          </a:lstStyle>
          <a:p>
            <a:pPr lvl="0"/>
            <a:r>
              <a:rPr lang="en-US"/>
              <a:t>Chart title</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latin typeface="Inter" panose="02000503000000020004" pitchFamily="2" charset="0"/>
                <a:ea typeface="Inter" panose="02000503000000020004" pitchFamily="2" charset="0"/>
              </a:defRPr>
            </a:lvl1pPr>
          </a:lstStyle>
          <a:p>
            <a:pPr lvl="0"/>
            <a:r>
              <a:rPr lang="en-US"/>
              <a:t>Section #    |   Section Title: Section Subtitle</a:t>
            </a:r>
          </a:p>
        </p:txBody>
      </p:sp>
      <p:sp>
        <p:nvSpPr>
          <p:cNvPr id="11" name="Chart Placeholder 10"/>
          <p:cNvSpPr>
            <a:spLocks noGrp="1"/>
          </p:cNvSpPr>
          <p:nvPr>
            <p:ph type="chart" sz="quarter" idx="28"/>
          </p:nvPr>
        </p:nvSpPr>
        <p:spPr>
          <a:xfrm>
            <a:off x="597694" y="2094310"/>
            <a:ext cx="8260204" cy="1833454"/>
          </a:xfrm>
        </p:spPr>
        <p:txBody>
          <a:bodyPr/>
          <a:lstStyle>
            <a:lvl1pPr marL="171450" indent="-171450">
              <a:buClr>
                <a:schemeClr val="accent1"/>
              </a:buClr>
              <a:buFont typeface="Wingdings" pitchFamily="2" charset="2"/>
              <a:buChar char="§"/>
              <a:defRPr>
                <a:latin typeface="Inter" panose="02000503000000020004" pitchFamily="2" charset="0"/>
                <a:ea typeface="Inter" panose="02000503000000020004" pitchFamily="2" charset="0"/>
              </a:defRPr>
            </a:lvl1pPr>
          </a:lstStyle>
          <a:p>
            <a:endParaRPr lang="en-US"/>
          </a:p>
        </p:txBody>
      </p:sp>
      <p:pic>
        <p:nvPicPr>
          <p:cNvPr id="6" name="Google Shape;162;p10" descr="A red background with dots&#10;&#10;Description automatically generated">
            <a:extLst>
              <a:ext uri="{FF2B5EF4-FFF2-40B4-BE49-F238E27FC236}">
                <a16:creationId xmlns:a16="http://schemas.microsoft.com/office/drawing/2014/main" id="{7E1AE64F-6E5E-DF35-E739-4A9632ED5E56}"/>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
        <p:nvSpPr>
          <p:cNvPr id="9" name="Slide Number Placeholder 3">
            <a:extLst>
              <a:ext uri="{FF2B5EF4-FFF2-40B4-BE49-F238E27FC236}">
                <a16:creationId xmlns:a16="http://schemas.microsoft.com/office/drawing/2014/main" id="{81073BD6-A97A-17DA-BEE7-CEF7CBCA4D02}"/>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custDataLst>
      <p:tags r:id="rId1"/>
    </p:custDataLst>
    <p:extLst>
      <p:ext uri="{BB962C8B-B14F-4D97-AF65-F5344CB8AC3E}">
        <p14:creationId xmlns:p14="http://schemas.microsoft.com/office/powerpoint/2010/main" val="353938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6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63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7" name="Rectangle 6">
            <a:extLst>
              <a:ext uri="{FF2B5EF4-FFF2-40B4-BE49-F238E27FC236}">
                <a16:creationId xmlns:a16="http://schemas.microsoft.com/office/drawing/2014/main" id="{872325A2-9CE2-3547-B3D0-EDFE59959C27}"/>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39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184823"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45424"/>
          </a:xfrm>
          <a:prstGeom prst="rect">
            <a:avLst/>
          </a:prstGeom>
        </p:spPr>
        <p:txBody>
          <a:bodyPr wrap="square" lIns="0" tIns="0" rIns="0" bIns="0">
            <a:spAutoFit/>
          </a:bodyPr>
          <a:lstStyle>
            <a:lvl1pPr marL="0" indent="0">
              <a:spcBef>
                <a:spcPts val="100"/>
              </a:spcBef>
              <a:buNone/>
              <a:defRPr sz="105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3778744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184823"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45424"/>
          </a:xfrm>
          <a:prstGeom prst="rect">
            <a:avLst/>
          </a:prstGeom>
        </p:spPr>
        <p:txBody>
          <a:bodyPr wrap="square" lIns="0" tIns="0" rIns="0" bIns="0">
            <a:spAutoFit/>
          </a:bodyPr>
          <a:lstStyle>
            <a:lvl1pPr marL="0" indent="0">
              <a:spcBef>
                <a:spcPts val="100"/>
              </a:spcBef>
              <a:buNone/>
              <a:defRPr sz="105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74965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71CC41F3-38F5-E02C-5144-4E7B51779BC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51715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194753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Title Placeholder 12">
            <a:extLst>
              <a:ext uri="{FF2B5EF4-FFF2-40B4-BE49-F238E27FC236}">
                <a16:creationId xmlns:a16="http://schemas.microsoft.com/office/drawing/2014/main" id="{9BD64C26-56D7-46A7-22FD-ED75CD4AD4D4}"/>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a:t>Lorem ipsum dolor sit </a:t>
            </a:r>
            <a:r>
              <a:rPr lang="en-US" sz="1600" err="1"/>
              <a:t>amet</a:t>
            </a:r>
            <a:r>
              <a:rPr lang="en-US" sz="1600"/>
              <a:t> </a:t>
            </a:r>
            <a:r>
              <a:rPr lang="en-US" sz="1600" err="1"/>
              <a:t>consectetur</a:t>
            </a:r>
            <a:endParaRPr lang="en-US" sz="1600"/>
          </a:p>
        </p:txBody>
      </p:sp>
    </p:spTree>
    <p:custDataLst>
      <p:tags r:id="rId1"/>
    </p:custDataLst>
    <p:extLst>
      <p:ext uri="{BB962C8B-B14F-4D97-AF65-F5344CB8AC3E}">
        <p14:creationId xmlns:p14="http://schemas.microsoft.com/office/powerpoint/2010/main" val="160149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0E917-BFA8-B846-9227-D9715F904658}"/>
              </a:ext>
            </a:extLst>
          </p:cNvPr>
          <p:cNvSpPr/>
          <p:nvPr userDrawn="1"/>
        </p:nvSpPr>
        <p:spPr>
          <a:xfrm>
            <a:off x="2788755" y="440587"/>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4365B3D0-BE2B-0640-9844-D6296989A04A}"/>
              </a:ext>
            </a:extLst>
          </p:cNvPr>
          <p:cNvSpPr>
            <a:spLocks noGrp="1"/>
          </p:cNvSpPr>
          <p:nvPr>
            <p:ph type="body" sz="quarter" idx="10" hasCustomPrompt="1"/>
          </p:nvPr>
        </p:nvSpPr>
        <p:spPr>
          <a:xfrm>
            <a:off x="2697315" y="2195542"/>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DBB0CFAC-D788-3E49-9A9A-259E0BEDA643}"/>
              </a:ext>
            </a:extLst>
          </p:cNvPr>
          <p:cNvSpPr>
            <a:spLocks noGrp="1"/>
          </p:cNvSpPr>
          <p:nvPr>
            <p:ph type="title" hasCustomPrompt="1"/>
          </p:nvPr>
        </p:nvSpPr>
        <p:spPr>
          <a:xfrm>
            <a:off x="2697315" y="1055796"/>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A8F146D4-AB65-4C49-BFAD-0AB1E474B050}"/>
              </a:ext>
            </a:extLst>
          </p:cNvPr>
          <p:cNvSpPr>
            <a:spLocks noGrp="1"/>
          </p:cNvSpPr>
          <p:nvPr>
            <p:ph type="body" sz="quarter" idx="11" hasCustomPrompt="1"/>
          </p:nvPr>
        </p:nvSpPr>
        <p:spPr>
          <a:xfrm>
            <a:off x="2697315" y="562379"/>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99C6E2AE-DE36-2CC0-ED0F-233472584207}"/>
              </a:ext>
            </a:extLst>
          </p:cNvPr>
          <p:cNvPicPr>
            <a:picLocks noChangeAspect="1"/>
          </p:cNvPicPr>
          <p:nvPr userDrawn="1"/>
        </p:nvPicPr>
        <p:blipFill>
          <a:blip r:embed="rId3"/>
          <a:stretch>
            <a:fillRect/>
          </a:stretch>
        </p:blipFill>
        <p:spPr>
          <a:xfrm>
            <a:off x="7038879" y="4043550"/>
            <a:ext cx="1985852" cy="941441"/>
          </a:xfrm>
          <a:prstGeom prst="rect">
            <a:avLst/>
          </a:prstGeom>
        </p:spPr>
      </p:pic>
    </p:spTree>
    <p:extLst>
      <p:ext uri="{BB962C8B-B14F-4D97-AF65-F5344CB8AC3E}">
        <p14:creationId xmlns:p14="http://schemas.microsoft.com/office/powerpoint/2010/main" val="54054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5" name="Content Placeholder 4">
            <a:extLst>
              <a:ext uri="{FF2B5EF4-FFF2-40B4-BE49-F238E27FC236}">
                <a16:creationId xmlns:a16="http://schemas.microsoft.com/office/drawing/2014/main" id="{5EF1C47D-5B7E-8598-23D3-F135A97C4B99}"/>
              </a:ext>
            </a:extLst>
          </p:cNvPr>
          <p:cNvSpPr>
            <a:spLocks noGrp="1"/>
          </p:cNvSpPr>
          <p:nvPr>
            <p:ph sz="quarter" idx="25" hasCustomPrompt="1"/>
          </p:nvPr>
        </p:nvSpPr>
        <p:spPr>
          <a:xfrm>
            <a:off x="684213" y="1324269"/>
            <a:ext cx="7775575" cy="3028831"/>
          </a:xfrm>
          <a:prstGeom prst="rect">
            <a:avLst/>
          </a:prstGeom>
        </p:spPr>
        <p:txBody>
          <a:bodyPr lIns="0" rIns="0"/>
          <a:lstStyle>
            <a:lvl1pPr marL="228600" indent="-228600">
              <a:buClr>
                <a:schemeClr val="accent2"/>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marL="0" indent="0">
              <a:buNone/>
            </a:pPr>
            <a:r>
              <a:rPr lang="en-US"/>
              <a:t>Intro text with a </a:t>
            </a:r>
            <a:r>
              <a:rPr lang="en-US" b="1">
                <a:solidFill>
                  <a:schemeClr val="accent4"/>
                </a:solidFill>
              </a:rPr>
              <a:t>link</a:t>
            </a:r>
            <a:r>
              <a:rPr lang="en-US"/>
              <a:t>.</a:t>
            </a:r>
          </a:p>
          <a:p>
            <a:r>
              <a:rPr lang="en-US"/>
              <a:t>Bullet</a:t>
            </a:r>
          </a:p>
          <a:p>
            <a:r>
              <a:rPr lang="en-US"/>
              <a:t>Bullet Bullet</a:t>
            </a:r>
          </a:p>
        </p:txBody>
      </p:sp>
    </p:spTree>
    <p:extLst>
      <p:ext uri="{BB962C8B-B14F-4D97-AF65-F5344CB8AC3E}">
        <p14:creationId xmlns:p14="http://schemas.microsoft.com/office/powerpoint/2010/main" val="223448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484468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6978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6266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01541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543360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16797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55383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393685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68604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679745" y="67671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88305" y="246214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88305" y="132240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6E2BC660-4D33-9549-9B5D-FBB8B3B26FA5}"/>
              </a:ext>
            </a:extLst>
          </p:cNvPr>
          <p:cNvSpPr>
            <a:spLocks noGrp="1"/>
          </p:cNvSpPr>
          <p:nvPr>
            <p:ph type="body" sz="quarter" idx="11" hasCustomPrompt="1"/>
          </p:nvPr>
        </p:nvSpPr>
        <p:spPr>
          <a:xfrm>
            <a:off x="2588305" y="83404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4" name="Picture 3" descr="Graphical user interface, text&#10;&#10;Description automatically generated">
            <a:extLst>
              <a:ext uri="{FF2B5EF4-FFF2-40B4-BE49-F238E27FC236}">
                <a16:creationId xmlns:a16="http://schemas.microsoft.com/office/drawing/2014/main" id="{5DF87D19-CA91-7B8F-B83C-7A318283B86A}"/>
              </a:ext>
            </a:extLst>
          </p:cNvPr>
          <p:cNvPicPr>
            <a:picLocks noChangeAspect="1"/>
          </p:cNvPicPr>
          <p:nvPr userDrawn="1"/>
        </p:nvPicPr>
        <p:blipFill>
          <a:blip r:embed="rId3"/>
          <a:stretch>
            <a:fillRect/>
          </a:stretch>
        </p:blipFill>
        <p:spPr>
          <a:xfrm>
            <a:off x="2450504" y="3368015"/>
            <a:ext cx="1985852" cy="941441"/>
          </a:xfrm>
          <a:prstGeom prst="rect">
            <a:avLst/>
          </a:prstGeom>
        </p:spPr>
      </p:pic>
    </p:spTree>
    <p:extLst>
      <p:ext uri="{BB962C8B-B14F-4D97-AF65-F5344CB8AC3E}">
        <p14:creationId xmlns:p14="http://schemas.microsoft.com/office/powerpoint/2010/main" val="1412023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227862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741345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28575" cap="flat" cmpd="sng">
            <a:solidFill>
              <a:srgbClr val="A6192E"/>
            </a:solidFill>
            <a:prstDash val="solid"/>
            <a:miter lim="800000"/>
            <a:headEnd type="none" w="sm" len="sm"/>
            <a:tailEnd type="none" w="sm" len="sm"/>
          </a:ln>
        </p:spPr>
      </p:cxnSp>
    </p:spTree>
    <p:extLst>
      <p:ext uri="{BB962C8B-B14F-4D97-AF65-F5344CB8AC3E}">
        <p14:creationId xmlns:p14="http://schemas.microsoft.com/office/powerpoint/2010/main" val="3984999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38100"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38100" cap="flat" cmpd="sng">
            <a:solidFill>
              <a:schemeClr val="accent3"/>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38100" cap="flat" cmpd="sng">
            <a:solidFill>
              <a:schemeClr val="accent4"/>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707233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grpSp>
        <p:nvGrpSpPr>
          <p:cNvPr id="15" name="Group 14">
            <a:extLst>
              <a:ext uri="{FF2B5EF4-FFF2-40B4-BE49-F238E27FC236}">
                <a16:creationId xmlns:a16="http://schemas.microsoft.com/office/drawing/2014/main" id="{1A71A6EC-7993-72A3-6B69-1DC62AB536E1}"/>
              </a:ext>
            </a:extLst>
          </p:cNvPr>
          <p:cNvGrpSpPr/>
          <p:nvPr userDrawn="1"/>
        </p:nvGrpSpPr>
        <p:grpSpPr>
          <a:xfrm>
            <a:off x="2857500" y="1630463"/>
            <a:ext cx="3429000" cy="3089537"/>
            <a:chOff x="3090042" y="1630463"/>
            <a:chExt cx="3429000" cy="3089537"/>
          </a:xfrm>
        </p:grpSpPr>
        <p:sp>
          <p:nvSpPr>
            <p:cNvPr id="11" name="Oval 10">
              <a:extLst>
                <a:ext uri="{FF2B5EF4-FFF2-40B4-BE49-F238E27FC236}">
                  <a16:creationId xmlns:a16="http://schemas.microsoft.com/office/drawing/2014/main" id="{856B32C5-D63F-BFD0-3C1A-8F706370767A}"/>
                </a:ext>
              </a:extLst>
            </p:cNvPr>
            <p:cNvSpPr/>
            <p:nvPr userDrawn="1"/>
          </p:nvSpPr>
          <p:spPr>
            <a:xfrm>
              <a:off x="3799027" y="1630463"/>
              <a:ext cx="1947042" cy="19470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15357F-1CA4-D881-F7A4-98A9A098A7B5}"/>
                </a:ext>
              </a:extLst>
            </p:cNvPr>
            <p:cNvSpPr/>
            <p:nvPr userDrawn="1"/>
          </p:nvSpPr>
          <p:spPr>
            <a:xfrm>
              <a:off x="3090042" y="2772958"/>
              <a:ext cx="1947042" cy="1947042"/>
            </a:xfrm>
            <a:prstGeom prst="ellipse">
              <a:avLst/>
            </a:prstGeom>
            <a:solidFill>
              <a:srgbClr val="008996">
                <a:alpha val="904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FA3560-CFA2-09F6-0719-4D3B25D21801}"/>
                </a:ext>
              </a:extLst>
            </p:cNvPr>
            <p:cNvSpPr/>
            <p:nvPr userDrawn="1"/>
          </p:nvSpPr>
          <p:spPr>
            <a:xfrm>
              <a:off x="4572000" y="2772958"/>
              <a:ext cx="1947042" cy="1947042"/>
            </a:xfrm>
            <a:prstGeom prst="ellipse">
              <a:avLst/>
            </a:prstGeom>
            <a:solidFill>
              <a:schemeClr val="accent2">
                <a:alpha val="904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74C6C-0D62-4F91-C968-E7579E06832A}"/>
                </a:ext>
              </a:extLst>
            </p:cNvPr>
            <p:cNvSpPr/>
            <p:nvPr userDrawn="1"/>
          </p:nvSpPr>
          <p:spPr>
            <a:xfrm>
              <a:off x="3799027" y="1630463"/>
              <a:ext cx="1947042" cy="1947042"/>
            </a:xfrm>
            <a:prstGeom prst="ellipse">
              <a:avLst/>
            </a:prstGeom>
            <a:solidFill>
              <a:schemeClr val="accent1">
                <a:alpha val="43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3924849" y="2236990"/>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3093576"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4839249"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Tree>
    <p:extLst>
      <p:ext uri="{BB962C8B-B14F-4D97-AF65-F5344CB8AC3E}">
        <p14:creationId xmlns:p14="http://schemas.microsoft.com/office/powerpoint/2010/main" val="2913617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Google Shape;423;p5">
            <a:extLst>
              <a:ext uri="{FF2B5EF4-FFF2-40B4-BE49-F238E27FC236}">
                <a16:creationId xmlns:a16="http://schemas.microsoft.com/office/drawing/2014/main" id="{79A3FD79-1E88-AED6-3F84-5EDE75C26611}"/>
              </a:ext>
            </a:extLst>
          </p:cNvPr>
          <p:cNvSpPr/>
          <p:nvPr userDrawn="1"/>
        </p:nvSpPr>
        <p:spPr>
          <a:xfrm>
            <a:off x="1082100" y="1739002"/>
            <a:ext cx="3489900" cy="1456369"/>
          </a:xfrm>
          <a:prstGeom prst="rect">
            <a:avLst/>
          </a:prstGeom>
          <a:solidFill>
            <a:schemeClr val="accent2"/>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5" name="Google Shape;424;p5">
            <a:extLst>
              <a:ext uri="{FF2B5EF4-FFF2-40B4-BE49-F238E27FC236}">
                <a16:creationId xmlns:a16="http://schemas.microsoft.com/office/drawing/2014/main" id="{0087A81F-4075-7FF2-BC88-AAB4F552A068}"/>
              </a:ext>
            </a:extLst>
          </p:cNvPr>
          <p:cNvSpPr/>
          <p:nvPr userDrawn="1"/>
        </p:nvSpPr>
        <p:spPr>
          <a:xfrm>
            <a:off x="4572000" y="1739001"/>
            <a:ext cx="3489900" cy="1456369"/>
          </a:xfrm>
          <a:prstGeom prst="rect">
            <a:avLst/>
          </a:prstGeom>
          <a:solidFill>
            <a:srgbClr val="008996"/>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algn="r"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6" name="Google Shape;425;p5">
            <a:extLst>
              <a:ext uri="{FF2B5EF4-FFF2-40B4-BE49-F238E27FC236}">
                <a16:creationId xmlns:a16="http://schemas.microsoft.com/office/drawing/2014/main" id="{CEAAB1CC-E8C0-7D25-EEE6-F995B6DFA53D}"/>
              </a:ext>
            </a:extLst>
          </p:cNvPr>
          <p:cNvSpPr/>
          <p:nvPr userDrawn="1"/>
        </p:nvSpPr>
        <p:spPr>
          <a:xfrm>
            <a:off x="1082100" y="3187273"/>
            <a:ext cx="3489900" cy="1456368"/>
          </a:xfrm>
          <a:prstGeom prst="rect">
            <a:avLst/>
          </a:prstGeom>
          <a:solidFill>
            <a:schemeClr val="accent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7" name="Google Shape;426;p5">
            <a:extLst>
              <a:ext uri="{FF2B5EF4-FFF2-40B4-BE49-F238E27FC236}">
                <a16:creationId xmlns:a16="http://schemas.microsoft.com/office/drawing/2014/main" id="{D8EEC2D6-F8E9-DB5B-923B-D48C596F4903}"/>
              </a:ext>
            </a:extLst>
          </p:cNvPr>
          <p:cNvSpPr/>
          <p:nvPr userDrawn="1"/>
        </p:nvSpPr>
        <p:spPr>
          <a:xfrm>
            <a:off x="4572000" y="3185798"/>
            <a:ext cx="3489900" cy="1456368"/>
          </a:xfrm>
          <a:prstGeom prst="rect">
            <a:avLst/>
          </a:prstGeom>
          <a:solidFill>
            <a:schemeClr val="tx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algn="r"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8" name="Rectangle 7">
            <a:extLst>
              <a:ext uri="{FF2B5EF4-FFF2-40B4-BE49-F238E27FC236}">
                <a16:creationId xmlns:a16="http://schemas.microsoft.com/office/drawing/2014/main" id="{F1F261BB-6A6B-061E-E9DD-22BD421590CF}"/>
              </a:ext>
            </a:extLst>
          </p:cNvPr>
          <p:cNvSpPr/>
          <p:nvPr userDrawn="1"/>
        </p:nvSpPr>
        <p:spPr>
          <a:xfrm>
            <a:off x="3204972" y="2732490"/>
            <a:ext cx="2734056" cy="9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pPr>
            <a:endParaRPr lang="en-US" sz="2000" b="1">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1275965" y="1867009"/>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1275966" y="4132840"/>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6632111" y="1879817"/>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21" name="Text Placeholder 3">
            <a:extLst>
              <a:ext uri="{FF2B5EF4-FFF2-40B4-BE49-F238E27FC236}">
                <a16:creationId xmlns:a16="http://schemas.microsoft.com/office/drawing/2014/main" id="{B615594B-80AF-964F-11FB-991CA2EA0844}"/>
              </a:ext>
            </a:extLst>
          </p:cNvPr>
          <p:cNvSpPr>
            <a:spLocks noGrp="1"/>
          </p:cNvSpPr>
          <p:nvPr>
            <p:ph type="body" sz="quarter" idx="28" hasCustomPrompt="1"/>
          </p:nvPr>
        </p:nvSpPr>
        <p:spPr>
          <a:xfrm>
            <a:off x="6632111" y="4121564"/>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22" name="Text Placeholder 3">
            <a:extLst>
              <a:ext uri="{FF2B5EF4-FFF2-40B4-BE49-F238E27FC236}">
                <a16:creationId xmlns:a16="http://schemas.microsoft.com/office/drawing/2014/main" id="{475CCC3C-CF48-1A1E-31D4-34B39F0DC5CF}"/>
              </a:ext>
            </a:extLst>
          </p:cNvPr>
          <p:cNvSpPr>
            <a:spLocks noGrp="1"/>
          </p:cNvSpPr>
          <p:nvPr>
            <p:ph type="body" sz="quarter" idx="29" hasCustomPrompt="1"/>
          </p:nvPr>
        </p:nvSpPr>
        <p:spPr>
          <a:xfrm>
            <a:off x="3401706" y="2928328"/>
            <a:ext cx="2340071" cy="544001"/>
          </a:xfrm>
          <a:prstGeom prst="rect">
            <a:avLst/>
          </a:prstGeom>
        </p:spPr>
        <p:txBody>
          <a:bodyPr lIns="0" rIns="0"/>
          <a:lstStyle>
            <a:lvl1pPr marL="0" indent="0" algn="ctr">
              <a:lnSpc>
                <a:spcPts val="1920"/>
              </a:lnSpc>
              <a:buNone/>
              <a:defRPr sz="2000" b="1">
                <a:solidFill>
                  <a:schemeClr val="accent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 with room for two lines</a:t>
            </a:r>
          </a:p>
        </p:txBody>
      </p:sp>
    </p:spTree>
    <p:extLst>
      <p:ext uri="{BB962C8B-B14F-4D97-AF65-F5344CB8AC3E}">
        <p14:creationId xmlns:p14="http://schemas.microsoft.com/office/powerpoint/2010/main" val="3263422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951400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10692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2">
            <a:extLst>
              <a:ext uri="{FF2B5EF4-FFF2-40B4-BE49-F238E27FC236}">
                <a16:creationId xmlns:a16="http://schemas.microsoft.com/office/drawing/2014/main" id="{ACAF60BD-0590-9985-2BAB-611163693584}"/>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5" name="Rectangle 4">
            <a:extLst>
              <a:ext uri="{FF2B5EF4-FFF2-40B4-BE49-F238E27FC236}">
                <a16:creationId xmlns:a16="http://schemas.microsoft.com/office/drawing/2014/main" id="{B9FA4C12-CBBB-EEAF-4A1F-A7A27F1BE93B}"/>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7">
            <a:extLst>
              <a:ext uri="{FF2B5EF4-FFF2-40B4-BE49-F238E27FC236}">
                <a16:creationId xmlns:a16="http://schemas.microsoft.com/office/drawing/2014/main" id="{DC948899-D8B4-3402-E26C-D7D29CDFA7D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1059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80662" y="759123"/>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7">
            <a:extLst>
              <a:ext uri="{FF2B5EF4-FFF2-40B4-BE49-F238E27FC236}">
                <a16:creationId xmlns:a16="http://schemas.microsoft.com/office/drawing/2014/main" id="{64DA304F-6B2F-D6EA-E3FC-783A5B64010F}"/>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3" name="Rectangle 2">
            <a:extLst>
              <a:ext uri="{FF2B5EF4-FFF2-40B4-BE49-F238E27FC236}">
                <a16:creationId xmlns:a16="http://schemas.microsoft.com/office/drawing/2014/main" id="{A92E29F3-B70C-4025-7CB7-D83880E7FA0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935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476545" y="416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385105" y="2202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385105" y="1062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88B299E3-BA99-3841-B52D-C59C42855E49}"/>
              </a:ext>
            </a:extLst>
          </p:cNvPr>
          <p:cNvSpPr>
            <a:spLocks noGrp="1"/>
          </p:cNvSpPr>
          <p:nvPr>
            <p:ph type="body" sz="quarter" idx="11" hasCustomPrompt="1"/>
          </p:nvPr>
        </p:nvSpPr>
        <p:spPr>
          <a:xfrm>
            <a:off x="2385105" y="56925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BC95A02B-4656-43D8-3F98-6F191FB4F948}"/>
              </a:ext>
            </a:extLst>
          </p:cNvPr>
          <p:cNvPicPr>
            <a:picLocks noChangeAspect="1"/>
          </p:cNvPicPr>
          <p:nvPr userDrawn="1"/>
        </p:nvPicPr>
        <p:blipFill>
          <a:blip r:embed="rId3"/>
          <a:stretch>
            <a:fillRect/>
          </a:stretch>
        </p:blipFill>
        <p:spPr>
          <a:xfrm>
            <a:off x="2238426" y="3265768"/>
            <a:ext cx="1985852" cy="941441"/>
          </a:xfrm>
          <a:prstGeom prst="rect">
            <a:avLst/>
          </a:prstGeom>
        </p:spPr>
      </p:pic>
    </p:spTree>
    <p:extLst>
      <p:ext uri="{BB962C8B-B14F-4D97-AF65-F5344CB8AC3E}">
        <p14:creationId xmlns:p14="http://schemas.microsoft.com/office/powerpoint/2010/main" val="3248434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684187"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684187"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684187"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684187"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2708059"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2708059"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4731931"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4731931"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2708059"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2708059"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4731931"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4731931"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6755803"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6755803"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6755803"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6755803"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7">
            <a:extLst>
              <a:ext uri="{FF2B5EF4-FFF2-40B4-BE49-F238E27FC236}">
                <a16:creationId xmlns:a16="http://schemas.microsoft.com/office/drawing/2014/main" id="{E768F33A-73E8-03F2-CD61-A580681D187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42637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787059" y="2464028"/>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Tree>
    <p:extLst>
      <p:ext uri="{BB962C8B-B14F-4D97-AF65-F5344CB8AC3E}">
        <p14:creationId xmlns:p14="http://schemas.microsoft.com/office/powerpoint/2010/main" val="65212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91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3">
            <a:extLst>
              <a:ext uri="{FF2B5EF4-FFF2-40B4-BE49-F238E27FC236}">
                <a16:creationId xmlns:a16="http://schemas.microsoft.com/office/drawing/2014/main" id="{487B0E4F-F68F-4D3A-DF92-AADE3FBC0ED4}"/>
              </a:ext>
            </a:extLst>
          </p:cNvPr>
          <p:cNvSpPr>
            <a:spLocks noGrp="1"/>
          </p:cNvSpPr>
          <p:nvPr>
            <p:ph type="sldNum" sz="quarter" idx="12"/>
          </p:nvPr>
        </p:nvSpPr>
        <p:spPr>
          <a:xfrm>
            <a:off x="8573430" y="4504305"/>
            <a:ext cx="321929" cy="273844"/>
          </a:xfrm>
          <a:prstGeom prst="rect">
            <a:avLst/>
          </a:prstGeom>
        </p:spPr>
        <p:txBody>
          <a:bodyPr/>
          <a:lstStyle>
            <a:lvl1pPr algn="ctr">
              <a:defRPr sz="600">
                <a:solidFill>
                  <a:srgbClr val="111111"/>
                </a:solidFill>
              </a:defRPr>
            </a:lvl1pPr>
          </a:lstStyle>
          <a:p>
            <a:fld id="{77F03178-52FA-47ED-9D68-9D8BA91F4249}" type="slidenum">
              <a:rPr lang="en-US" smtClean="0"/>
              <a:pPr/>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027DC4E2-8413-F4ED-008A-426D23C4696B}"/>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844465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720" y="1665685"/>
            <a:ext cx="6858000" cy="1790700"/>
          </a:xfrm>
        </p:spPr>
        <p:txBody>
          <a:bodyPr anchor="b"/>
          <a:lstStyle>
            <a:lvl1pPr algn="l">
              <a:defRPr sz="4500"/>
            </a:lvl1pPr>
          </a:lstStyle>
          <a:p>
            <a:r>
              <a:rPr lang="en-US" b="1"/>
              <a:t>Title Slide Style 1</a:t>
            </a:r>
            <a:endParaRPr lang="en-US"/>
          </a:p>
        </p:txBody>
      </p:sp>
      <p:sp>
        <p:nvSpPr>
          <p:cNvPr id="3" name="Subtitle 2"/>
          <p:cNvSpPr>
            <a:spLocks noGrp="1"/>
          </p:cNvSpPr>
          <p:nvPr>
            <p:ph type="subTitle" idx="1" hasCustomPrompt="1"/>
          </p:nvPr>
        </p:nvSpPr>
        <p:spPr>
          <a:xfrm>
            <a:off x="426720" y="3525441"/>
            <a:ext cx="6858000" cy="626766"/>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FPO Title subhead</a:t>
            </a:r>
          </a:p>
        </p:txBody>
      </p:sp>
      <p:pic>
        <p:nvPicPr>
          <p:cNvPr id="7" name="Google Shape;86;p1" descr="A red triangle with a black background&#10;&#10;Description automatically generated"/>
          <p:cNvPicPr preferRelativeResize="0"/>
          <p:nvPr userDrawn="1"/>
        </p:nvPicPr>
        <p:blipFill rotWithShape="1">
          <a:blip r:embed="rId3">
            <a:alphaModFix/>
          </a:blip>
          <a:srcRect/>
          <a:stretch/>
        </p:blipFill>
        <p:spPr>
          <a:xfrm>
            <a:off x="426720" y="434743"/>
            <a:ext cx="2338613" cy="1051157"/>
          </a:xfrm>
          <a:prstGeom prst="rect">
            <a:avLst/>
          </a:prstGeom>
          <a:noFill/>
          <a:ln>
            <a:noFill/>
          </a:ln>
        </p:spPr>
      </p:pic>
      <p:sp>
        <p:nvSpPr>
          <p:cNvPr id="11" name="Text Placeholder 10"/>
          <p:cNvSpPr>
            <a:spLocks noGrp="1"/>
          </p:cNvSpPr>
          <p:nvPr>
            <p:ph type="body" sz="quarter" idx="13" hasCustomPrompt="1"/>
          </p:nvPr>
        </p:nvSpPr>
        <p:spPr>
          <a:xfrm>
            <a:off x="7421047" y="4455230"/>
            <a:ext cx="1545734" cy="274644"/>
          </a:xfrm>
        </p:spPr>
        <p:txBody>
          <a:bodyPr>
            <a:noAutofit/>
          </a:bodyPr>
          <a:lstStyle>
            <a:lvl1pPr marL="0" indent="0">
              <a:buNone/>
              <a:defRPr sz="1200" b="1" baseline="0"/>
            </a:lvl1pPr>
          </a:lstStyle>
          <a:p>
            <a:pPr lvl="0"/>
            <a:r>
              <a:rPr lang="en-US"/>
              <a:t>FPO: Lorem ipsum</a:t>
            </a:r>
          </a:p>
        </p:txBody>
      </p:sp>
      <p:pic>
        <p:nvPicPr>
          <p:cNvPr id="9" name="Google Shape;88;p1" descr="A red background with dots&#10;&#10;Description automatically generated"/>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6178422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800498" y="203576"/>
            <a:ext cx="2057400" cy="273844"/>
          </a:xfrm>
          <a:prstGeom prst="rect">
            <a:avLst/>
          </a:prstGeom>
        </p:spPr>
        <p:txBody>
          <a:bodyPr/>
          <a:lstStyle>
            <a:lvl1pPr algn="r">
              <a:defRPr sz="900" b="1">
                <a:solidFill>
                  <a:schemeClr val="accent1"/>
                </a:solidFill>
                <a:latin typeface="Inter" panose="02000503000000020004" pitchFamily="2" charset="0"/>
                <a:ea typeface="Inter" panose="02000503000000020004" pitchFamily="2" charset="0"/>
              </a:defRPr>
            </a:lvl1pPr>
          </a:lstStyle>
          <a:p>
            <a:fld id="{B59C9CEB-5DEB-40C2-A92F-67B999336D4D}" type="datetime4">
              <a:rPr lang="en-US" smtClean="0"/>
              <a:pPr/>
              <a:t>May 14, 2025</a:t>
            </a:fld>
            <a:endParaRPr lang="en-US"/>
          </a:p>
        </p:txBody>
      </p:sp>
      <p:pic>
        <p:nvPicPr>
          <p:cNvPr id="6" name="Google Shape;139;p8">
            <a:extLst>
              <a:ext uri="{FF2B5EF4-FFF2-40B4-BE49-F238E27FC236}">
                <a16:creationId xmlns:a16="http://schemas.microsoft.com/office/drawing/2014/main" id="{749455B3-2738-4CD7-4D01-D6B999E91E78}"/>
              </a:ext>
            </a:extLst>
          </p:cNvPr>
          <p:cNvPicPr preferRelativeResize="0"/>
          <p:nvPr userDrawn="1"/>
        </p:nvPicPr>
        <p:blipFill>
          <a:blip r:embed="rId3"/>
          <a:srcRect l="48702" r="48702"/>
          <a:stretch/>
        </p:blipFill>
        <p:spPr>
          <a:xfrm>
            <a:off x="0" y="1"/>
            <a:ext cx="237392" cy="5143499"/>
          </a:xfrm>
          <a:prstGeom prst="rect">
            <a:avLst/>
          </a:prstGeom>
          <a:noFill/>
          <a:ln>
            <a:noFill/>
          </a:ln>
        </p:spPr>
      </p:pic>
      <p:pic>
        <p:nvPicPr>
          <p:cNvPr id="7" name="Google Shape;95;p2" descr="A red triangle with a black background&#10;&#10;Description automatically generated"/>
          <p:cNvPicPr preferRelativeResize="0"/>
          <p:nvPr userDrawn="1"/>
        </p:nvPicPr>
        <p:blipFill rotWithShape="1">
          <a:blip r:embed="rId4">
            <a:alphaModFix/>
          </a:blip>
          <a:srcRect/>
          <a:stretch/>
        </p:blipFill>
        <p:spPr>
          <a:xfrm>
            <a:off x="656551" y="850033"/>
            <a:ext cx="2635289" cy="1184507"/>
          </a:xfrm>
          <a:prstGeom prst="rect">
            <a:avLst/>
          </a:prstGeom>
          <a:noFill/>
          <a:ln>
            <a:noFill/>
          </a:ln>
        </p:spPr>
      </p:pic>
      <p:sp>
        <p:nvSpPr>
          <p:cNvPr id="8" name="Title 1"/>
          <p:cNvSpPr>
            <a:spLocks noGrp="1"/>
          </p:cNvSpPr>
          <p:nvPr>
            <p:ph type="ctrTitle" hasCustomPrompt="1"/>
          </p:nvPr>
        </p:nvSpPr>
        <p:spPr>
          <a:xfrm>
            <a:off x="3028950" y="1900131"/>
            <a:ext cx="5828948" cy="1790700"/>
          </a:xfrm>
        </p:spPr>
        <p:txBody>
          <a:bodyPr anchor="b"/>
          <a:lstStyle>
            <a:lvl1pPr algn="l">
              <a:defRPr sz="4500"/>
            </a:lvl1pPr>
          </a:lstStyle>
          <a:p>
            <a:r>
              <a:rPr lang="en-US" b="1"/>
              <a:t>Title Slide Style 2</a:t>
            </a:r>
            <a:endParaRPr lang="en-US"/>
          </a:p>
        </p:txBody>
      </p:sp>
      <p:sp>
        <p:nvSpPr>
          <p:cNvPr id="9" name="Subtitle 2"/>
          <p:cNvSpPr>
            <a:spLocks noGrp="1"/>
          </p:cNvSpPr>
          <p:nvPr>
            <p:ph type="subTitle" idx="1" hasCustomPrompt="1"/>
          </p:nvPr>
        </p:nvSpPr>
        <p:spPr>
          <a:xfrm>
            <a:off x="3028950" y="3759887"/>
            <a:ext cx="5828948" cy="626766"/>
          </a:xfrm>
        </p:spPr>
        <p:txBody>
          <a:bodyPr>
            <a:normAutofit/>
          </a:bodyPr>
          <a:lstStyle>
            <a:lvl1pPr marL="0" indent="0" algn="l" rtl="0">
              <a:lnSpc>
                <a:spcPct val="100000"/>
              </a:lnSpc>
              <a:spcBef>
                <a:spcPts val="0"/>
              </a:spcBef>
              <a:spcAft>
                <a:spcPts val="0"/>
              </a:spcAft>
              <a:buClr>
                <a:schemeClr val="dk1"/>
              </a:buClr>
              <a:buSzPts val="2400"/>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rtl="0">
              <a:lnSpc>
                <a:spcPct val="100000"/>
              </a:lnSpc>
              <a:spcBef>
                <a:spcPts val="0"/>
              </a:spcBef>
              <a:spcAft>
                <a:spcPts val="0"/>
              </a:spcAft>
              <a:buClr>
                <a:schemeClr val="dk1"/>
              </a:buClr>
              <a:buSzPts val="2400"/>
              <a:buNone/>
            </a:pPr>
            <a:r>
              <a:rPr lang="en-US"/>
              <a:t>FPO: Lorem Ipsum</a:t>
            </a:r>
          </a:p>
        </p:txBody>
      </p:sp>
    </p:spTree>
    <p:extLst>
      <p:ext uri="{BB962C8B-B14F-4D97-AF65-F5344CB8AC3E}">
        <p14:creationId xmlns:p14="http://schemas.microsoft.com/office/powerpoint/2010/main" val="3097943404"/>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for joi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628651" y="1092828"/>
            <a:ext cx="6983015" cy="2868215"/>
          </a:xfrm>
        </p:spPr>
        <p:txBody>
          <a:bodyPr>
            <a:noAutofit/>
          </a:bodyPr>
          <a:lstStyle>
            <a:lvl1pPr marL="0" indent="0">
              <a:buNone/>
              <a:defRPr sz="5400" b="1"/>
            </a:lvl1pPr>
            <a:lvl2pPr marL="342900" indent="0">
              <a:buNone/>
              <a:defRPr sz="5400" b="1"/>
            </a:lvl2pPr>
            <a:lvl3pPr marL="685800" indent="0">
              <a:buNone/>
              <a:defRPr sz="5400" b="1"/>
            </a:lvl3pPr>
            <a:lvl4pPr marL="1028700" indent="0">
              <a:buNone/>
              <a:defRPr sz="5400" b="1"/>
            </a:lvl4pPr>
            <a:lvl5pPr marL="1371600" indent="0">
              <a:buNone/>
              <a:defRPr sz="5400" b="1"/>
            </a:lvl5pPr>
          </a:lstStyle>
          <a:p>
            <a:pPr lvl="0"/>
            <a:r>
              <a:rPr lang="en-US"/>
              <a:t>Thank you</a:t>
            </a:r>
            <a:br>
              <a:rPr lang="en-US"/>
            </a:br>
            <a:r>
              <a:rPr lang="en-US"/>
              <a:t>for joining us.</a:t>
            </a:r>
          </a:p>
        </p:txBody>
      </p:sp>
      <p:pic>
        <p:nvPicPr>
          <p:cNvPr id="2" name="Google Shape;162;p10" descr="A red background with dots&#10;&#10;Description automatically generated">
            <a:extLst>
              <a:ext uri="{FF2B5EF4-FFF2-40B4-BE49-F238E27FC236}">
                <a16:creationId xmlns:a16="http://schemas.microsoft.com/office/drawing/2014/main" id="{7176F7D9-17CB-06E9-AD0F-4F211987C1A4}"/>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
        <p:nvSpPr>
          <p:cNvPr id="6" name="Slide Number Placeholder 3">
            <a:extLst>
              <a:ext uri="{FF2B5EF4-FFF2-40B4-BE49-F238E27FC236}">
                <a16:creationId xmlns:a16="http://schemas.microsoft.com/office/drawing/2014/main" id="{70BC0222-4A47-9B17-1494-045090E1A9A0}"/>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160856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465;p31"/>
          <p:cNvPicPr preferRelativeResize="0"/>
          <p:nvPr userDrawn="1"/>
        </p:nvPicPr>
        <p:blipFill rotWithShape="1">
          <a:blip r:embed="rId3">
            <a:alphaModFix/>
          </a:blip>
          <a:srcRect/>
          <a:stretch/>
        </p:blipFill>
        <p:spPr>
          <a:xfrm>
            <a:off x="586740" y="2391356"/>
            <a:ext cx="4033692" cy="360788"/>
          </a:xfrm>
          <a:prstGeom prst="rect">
            <a:avLst/>
          </a:prstGeom>
          <a:noFill/>
          <a:ln>
            <a:noFill/>
          </a:ln>
        </p:spPr>
      </p:pic>
      <p:sp>
        <p:nvSpPr>
          <p:cNvPr id="7" name="Text Placeholder 6"/>
          <p:cNvSpPr>
            <a:spLocks noGrp="1"/>
          </p:cNvSpPr>
          <p:nvPr>
            <p:ph type="body" sz="quarter" idx="13" hasCustomPrompt="1"/>
          </p:nvPr>
        </p:nvSpPr>
        <p:spPr>
          <a:xfrm>
            <a:off x="628651" y="1753210"/>
            <a:ext cx="6983015" cy="1051856"/>
          </a:xfrm>
        </p:spPr>
        <p:txBody>
          <a:bodyPr>
            <a:noAutofit/>
          </a:bodyPr>
          <a:lstStyle>
            <a:lvl1pPr marL="0" indent="0">
              <a:buNone/>
              <a:defRPr sz="5400" b="1"/>
            </a:lvl1pPr>
            <a:lvl2pPr marL="342900" indent="0">
              <a:buNone/>
              <a:defRPr sz="5400" b="1"/>
            </a:lvl2pPr>
            <a:lvl3pPr marL="685800" indent="0">
              <a:buNone/>
              <a:defRPr sz="5400" b="1"/>
            </a:lvl3pPr>
            <a:lvl4pPr marL="1028700" indent="0">
              <a:buNone/>
              <a:defRPr sz="5400" b="1"/>
            </a:lvl4pPr>
            <a:lvl5pPr marL="1371600" indent="0">
              <a:buNone/>
              <a:defRPr sz="5400" b="1"/>
            </a:lvl5pPr>
          </a:lstStyle>
          <a:p>
            <a:pPr lvl="0"/>
            <a:r>
              <a:rPr lang="en-US"/>
              <a:t>Thank you.</a:t>
            </a:r>
          </a:p>
        </p:txBody>
      </p:sp>
      <p:pic>
        <p:nvPicPr>
          <p:cNvPr id="2" name="Google Shape;162;p10" descr="A red background with dots&#10;&#10;Description automatically generated">
            <a:extLst>
              <a:ext uri="{FF2B5EF4-FFF2-40B4-BE49-F238E27FC236}">
                <a16:creationId xmlns:a16="http://schemas.microsoft.com/office/drawing/2014/main" id="{46D2EDD8-A92F-366B-246A-8D356D35881D}"/>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
        <p:nvSpPr>
          <p:cNvPr id="8" name="Slide Number Placeholder 3">
            <a:extLst>
              <a:ext uri="{FF2B5EF4-FFF2-40B4-BE49-F238E27FC236}">
                <a16:creationId xmlns:a16="http://schemas.microsoft.com/office/drawing/2014/main" id="{6E4C3A8C-A95A-FA4E-86F5-EBBC303896F4}"/>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3458607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pic>
        <p:nvPicPr>
          <p:cNvPr id="8" name="Google Shape;88;p1" descr="A red background with dots&#10;&#10;Description automatically generated"/>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pic>
        <p:nvPicPr>
          <p:cNvPr id="9" name="Picture 8">
            <a:extLst>
              <a:ext uri="{FF2B5EF4-FFF2-40B4-BE49-F238E27FC236}">
                <a16:creationId xmlns:a16="http://schemas.microsoft.com/office/drawing/2014/main" id="{E3FACF25-3F88-E5F1-3E3E-0294232B3C2E}"/>
              </a:ext>
            </a:extLst>
          </p:cNvPr>
          <p:cNvPicPr>
            <a:picLocks noChangeAspect="1"/>
          </p:cNvPicPr>
          <p:nvPr userDrawn="1"/>
        </p:nvPicPr>
        <p:blipFill>
          <a:blip r:embed="rId4"/>
          <a:stretch>
            <a:fillRect/>
          </a:stretch>
        </p:blipFill>
        <p:spPr>
          <a:xfrm>
            <a:off x="3826144" y="1985370"/>
            <a:ext cx="1491713" cy="1172760"/>
          </a:xfrm>
          <a:prstGeom prst="rect">
            <a:avLst/>
          </a:prstGeom>
        </p:spPr>
      </p:pic>
      <p:sp>
        <p:nvSpPr>
          <p:cNvPr id="10" name="Text Placeholder 9"/>
          <p:cNvSpPr>
            <a:spLocks noGrp="1"/>
          </p:cNvSpPr>
          <p:nvPr>
            <p:ph type="body" sz="quarter" idx="13" hasCustomPrompt="1"/>
          </p:nvPr>
        </p:nvSpPr>
        <p:spPr>
          <a:xfrm>
            <a:off x="2390180" y="4616290"/>
            <a:ext cx="4363641" cy="187166"/>
          </a:xfrm>
        </p:spPr>
        <p:txBody>
          <a:bodyPr>
            <a:noAutofit/>
          </a:bodyPr>
          <a:lstStyle>
            <a:lvl1pPr marL="0" indent="0" algn="ctr">
              <a:buNone/>
              <a:defRPr sz="600"/>
            </a:lvl1pPr>
            <a:lvl2pPr marL="342900" indent="0" algn="ctr">
              <a:buNone/>
              <a:defRPr sz="600"/>
            </a:lvl2pPr>
            <a:lvl3pPr marL="685800" indent="0" algn="ctr">
              <a:buNone/>
              <a:defRPr sz="600"/>
            </a:lvl3pPr>
            <a:lvl4pPr marL="1028700" indent="0" algn="ctr">
              <a:buNone/>
              <a:defRPr sz="600"/>
            </a:lvl4pPr>
            <a:lvl5pPr marL="1371600" indent="0" algn="ctr">
              <a:buNone/>
              <a:defRPr sz="600"/>
            </a:lvl5pPr>
          </a:lstStyle>
          <a:p>
            <a:pPr lvl="0"/>
            <a:r>
              <a:rPr lang="en-US"/>
              <a:t>©American Diabetes Association, 2024. All Rights Reserved.</a:t>
            </a:r>
          </a:p>
        </p:txBody>
      </p:sp>
    </p:spTree>
    <p:extLst>
      <p:ext uri="{BB962C8B-B14F-4D97-AF65-F5344CB8AC3E}">
        <p14:creationId xmlns:p14="http://schemas.microsoft.com/office/powerpoint/2010/main" val="275755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3">
            <a:extLst>
              <a:ext uri="{FF2B5EF4-FFF2-40B4-BE49-F238E27FC236}">
                <a16:creationId xmlns:a16="http://schemas.microsoft.com/office/drawing/2014/main" id="{487B0E4F-F68F-4D3A-DF92-AADE3FBC0ED4}"/>
              </a:ext>
            </a:extLst>
          </p:cNvPr>
          <p:cNvSpPr>
            <a:spLocks noGrp="1"/>
          </p:cNvSpPr>
          <p:nvPr>
            <p:ph type="sldNum" sz="quarter" idx="12"/>
          </p:nvPr>
        </p:nvSpPr>
        <p:spPr>
          <a:xfrm>
            <a:off x="8573430" y="4504305"/>
            <a:ext cx="321929" cy="273844"/>
          </a:xfrm>
          <a:prstGeom prst="rect">
            <a:avLst/>
          </a:prstGeom>
        </p:spPr>
        <p:txBody>
          <a:bodyPr/>
          <a:lstStyle>
            <a:lvl1pPr algn="ctr">
              <a:defRPr sz="600">
                <a:solidFill>
                  <a:srgbClr val="111111"/>
                </a:solidFill>
              </a:defRPr>
            </a:lvl1pPr>
          </a:lstStyle>
          <a:p>
            <a:fld id="{77F03178-52FA-47ED-9D68-9D8BA91F4249}" type="slidenum">
              <a:rPr lang="en-US" smtClean="0"/>
              <a:pPr/>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027DC4E2-8413-F4ED-008A-426D23C4696B}"/>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513771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598465" y="670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07025" y="2456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07025" y="1316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507025" y="82831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10" name="Picture 9" descr="Graphical user interface, text&#10;&#10;Description automatically generated">
            <a:extLst>
              <a:ext uri="{FF2B5EF4-FFF2-40B4-BE49-F238E27FC236}">
                <a16:creationId xmlns:a16="http://schemas.microsoft.com/office/drawing/2014/main" id="{4B5CD388-3B17-AF6C-A57D-451070AD6295}"/>
              </a:ext>
            </a:extLst>
          </p:cNvPr>
          <p:cNvPicPr>
            <a:picLocks noChangeAspect="1"/>
          </p:cNvPicPr>
          <p:nvPr userDrawn="1"/>
        </p:nvPicPr>
        <p:blipFill>
          <a:blip r:embed="rId3"/>
          <a:stretch>
            <a:fillRect/>
          </a:stretch>
        </p:blipFill>
        <p:spPr>
          <a:xfrm>
            <a:off x="2378102" y="3058129"/>
            <a:ext cx="1985852" cy="941441"/>
          </a:xfrm>
          <a:prstGeom prst="rect">
            <a:avLst/>
          </a:prstGeom>
        </p:spPr>
      </p:pic>
    </p:spTree>
    <p:extLst>
      <p:ext uri="{BB962C8B-B14F-4D97-AF65-F5344CB8AC3E}">
        <p14:creationId xmlns:p14="http://schemas.microsoft.com/office/powerpoint/2010/main" val="2743208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71450" indent="-171450">
              <a:buClr>
                <a:schemeClr val="accent1"/>
              </a:buClr>
              <a:buFont typeface="Wingdings" pitchFamily="2" charset="2"/>
              <a:buChar char="§"/>
              <a:defRPr/>
            </a:lvl1pPr>
            <a:lvl2pPr marL="514350" indent="-171450">
              <a:buClr>
                <a:schemeClr val="accent1"/>
              </a:buClr>
              <a:buFont typeface="Wingdings" pitchFamily="2" charset="2"/>
              <a:buChar char="§"/>
              <a:defRPr/>
            </a:lvl2pPr>
            <a:lvl3pPr marL="857250" indent="-171450">
              <a:buClr>
                <a:schemeClr val="accent1"/>
              </a:buClr>
              <a:buFont typeface="Wingdings" pitchFamily="2" charset="2"/>
              <a:buChar char="§"/>
              <a:defRPr/>
            </a:lvl3pPr>
            <a:lvl4pPr marL="1200150" indent="-171450">
              <a:buClr>
                <a:schemeClr val="accent1"/>
              </a:buClr>
              <a:buFont typeface="Wingdings" pitchFamily="2" charset="2"/>
              <a:buChar char="§"/>
              <a:defRPr/>
            </a:lvl4pPr>
            <a:lvl5pPr marL="1543050" indent="-17145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3C2AB31-4AEA-DC89-C23E-12ACEA8EE6CA}"/>
              </a:ext>
            </a:extLst>
          </p:cNvPr>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ED7C73C7-2E37-6D84-4A53-B3828A08A761}"/>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75741432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lvl1pPr marL="171450" indent="-171450">
              <a:buClr>
                <a:schemeClr val="accent1"/>
              </a:buClr>
              <a:buFont typeface="Wingdings" pitchFamily="2" charset="2"/>
              <a:buChar char="§"/>
              <a:defRPr/>
            </a:lvl1pPr>
            <a:lvl2pPr marL="514350" indent="-171450">
              <a:buClr>
                <a:schemeClr val="accent1"/>
              </a:buClr>
              <a:buFont typeface="Wingdings" pitchFamily="2" charset="2"/>
              <a:buChar char="§"/>
              <a:defRPr/>
            </a:lvl2pPr>
            <a:lvl3pPr marL="857250" indent="-171450">
              <a:buClr>
                <a:schemeClr val="accent1"/>
              </a:buClr>
              <a:buFont typeface="Wingdings" pitchFamily="2" charset="2"/>
              <a:buChar char="§"/>
              <a:defRPr/>
            </a:lvl3pPr>
            <a:lvl4pPr marL="1200150" indent="-171450">
              <a:buClr>
                <a:schemeClr val="accent1"/>
              </a:buClr>
              <a:buFont typeface="Wingdings" pitchFamily="2" charset="2"/>
              <a:buChar char="§"/>
              <a:defRPr/>
            </a:lvl4pPr>
            <a:lvl5pPr marL="1543050" indent="-17145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lvl1pPr marL="171450" indent="-171450">
              <a:buClr>
                <a:schemeClr val="accent1"/>
              </a:buClr>
              <a:buFont typeface="Wingdings" pitchFamily="2" charset="2"/>
              <a:buChar char="§"/>
              <a:defRPr/>
            </a:lvl1pPr>
            <a:lvl2pPr marL="514350" indent="-171450">
              <a:buClr>
                <a:schemeClr val="accent1"/>
              </a:buClr>
              <a:buFont typeface="Wingdings" pitchFamily="2" charset="2"/>
              <a:buChar char="§"/>
              <a:defRPr/>
            </a:lvl2pPr>
            <a:lvl3pPr marL="857250" indent="-171450">
              <a:buClr>
                <a:schemeClr val="accent1"/>
              </a:buClr>
              <a:buFont typeface="Wingdings" pitchFamily="2" charset="2"/>
              <a:buChar char="§"/>
              <a:defRPr/>
            </a:lvl3pPr>
            <a:lvl4pPr marL="1200150" indent="-171450">
              <a:buClr>
                <a:schemeClr val="accent1"/>
              </a:buClr>
              <a:buFont typeface="Wingdings" pitchFamily="2" charset="2"/>
              <a:buChar char="§"/>
              <a:defRPr/>
            </a:lvl4pPr>
            <a:lvl5pPr marL="1543050" indent="-17145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6BEEC027-E8DE-3F16-BE98-4A3403642A36}"/>
              </a:ext>
            </a:extLst>
          </p:cNvPr>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9" name="Google Shape;162;p10" descr="A red background with dots&#10;&#10;Description automatically generated">
            <a:extLst>
              <a:ext uri="{FF2B5EF4-FFF2-40B4-BE49-F238E27FC236}">
                <a16:creationId xmlns:a16="http://schemas.microsoft.com/office/drawing/2014/main" id="{D36721C7-C72D-941C-CC05-36240547E144}"/>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50188008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marL="171450" indent="-171450">
              <a:buClr>
                <a:schemeClr val="accent1"/>
              </a:buClr>
              <a:buFont typeface="Wingdings" pitchFamily="2" charset="2"/>
              <a:buChar char="§"/>
              <a:defRPr/>
            </a:lvl1pPr>
            <a:lvl2pPr marL="514350" indent="-171450">
              <a:buClr>
                <a:schemeClr val="accent1"/>
              </a:buClr>
              <a:buFont typeface="Wingdings" pitchFamily="2" charset="2"/>
              <a:buChar char="§"/>
              <a:defRPr/>
            </a:lvl2pPr>
            <a:lvl3pPr marL="857250" indent="-171450">
              <a:buClr>
                <a:schemeClr val="accent1"/>
              </a:buClr>
              <a:buFont typeface="Wingdings" pitchFamily="2" charset="2"/>
              <a:buChar char="§"/>
              <a:defRPr/>
            </a:lvl3pPr>
            <a:lvl4pPr marL="1200150" indent="-171450">
              <a:buClr>
                <a:schemeClr val="accent1"/>
              </a:buClr>
              <a:buFont typeface="Wingdings" pitchFamily="2" charset="2"/>
              <a:buChar char="§"/>
              <a:defRPr/>
            </a:lvl4pPr>
            <a:lvl5pPr marL="1543050" indent="-17145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lvl1pPr marL="171450" indent="-171450">
              <a:buClr>
                <a:schemeClr val="accent1"/>
              </a:buClr>
              <a:buFont typeface="Wingdings" pitchFamily="2" charset="2"/>
              <a:buChar char="§"/>
              <a:defRPr/>
            </a:lvl1pPr>
            <a:lvl2pPr marL="514350" indent="-171450">
              <a:buClr>
                <a:schemeClr val="accent1"/>
              </a:buClr>
              <a:buFont typeface="Wingdings" pitchFamily="2" charset="2"/>
              <a:buChar char="§"/>
              <a:defRPr/>
            </a:lvl2pPr>
            <a:lvl3pPr marL="857250" indent="-171450">
              <a:buClr>
                <a:schemeClr val="accent1"/>
              </a:buClr>
              <a:buFont typeface="Wingdings" pitchFamily="2" charset="2"/>
              <a:buChar char="§"/>
              <a:defRPr/>
            </a:lvl3pPr>
            <a:lvl4pPr marL="1200150" indent="-171450">
              <a:buClr>
                <a:schemeClr val="accent1"/>
              </a:buClr>
              <a:buFont typeface="Wingdings" pitchFamily="2" charset="2"/>
              <a:buChar char="§"/>
              <a:defRPr/>
            </a:lvl4pPr>
            <a:lvl5pPr marL="1543050" indent="-17145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9C38FA5E-F372-9F55-243D-FC1947B0F5DF}"/>
              </a:ext>
            </a:extLst>
          </p:cNvPr>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11" name="Google Shape;162;p10" descr="A red background with dots&#10;&#10;Description automatically generated">
            <a:extLst>
              <a:ext uri="{FF2B5EF4-FFF2-40B4-BE49-F238E27FC236}">
                <a16:creationId xmlns:a16="http://schemas.microsoft.com/office/drawing/2014/main" id="{40065DB5-C8E6-E2CC-B287-F6C053DA99FA}"/>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62898209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E8FFC329-6E71-C000-E81D-B9BA7D10F1A6}"/>
              </a:ext>
            </a:extLst>
          </p:cNvPr>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7" name="Google Shape;162;p10" descr="A red background with dots&#10;&#10;Description automatically generated">
            <a:extLst>
              <a:ext uri="{FF2B5EF4-FFF2-40B4-BE49-F238E27FC236}">
                <a16:creationId xmlns:a16="http://schemas.microsoft.com/office/drawing/2014/main" id="{3EAEFD39-E2C2-DCBE-7F21-51B96D03F54B}"/>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88734994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93D7787E-A8C9-9E1E-F48B-6995CA64230F}"/>
              </a:ext>
            </a:extLst>
          </p:cNvPr>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6" name="Google Shape;162;p10" descr="A red background with dots&#10;&#10;Description automatically generated">
            <a:extLst>
              <a:ext uri="{FF2B5EF4-FFF2-40B4-BE49-F238E27FC236}">
                <a16:creationId xmlns:a16="http://schemas.microsoft.com/office/drawing/2014/main" id="{8564AAA2-AF2F-251E-2B7F-A73FE6F53FCD}"/>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004481864"/>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marL="171450" indent="-171450">
              <a:buClr>
                <a:schemeClr val="accent1"/>
              </a:buClr>
              <a:buFont typeface="Wingdings" pitchFamily="2" charset="2"/>
              <a:buChar char="§"/>
              <a:defRPr sz="2400"/>
            </a:lvl1pPr>
            <a:lvl2pPr marL="514350" indent="-171450">
              <a:buClr>
                <a:schemeClr val="accent1"/>
              </a:buClr>
              <a:buFont typeface="Wingdings" pitchFamily="2" charset="2"/>
              <a:buChar char="§"/>
              <a:defRPr sz="2100"/>
            </a:lvl2pPr>
            <a:lvl3pPr marL="857250" indent="-171450">
              <a:buClr>
                <a:schemeClr val="accent1"/>
              </a:buClr>
              <a:buFont typeface="Wingdings" pitchFamily="2" charset="2"/>
              <a:buChar char="§"/>
              <a:defRPr sz="1800"/>
            </a:lvl3pPr>
            <a:lvl4pPr marL="1200150" indent="-171450">
              <a:buClr>
                <a:schemeClr val="accent1"/>
              </a:buClr>
              <a:buFont typeface="Wingdings" pitchFamily="2" charset="2"/>
              <a:buChar char="§"/>
              <a:defRPr sz="1500"/>
            </a:lvl4pPr>
            <a:lvl5pPr marL="1543050" indent="-171450">
              <a:buClr>
                <a:schemeClr val="accent1"/>
              </a:buClr>
              <a:buFont typeface="Wingdings" pitchFamily="2" charset="2"/>
              <a:buChar cha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3">
            <a:extLst>
              <a:ext uri="{FF2B5EF4-FFF2-40B4-BE49-F238E27FC236}">
                <a16:creationId xmlns:a16="http://schemas.microsoft.com/office/drawing/2014/main" id="{06EEEB5C-3CD6-D21D-571F-507A504CBFF2}"/>
              </a:ext>
            </a:extLst>
          </p:cNvPr>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9" name="Google Shape;162;p10" descr="A red background with dots&#10;&#10;Description automatically generated">
            <a:extLst>
              <a:ext uri="{FF2B5EF4-FFF2-40B4-BE49-F238E27FC236}">
                <a16:creationId xmlns:a16="http://schemas.microsoft.com/office/drawing/2014/main" id="{0BED5CB4-B7EC-0850-3D82-95A21AE5AB68}"/>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742707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3">
            <a:extLst>
              <a:ext uri="{FF2B5EF4-FFF2-40B4-BE49-F238E27FC236}">
                <a16:creationId xmlns:a16="http://schemas.microsoft.com/office/drawing/2014/main" id="{1FDA5F07-16E6-3FAB-ECC4-8C3390AE2180}"/>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10" name="Google Shape;162;p10" descr="A red background with dots&#10;&#10;Description automatically generated">
            <a:extLst>
              <a:ext uri="{FF2B5EF4-FFF2-40B4-BE49-F238E27FC236}">
                <a16:creationId xmlns:a16="http://schemas.microsoft.com/office/drawing/2014/main" id="{45BDEE1E-7376-F748-CE2F-E2736047CAAC}"/>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071208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Slide 1">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720" y="1665685"/>
            <a:ext cx="6858000" cy="1790700"/>
          </a:xfrm>
        </p:spPr>
        <p:txBody>
          <a:bodyPr anchor="b"/>
          <a:lstStyle>
            <a:lvl1pPr algn="l">
              <a:defRPr sz="4500"/>
            </a:lvl1pPr>
          </a:lstStyle>
          <a:p>
            <a:r>
              <a:rPr lang="en-US" b="1"/>
              <a:t>Title Slide Style 1</a:t>
            </a:r>
            <a:endParaRPr lang="en-US"/>
          </a:p>
        </p:txBody>
      </p:sp>
      <p:sp>
        <p:nvSpPr>
          <p:cNvPr id="3" name="Subtitle 2"/>
          <p:cNvSpPr>
            <a:spLocks noGrp="1"/>
          </p:cNvSpPr>
          <p:nvPr>
            <p:ph type="subTitle" idx="1" hasCustomPrompt="1"/>
          </p:nvPr>
        </p:nvSpPr>
        <p:spPr>
          <a:xfrm>
            <a:off x="426720" y="3525441"/>
            <a:ext cx="6858000" cy="626766"/>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FPO Title subhead</a:t>
            </a:r>
          </a:p>
        </p:txBody>
      </p:sp>
      <p:pic>
        <p:nvPicPr>
          <p:cNvPr id="7" name="Google Shape;86;p1" descr="A red triangle with a black background&#10;&#10;Description automatically generated"/>
          <p:cNvPicPr preferRelativeResize="0"/>
          <p:nvPr userDrawn="1"/>
        </p:nvPicPr>
        <p:blipFill rotWithShape="1">
          <a:blip r:embed="rId3">
            <a:alphaModFix/>
          </a:blip>
          <a:srcRect/>
          <a:stretch/>
        </p:blipFill>
        <p:spPr>
          <a:xfrm>
            <a:off x="426720" y="434743"/>
            <a:ext cx="2338613" cy="1051157"/>
          </a:xfrm>
          <a:prstGeom prst="rect">
            <a:avLst/>
          </a:prstGeom>
          <a:noFill/>
          <a:ln>
            <a:noFill/>
          </a:ln>
        </p:spPr>
      </p:pic>
      <p:sp>
        <p:nvSpPr>
          <p:cNvPr id="11" name="Text Placeholder 10"/>
          <p:cNvSpPr>
            <a:spLocks noGrp="1"/>
          </p:cNvSpPr>
          <p:nvPr>
            <p:ph type="body" sz="quarter" idx="13" hasCustomPrompt="1"/>
          </p:nvPr>
        </p:nvSpPr>
        <p:spPr>
          <a:xfrm>
            <a:off x="7421047" y="4455230"/>
            <a:ext cx="1545734" cy="274644"/>
          </a:xfrm>
        </p:spPr>
        <p:txBody>
          <a:bodyPr>
            <a:noAutofit/>
          </a:bodyPr>
          <a:lstStyle>
            <a:lvl1pPr marL="0" indent="0">
              <a:buNone/>
              <a:defRPr sz="1200" b="1" baseline="0"/>
            </a:lvl1pPr>
          </a:lstStyle>
          <a:p>
            <a:pPr lvl="0"/>
            <a:r>
              <a:rPr lang="en-US"/>
              <a:t>FPO: Lorem ipsum</a:t>
            </a:r>
          </a:p>
        </p:txBody>
      </p:sp>
      <p:pic>
        <p:nvPicPr>
          <p:cNvPr id="9" name="Google Shape;88;p1" descr="A red background with dots&#10;&#10;Description automatically generated"/>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761003935"/>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Slide 2">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800498" y="203576"/>
            <a:ext cx="2057400" cy="273844"/>
          </a:xfrm>
          <a:prstGeom prst="rect">
            <a:avLst/>
          </a:prstGeom>
        </p:spPr>
        <p:txBody>
          <a:bodyPr/>
          <a:lstStyle>
            <a:lvl1pPr algn="r">
              <a:defRPr sz="900" b="1">
                <a:solidFill>
                  <a:schemeClr val="accent1"/>
                </a:solidFill>
                <a:latin typeface="Inter" panose="02000503000000020004" pitchFamily="2" charset="0"/>
                <a:ea typeface="Inter" panose="02000503000000020004" pitchFamily="2" charset="0"/>
              </a:defRPr>
            </a:lvl1pPr>
          </a:lstStyle>
          <a:p>
            <a:fld id="{B59C9CEB-5DEB-40C2-A92F-67B999336D4D}" type="datetime4">
              <a:rPr lang="en-US" smtClean="0"/>
              <a:pPr/>
              <a:t>May 14, 2025</a:t>
            </a:fld>
            <a:endParaRPr lang="en-US"/>
          </a:p>
        </p:txBody>
      </p:sp>
      <p:pic>
        <p:nvPicPr>
          <p:cNvPr id="6" name="Google Shape;139;p8">
            <a:extLst>
              <a:ext uri="{FF2B5EF4-FFF2-40B4-BE49-F238E27FC236}">
                <a16:creationId xmlns:a16="http://schemas.microsoft.com/office/drawing/2014/main" id="{749455B3-2738-4CD7-4D01-D6B999E91E78}"/>
              </a:ext>
            </a:extLst>
          </p:cNvPr>
          <p:cNvPicPr preferRelativeResize="0"/>
          <p:nvPr userDrawn="1"/>
        </p:nvPicPr>
        <p:blipFill>
          <a:blip r:embed="rId3"/>
          <a:srcRect l="48702" r="48702"/>
          <a:stretch/>
        </p:blipFill>
        <p:spPr>
          <a:xfrm>
            <a:off x="0" y="1"/>
            <a:ext cx="237392" cy="5143499"/>
          </a:xfrm>
          <a:prstGeom prst="rect">
            <a:avLst/>
          </a:prstGeom>
          <a:noFill/>
          <a:ln>
            <a:noFill/>
          </a:ln>
        </p:spPr>
      </p:pic>
      <p:pic>
        <p:nvPicPr>
          <p:cNvPr id="7" name="Google Shape;95;p2" descr="A red triangle with a black background&#10;&#10;Description automatically generated"/>
          <p:cNvPicPr preferRelativeResize="0"/>
          <p:nvPr userDrawn="1"/>
        </p:nvPicPr>
        <p:blipFill rotWithShape="1">
          <a:blip r:embed="rId4">
            <a:alphaModFix/>
          </a:blip>
          <a:srcRect/>
          <a:stretch/>
        </p:blipFill>
        <p:spPr>
          <a:xfrm>
            <a:off x="656551" y="850033"/>
            <a:ext cx="2635289" cy="1184507"/>
          </a:xfrm>
          <a:prstGeom prst="rect">
            <a:avLst/>
          </a:prstGeom>
          <a:noFill/>
          <a:ln>
            <a:noFill/>
          </a:ln>
        </p:spPr>
      </p:pic>
      <p:sp>
        <p:nvSpPr>
          <p:cNvPr id="8" name="Title 1"/>
          <p:cNvSpPr>
            <a:spLocks noGrp="1"/>
          </p:cNvSpPr>
          <p:nvPr>
            <p:ph type="ctrTitle" hasCustomPrompt="1"/>
          </p:nvPr>
        </p:nvSpPr>
        <p:spPr>
          <a:xfrm>
            <a:off x="3028950" y="1900131"/>
            <a:ext cx="5828948" cy="1790700"/>
          </a:xfrm>
        </p:spPr>
        <p:txBody>
          <a:bodyPr anchor="b"/>
          <a:lstStyle>
            <a:lvl1pPr algn="l">
              <a:defRPr sz="4500"/>
            </a:lvl1pPr>
          </a:lstStyle>
          <a:p>
            <a:r>
              <a:rPr lang="en-US" b="1"/>
              <a:t>Title Slide Style 2</a:t>
            </a:r>
            <a:endParaRPr lang="en-US"/>
          </a:p>
        </p:txBody>
      </p:sp>
      <p:sp>
        <p:nvSpPr>
          <p:cNvPr id="9" name="Subtitle 2"/>
          <p:cNvSpPr>
            <a:spLocks noGrp="1"/>
          </p:cNvSpPr>
          <p:nvPr>
            <p:ph type="subTitle" idx="1" hasCustomPrompt="1"/>
          </p:nvPr>
        </p:nvSpPr>
        <p:spPr>
          <a:xfrm>
            <a:off x="3028950" y="3759887"/>
            <a:ext cx="5828948" cy="626766"/>
          </a:xfrm>
        </p:spPr>
        <p:txBody>
          <a:bodyPr>
            <a:normAutofit/>
          </a:bodyPr>
          <a:lstStyle>
            <a:lvl1pPr marL="0" indent="0" algn="l" rtl="0">
              <a:lnSpc>
                <a:spcPct val="100000"/>
              </a:lnSpc>
              <a:spcBef>
                <a:spcPts val="0"/>
              </a:spcBef>
              <a:spcAft>
                <a:spcPts val="0"/>
              </a:spcAft>
              <a:buClr>
                <a:schemeClr val="dk1"/>
              </a:buClr>
              <a:buSzPts val="2400"/>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rtl="0">
              <a:lnSpc>
                <a:spcPct val="100000"/>
              </a:lnSpc>
              <a:spcBef>
                <a:spcPts val="0"/>
              </a:spcBef>
              <a:spcAft>
                <a:spcPts val="0"/>
              </a:spcAft>
              <a:buClr>
                <a:schemeClr val="dk1"/>
              </a:buClr>
              <a:buSzPts val="2400"/>
              <a:buNone/>
            </a:pPr>
            <a:r>
              <a:rPr lang="en-US"/>
              <a:t>FPO: Lorem Ipsum</a:t>
            </a:r>
          </a:p>
        </p:txBody>
      </p:sp>
    </p:spTree>
    <p:extLst>
      <p:ext uri="{BB962C8B-B14F-4D97-AF65-F5344CB8AC3E}">
        <p14:creationId xmlns:p14="http://schemas.microsoft.com/office/powerpoint/2010/main" val="3044614314"/>
      </p:ext>
    </p:extLst>
  </p:cSld>
  <p:clrMapOvr>
    <a:masterClrMapping/>
  </p:clrMapOvr>
  <p:hf sldNum="0"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Only with red B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376737" y="389335"/>
            <a:ext cx="3167063" cy="4754165"/>
          </a:xfr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9" name="Text Placeholder 8"/>
          <p:cNvSpPr>
            <a:spLocks noGrp="1"/>
          </p:cNvSpPr>
          <p:nvPr>
            <p:ph type="body" sz="quarter" idx="13" hasCustomPrompt="1"/>
          </p:nvPr>
        </p:nvSpPr>
        <p:spPr>
          <a:xfrm>
            <a:off x="628650" y="1184673"/>
            <a:ext cx="3748088" cy="2855119"/>
          </a:xfrm>
        </p:spPr>
        <p:txBody>
          <a:bodyPr>
            <a:normAutofit/>
          </a:bodyPr>
          <a:lstStyle>
            <a:lvl1pPr marL="0" indent="0">
              <a:buNone/>
              <a:defRPr sz="2700" b="1">
                <a:solidFill>
                  <a:schemeClr val="bg1"/>
                </a:solidFill>
              </a:defRPr>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People with diabetes </a:t>
            </a:r>
            <a:br>
              <a:rPr lang="en-US"/>
            </a:br>
            <a:r>
              <a:rPr lang="en-US"/>
              <a:t>often face discrimination at school, in the workplace, and in their communities.</a:t>
            </a:r>
          </a:p>
        </p:txBody>
      </p:sp>
      <p:sp>
        <p:nvSpPr>
          <p:cNvPr id="8" name="Google Shape;309;p17"/>
          <p:cNvSpPr/>
          <p:nvPr userDrawn="1"/>
        </p:nvSpPr>
        <p:spPr>
          <a:xfrm>
            <a:off x="597876" y="919834"/>
            <a:ext cx="877033" cy="82490"/>
          </a:xfrm>
          <a:prstGeom prst="rect">
            <a:avLst/>
          </a:prstGeom>
          <a:solidFill>
            <a:schemeClr val="bg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 name="Text Placeholder 16"/>
          <p:cNvSpPr>
            <a:spLocks noGrp="1"/>
          </p:cNvSpPr>
          <p:nvPr>
            <p:ph type="body" sz="quarter" idx="27" hasCustomPrompt="1"/>
          </p:nvPr>
        </p:nvSpPr>
        <p:spPr>
          <a:xfrm>
            <a:off x="360760" y="225712"/>
            <a:ext cx="3342084" cy="199679"/>
          </a:xfrm>
        </p:spPr>
        <p:txBody>
          <a:bodyPr/>
          <a:lstStyle>
            <a:lvl1pPr marL="0" indent="0">
              <a:buNone/>
              <a:defRPr sz="825" b="1">
                <a:solidFill>
                  <a:schemeClr val="bg1"/>
                </a:solidFill>
              </a:defRPr>
            </a:lvl1pPr>
          </a:lstStyle>
          <a:p>
            <a:pPr lvl="0"/>
            <a:r>
              <a:rPr lang="en-US"/>
              <a:t>Section 1    |   Why We Fight to End Diabetes: The Health Crisis</a:t>
            </a:r>
          </a:p>
        </p:txBody>
      </p:sp>
      <p:pic>
        <p:nvPicPr>
          <p:cNvPr id="3" name="Google Shape;145;p9" descr="A red triangle with a black background&#10;&#10;Description automatically generated">
            <a:extLst>
              <a:ext uri="{FF2B5EF4-FFF2-40B4-BE49-F238E27FC236}">
                <a16:creationId xmlns:a16="http://schemas.microsoft.com/office/drawing/2014/main" id="{4C8A28ED-EABC-0F60-4CBE-474491870ED4}"/>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7602375" y="4458415"/>
            <a:ext cx="887388" cy="398862"/>
          </a:xfrm>
          <a:prstGeom prst="rect">
            <a:avLst/>
          </a:prstGeom>
          <a:noFill/>
          <a:ln>
            <a:noFill/>
          </a:ln>
        </p:spPr>
      </p:pic>
      <p:cxnSp>
        <p:nvCxnSpPr>
          <p:cNvPr id="4" name="Google Shape;147;p9">
            <a:extLst>
              <a:ext uri="{FF2B5EF4-FFF2-40B4-BE49-F238E27FC236}">
                <a16:creationId xmlns:a16="http://schemas.microsoft.com/office/drawing/2014/main" id="{EED699FD-8660-2106-F04F-5BDFAE5228B3}"/>
              </a:ext>
            </a:extLst>
          </p:cNvPr>
          <p:cNvCxnSpPr>
            <a:cxnSpLocks/>
          </p:cNvCxnSpPr>
          <p:nvPr userDrawn="1"/>
        </p:nvCxnSpPr>
        <p:spPr>
          <a:xfrm>
            <a:off x="8560950" y="4513035"/>
            <a:ext cx="0" cy="270562"/>
          </a:xfrm>
          <a:prstGeom prst="straightConnector1">
            <a:avLst/>
          </a:prstGeom>
          <a:noFill/>
          <a:ln w="19050" cap="flat" cmpd="sng">
            <a:solidFill>
              <a:srgbClr val="D0D0D0"/>
            </a:solidFill>
            <a:prstDash val="solid"/>
            <a:miter lim="800000"/>
            <a:headEnd type="none" w="sm" len="sm"/>
            <a:tailEnd type="none" w="sm" len="sm"/>
          </a:ln>
        </p:spPr>
      </p:cxnSp>
      <p:sp>
        <p:nvSpPr>
          <p:cNvPr id="5" name="Slide Number Placeholder 3">
            <a:extLst>
              <a:ext uri="{FF2B5EF4-FFF2-40B4-BE49-F238E27FC236}">
                <a16:creationId xmlns:a16="http://schemas.microsoft.com/office/drawing/2014/main" id="{AA68D82F-443D-33C9-0577-185828D8F823}"/>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spTree>
    <p:extLst>
      <p:ext uri="{BB962C8B-B14F-4D97-AF65-F5344CB8AC3E}">
        <p14:creationId xmlns:p14="http://schemas.microsoft.com/office/powerpoint/2010/main" val="13213649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281473" y="524678"/>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190033" y="223696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190033" y="1170367"/>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190033" y="682010"/>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13" name="Picture 12" descr="Graphical user interface, text&#10;&#10;Description automatically generated">
            <a:extLst>
              <a:ext uri="{FF2B5EF4-FFF2-40B4-BE49-F238E27FC236}">
                <a16:creationId xmlns:a16="http://schemas.microsoft.com/office/drawing/2014/main" id="{C4E99731-30C5-31BC-413C-4294D91CC66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837160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able of Contents">
    <p:spTree>
      <p:nvGrpSpPr>
        <p:cNvPr id="1" name=""/>
        <p:cNvGrpSpPr/>
        <p:nvPr/>
      </p:nvGrpSpPr>
      <p:grpSpPr>
        <a:xfrm>
          <a:off x="0" y="0"/>
          <a:ext cx="0" cy="0"/>
          <a:chOff x="0" y="0"/>
          <a:chExt cx="0" cy="0"/>
        </a:xfrm>
      </p:grpSpPr>
      <p:pic>
        <p:nvPicPr>
          <p:cNvPr id="6" name="Google Shape;126;p7" descr="A red background with dots&#10;&#10;Description automatically generated"/>
          <p:cNvPicPr preferRelativeResize="0"/>
          <p:nvPr userDrawn="1"/>
        </p:nvPicPr>
        <p:blipFill rotWithShape="1">
          <a:blip r:embed="rId2">
            <a:alphaModFix/>
          </a:blip>
          <a:srcRect t="94231"/>
          <a:stretch/>
        </p:blipFill>
        <p:spPr>
          <a:xfrm>
            <a:off x="0" y="4846759"/>
            <a:ext cx="9144000" cy="296741"/>
          </a:xfrm>
          <a:prstGeom prst="rect">
            <a:avLst/>
          </a:prstGeom>
          <a:noFill/>
          <a:ln>
            <a:noFill/>
          </a:ln>
        </p:spPr>
      </p:pic>
      <p:sp>
        <p:nvSpPr>
          <p:cNvPr id="7" name="Google Shape;129;p7"/>
          <p:cNvSpPr/>
          <p:nvPr userDrawn="1"/>
        </p:nvSpPr>
        <p:spPr>
          <a:xfrm>
            <a:off x="883627" y="789122"/>
            <a:ext cx="877033" cy="112102"/>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Inter" panose="02000503000000020004" pitchFamily="2" charset="0"/>
              <a:ea typeface="Inter" panose="02000503000000020004" pitchFamily="2" charset="0"/>
              <a:cs typeface="Inter" panose="02000503000000020004" pitchFamily="2" charset="0"/>
              <a:sym typeface="Arial"/>
            </a:endParaRPr>
          </a:p>
        </p:txBody>
      </p:sp>
      <p:sp>
        <p:nvSpPr>
          <p:cNvPr id="10" name="Text Placeholder 9"/>
          <p:cNvSpPr>
            <a:spLocks noGrp="1"/>
          </p:cNvSpPr>
          <p:nvPr>
            <p:ph type="body" sz="quarter" idx="13" hasCustomPrompt="1"/>
          </p:nvPr>
        </p:nvSpPr>
        <p:spPr>
          <a:xfrm>
            <a:off x="5236461" y="789122"/>
            <a:ext cx="2396404"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Header</a:t>
            </a:r>
          </a:p>
        </p:txBody>
      </p:sp>
      <p:sp>
        <p:nvSpPr>
          <p:cNvPr id="12" name="Text Placeholder 9"/>
          <p:cNvSpPr>
            <a:spLocks noGrp="1"/>
          </p:cNvSpPr>
          <p:nvPr>
            <p:ph type="body" sz="quarter" idx="15" hasCustomPrompt="1"/>
          </p:nvPr>
        </p:nvSpPr>
        <p:spPr>
          <a:xfrm>
            <a:off x="7734782" y="789122"/>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1</a:t>
            </a:r>
          </a:p>
        </p:txBody>
      </p:sp>
      <p:sp>
        <p:nvSpPr>
          <p:cNvPr id="13" name="Text Placeholder 9"/>
          <p:cNvSpPr>
            <a:spLocks noGrp="1"/>
          </p:cNvSpPr>
          <p:nvPr>
            <p:ph type="body" sz="quarter" idx="16" hasCustomPrompt="1"/>
          </p:nvPr>
        </p:nvSpPr>
        <p:spPr>
          <a:xfrm>
            <a:off x="5236460" y="1364839"/>
            <a:ext cx="2396403"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Header</a:t>
            </a:r>
          </a:p>
        </p:txBody>
      </p:sp>
      <p:sp>
        <p:nvSpPr>
          <p:cNvPr id="15" name="Text Placeholder 9"/>
          <p:cNvSpPr>
            <a:spLocks noGrp="1"/>
          </p:cNvSpPr>
          <p:nvPr>
            <p:ph type="body" sz="quarter" idx="18" hasCustomPrompt="1"/>
          </p:nvPr>
        </p:nvSpPr>
        <p:spPr>
          <a:xfrm>
            <a:off x="7734782" y="1364839"/>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22</a:t>
            </a:r>
          </a:p>
        </p:txBody>
      </p:sp>
      <p:sp>
        <p:nvSpPr>
          <p:cNvPr id="16" name="Text Placeholder 9"/>
          <p:cNvSpPr>
            <a:spLocks noGrp="1"/>
          </p:cNvSpPr>
          <p:nvPr>
            <p:ph type="body" sz="quarter" idx="19" hasCustomPrompt="1"/>
          </p:nvPr>
        </p:nvSpPr>
        <p:spPr>
          <a:xfrm>
            <a:off x="5236460" y="1940556"/>
            <a:ext cx="2396403"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Header</a:t>
            </a:r>
          </a:p>
        </p:txBody>
      </p:sp>
      <p:sp>
        <p:nvSpPr>
          <p:cNvPr id="18" name="Text Placeholder 9"/>
          <p:cNvSpPr>
            <a:spLocks noGrp="1"/>
          </p:cNvSpPr>
          <p:nvPr>
            <p:ph type="body" sz="quarter" idx="21" hasCustomPrompt="1"/>
          </p:nvPr>
        </p:nvSpPr>
        <p:spPr>
          <a:xfrm>
            <a:off x="7734782" y="1940556"/>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33</a:t>
            </a:r>
          </a:p>
        </p:txBody>
      </p:sp>
      <p:sp>
        <p:nvSpPr>
          <p:cNvPr id="19" name="Text Placeholder 9"/>
          <p:cNvSpPr>
            <a:spLocks noGrp="1"/>
          </p:cNvSpPr>
          <p:nvPr>
            <p:ph type="body" sz="quarter" idx="22" hasCustomPrompt="1"/>
          </p:nvPr>
        </p:nvSpPr>
        <p:spPr>
          <a:xfrm>
            <a:off x="5236460" y="2516273"/>
            <a:ext cx="2396403"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Header</a:t>
            </a:r>
          </a:p>
        </p:txBody>
      </p:sp>
      <p:sp>
        <p:nvSpPr>
          <p:cNvPr id="21" name="Text Placeholder 9"/>
          <p:cNvSpPr>
            <a:spLocks noGrp="1"/>
          </p:cNvSpPr>
          <p:nvPr>
            <p:ph type="body" sz="quarter" idx="24" hasCustomPrompt="1"/>
          </p:nvPr>
        </p:nvSpPr>
        <p:spPr>
          <a:xfrm>
            <a:off x="7752447" y="2516273"/>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44</a:t>
            </a:r>
          </a:p>
        </p:txBody>
      </p:sp>
      <p:sp>
        <p:nvSpPr>
          <p:cNvPr id="22" name="Text Placeholder 9"/>
          <p:cNvSpPr>
            <a:spLocks noGrp="1"/>
          </p:cNvSpPr>
          <p:nvPr>
            <p:ph type="body" sz="quarter" idx="25" hasCustomPrompt="1"/>
          </p:nvPr>
        </p:nvSpPr>
        <p:spPr>
          <a:xfrm>
            <a:off x="5236460" y="3091991"/>
            <a:ext cx="2396403"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Header</a:t>
            </a:r>
          </a:p>
        </p:txBody>
      </p:sp>
      <p:sp>
        <p:nvSpPr>
          <p:cNvPr id="24" name="Text Placeholder 9"/>
          <p:cNvSpPr>
            <a:spLocks noGrp="1"/>
          </p:cNvSpPr>
          <p:nvPr>
            <p:ph type="body" sz="quarter" idx="27" hasCustomPrompt="1"/>
          </p:nvPr>
        </p:nvSpPr>
        <p:spPr>
          <a:xfrm>
            <a:off x="7752447" y="3091991"/>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55</a:t>
            </a:r>
          </a:p>
        </p:txBody>
      </p:sp>
      <p:sp>
        <p:nvSpPr>
          <p:cNvPr id="25" name="Text Placeholder 9"/>
          <p:cNvSpPr>
            <a:spLocks noGrp="1"/>
          </p:cNvSpPr>
          <p:nvPr>
            <p:ph type="body" sz="quarter" idx="28" hasCustomPrompt="1"/>
          </p:nvPr>
        </p:nvSpPr>
        <p:spPr>
          <a:xfrm>
            <a:off x="5236460" y="3667708"/>
            <a:ext cx="2396403"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Header</a:t>
            </a:r>
          </a:p>
        </p:txBody>
      </p:sp>
      <p:sp>
        <p:nvSpPr>
          <p:cNvPr id="27" name="Text Placeholder 9"/>
          <p:cNvSpPr>
            <a:spLocks noGrp="1"/>
          </p:cNvSpPr>
          <p:nvPr>
            <p:ph type="body" sz="quarter" idx="30" hasCustomPrompt="1"/>
          </p:nvPr>
        </p:nvSpPr>
        <p:spPr>
          <a:xfrm>
            <a:off x="7734782" y="3667708"/>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66</a:t>
            </a:r>
          </a:p>
        </p:txBody>
      </p:sp>
      <p:sp>
        <p:nvSpPr>
          <p:cNvPr id="28" name="Text Placeholder 9"/>
          <p:cNvSpPr>
            <a:spLocks noGrp="1"/>
          </p:cNvSpPr>
          <p:nvPr>
            <p:ph type="body" sz="quarter" idx="31" hasCustomPrompt="1"/>
          </p:nvPr>
        </p:nvSpPr>
        <p:spPr>
          <a:xfrm>
            <a:off x="5236460" y="4243424"/>
            <a:ext cx="2396403" cy="327660"/>
          </a:xfrm>
        </p:spPr>
        <p:txBody>
          <a:bodyPr anchor="b">
            <a:normAutofit/>
          </a:bodyPr>
          <a:lstStyle>
            <a:lvl1pPr marL="0" indent="0">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Header</a:t>
            </a:r>
          </a:p>
        </p:txBody>
      </p:sp>
      <p:sp>
        <p:nvSpPr>
          <p:cNvPr id="30" name="Text Placeholder 9"/>
          <p:cNvSpPr>
            <a:spLocks noGrp="1"/>
          </p:cNvSpPr>
          <p:nvPr>
            <p:ph type="body" sz="quarter" idx="33" hasCustomPrompt="1"/>
          </p:nvPr>
        </p:nvSpPr>
        <p:spPr>
          <a:xfrm>
            <a:off x="7752447" y="4243424"/>
            <a:ext cx="439142" cy="327660"/>
          </a:xfrm>
        </p:spPr>
        <p:txBody>
          <a:bodyPr anchor="b">
            <a:normAutofit/>
          </a:bodyPr>
          <a:lstStyle>
            <a:lvl1pPr marL="0" indent="0" algn="r">
              <a:lnSpc>
                <a:spcPct val="100000"/>
              </a:lnSpc>
              <a:spcBef>
                <a:spcPts val="0"/>
              </a:spcBef>
              <a:buNone/>
              <a:defRPr sz="1200" b="1">
                <a:solidFill>
                  <a:schemeClr val="accent1"/>
                </a:solidFill>
                <a:latin typeface="Inter" panose="02000503000000020004" pitchFamily="2" charset="0"/>
                <a:ea typeface="Inter" panose="02000503000000020004" pitchFamily="2" charset="0"/>
              </a:defRPr>
            </a:lvl1pPr>
          </a:lstStyle>
          <a:p>
            <a:pPr lvl="0"/>
            <a:r>
              <a:rPr lang="en-US"/>
              <a:t>77</a:t>
            </a:r>
          </a:p>
        </p:txBody>
      </p:sp>
      <p:sp>
        <p:nvSpPr>
          <p:cNvPr id="4" name="Text Placeholder 2">
            <a:extLst>
              <a:ext uri="{FF2B5EF4-FFF2-40B4-BE49-F238E27FC236}">
                <a16:creationId xmlns:a16="http://schemas.microsoft.com/office/drawing/2014/main" id="{A134D9FB-8669-ED83-B92A-8F386D08F16A}"/>
              </a:ext>
            </a:extLst>
          </p:cNvPr>
          <p:cNvSpPr>
            <a:spLocks noGrp="1"/>
          </p:cNvSpPr>
          <p:nvPr>
            <p:ph type="body" sz="quarter" idx="34" hasCustomPrompt="1"/>
          </p:nvPr>
        </p:nvSpPr>
        <p:spPr>
          <a:xfrm>
            <a:off x="5236460" y="1068701"/>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
        <p:nvSpPr>
          <p:cNvPr id="5" name="Text Placeholder 2">
            <a:extLst>
              <a:ext uri="{FF2B5EF4-FFF2-40B4-BE49-F238E27FC236}">
                <a16:creationId xmlns:a16="http://schemas.microsoft.com/office/drawing/2014/main" id="{F7B351AD-40C9-B49D-A77B-ABC25C7F088C}"/>
              </a:ext>
            </a:extLst>
          </p:cNvPr>
          <p:cNvSpPr>
            <a:spLocks noGrp="1"/>
          </p:cNvSpPr>
          <p:nvPr>
            <p:ph type="body" sz="quarter" idx="35" hasCustomPrompt="1"/>
          </p:nvPr>
        </p:nvSpPr>
        <p:spPr>
          <a:xfrm>
            <a:off x="5236460" y="1644654"/>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
        <p:nvSpPr>
          <p:cNvPr id="8" name="Text Placeholder 2">
            <a:extLst>
              <a:ext uri="{FF2B5EF4-FFF2-40B4-BE49-F238E27FC236}">
                <a16:creationId xmlns:a16="http://schemas.microsoft.com/office/drawing/2014/main" id="{32C35EC1-74CA-BE2F-EABC-C174B4EF6CAA}"/>
              </a:ext>
            </a:extLst>
          </p:cNvPr>
          <p:cNvSpPr>
            <a:spLocks noGrp="1"/>
          </p:cNvSpPr>
          <p:nvPr>
            <p:ph type="body" sz="quarter" idx="36" hasCustomPrompt="1"/>
          </p:nvPr>
        </p:nvSpPr>
        <p:spPr>
          <a:xfrm>
            <a:off x="5236460" y="2220607"/>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
        <p:nvSpPr>
          <p:cNvPr id="9" name="Text Placeholder 2">
            <a:extLst>
              <a:ext uri="{FF2B5EF4-FFF2-40B4-BE49-F238E27FC236}">
                <a16:creationId xmlns:a16="http://schemas.microsoft.com/office/drawing/2014/main" id="{4490ED71-5C76-401D-BE4F-D5DA5A576D18}"/>
              </a:ext>
            </a:extLst>
          </p:cNvPr>
          <p:cNvSpPr>
            <a:spLocks noGrp="1"/>
          </p:cNvSpPr>
          <p:nvPr>
            <p:ph type="body" sz="quarter" idx="37" hasCustomPrompt="1"/>
          </p:nvPr>
        </p:nvSpPr>
        <p:spPr>
          <a:xfrm>
            <a:off x="5236460" y="2796560"/>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
        <p:nvSpPr>
          <p:cNvPr id="31" name="Text Placeholder 2">
            <a:extLst>
              <a:ext uri="{FF2B5EF4-FFF2-40B4-BE49-F238E27FC236}">
                <a16:creationId xmlns:a16="http://schemas.microsoft.com/office/drawing/2014/main" id="{39B0C79D-DB8C-4BA7-D10F-2D90EEF163EE}"/>
              </a:ext>
            </a:extLst>
          </p:cNvPr>
          <p:cNvSpPr>
            <a:spLocks noGrp="1"/>
          </p:cNvSpPr>
          <p:nvPr>
            <p:ph type="body" sz="quarter" idx="38" hasCustomPrompt="1"/>
          </p:nvPr>
        </p:nvSpPr>
        <p:spPr>
          <a:xfrm>
            <a:off x="5236460" y="3372512"/>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
        <p:nvSpPr>
          <p:cNvPr id="32" name="Text Placeholder 2">
            <a:extLst>
              <a:ext uri="{FF2B5EF4-FFF2-40B4-BE49-F238E27FC236}">
                <a16:creationId xmlns:a16="http://schemas.microsoft.com/office/drawing/2014/main" id="{234FCC2C-D1B6-04EA-617C-E4820217A279}"/>
              </a:ext>
            </a:extLst>
          </p:cNvPr>
          <p:cNvSpPr>
            <a:spLocks noGrp="1"/>
          </p:cNvSpPr>
          <p:nvPr>
            <p:ph type="body" sz="quarter" idx="39" hasCustomPrompt="1"/>
          </p:nvPr>
        </p:nvSpPr>
        <p:spPr>
          <a:xfrm>
            <a:off x="5236460" y="3948465"/>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
        <p:nvSpPr>
          <p:cNvPr id="33" name="Text Placeholder 2">
            <a:extLst>
              <a:ext uri="{FF2B5EF4-FFF2-40B4-BE49-F238E27FC236}">
                <a16:creationId xmlns:a16="http://schemas.microsoft.com/office/drawing/2014/main" id="{4BF52F17-ED1E-D86C-D683-F70210A14794}"/>
              </a:ext>
            </a:extLst>
          </p:cNvPr>
          <p:cNvSpPr>
            <a:spLocks noGrp="1"/>
          </p:cNvSpPr>
          <p:nvPr>
            <p:ph type="body" sz="quarter" idx="40" hasCustomPrompt="1"/>
          </p:nvPr>
        </p:nvSpPr>
        <p:spPr>
          <a:xfrm>
            <a:off x="5236460" y="4524419"/>
            <a:ext cx="2396403" cy="150495"/>
          </a:xfrm>
        </p:spPr>
        <p:txBody>
          <a:bodyPr>
            <a:noAutofit/>
          </a:bodyPr>
          <a:lstStyle>
            <a:lvl1pPr marL="0" indent="0">
              <a:buNone/>
              <a:defRPr sz="1200">
                <a:latin typeface="Inter" panose="02000503000000020004" pitchFamily="2" charset="0"/>
                <a:ea typeface="Inter" panose="02000503000000020004" pitchFamily="2" charset="0"/>
              </a:defRPr>
            </a:lvl1pPr>
            <a:lvl2pPr marL="342900" indent="0">
              <a:buNone/>
              <a:defRPr sz="1050">
                <a:latin typeface="Inter" panose="02000503000000020004" pitchFamily="2" charset="0"/>
                <a:ea typeface="Inter" panose="02000503000000020004" pitchFamily="2" charset="0"/>
              </a:defRPr>
            </a:lvl2pPr>
            <a:lvl3pPr marL="685800" indent="0">
              <a:buNone/>
              <a:defRPr sz="1050">
                <a:latin typeface="Inter" panose="02000503000000020004" pitchFamily="2" charset="0"/>
                <a:ea typeface="Inter" panose="02000503000000020004" pitchFamily="2" charset="0"/>
              </a:defRPr>
            </a:lvl3pPr>
            <a:lvl4pPr marL="1028700" indent="0">
              <a:buNone/>
              <a:defRPr sz="1050">
                <a:latin typeface="Inter" panose="02000503000000020004" pitchFamily="2" charset="0"/>
                <a:ea typeface="Inter" panose="02000503000000020004" pitchFamily="2" charset="0"/>
              </a:defRPr>
            </a:lvl4pPr>
            <a:lvl5pPr marL="1371600" indent="0">
              <a:buNone/>
              <a:defRPr sz="1050">
                <a:latin typeface="Inter" panose="02000503000000020004" pitchFamily="2" charset="0"/>
                <a:ea typeface="Inter" panose="02000503000000020004" pitchFamily="2" charset="0"/>
              </a:defRPr>
            </a:lvl5pPr>
          </a:lstStyle>
          <a:p>
            <a:pPr lvl="0"/>
            <a:r>
              <a:rPr lang="en-US"/>
              <a:t>Subhead</a:t>
            </a:r>
          </a:p>
        </p:txBody>
      </p:sp>
    </p:spTree>
    <p:extLst>
      <p:ext uri="{BB962C8B-B14F-4D97-AF65-F5344CB8AC3E}">
        <p14:creationId xmlns:p14="http://schemas.microsoft.com/office/powerpoint/2010/main" val="2218174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Section Slide with red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6527" y="2000511"/>
            <a:ext cx="7631371" cy="1288790"/>
          </a:xfrm>
        </p:spPr>
        <p:txBody>
          <a:bodyPr anchor="t"/>
          <a:lstStyle>
            <a:lvl1pPr marL="0" indent="0" algn="l" rtl="0">
              <a:lnSpc>
                <a:spcPct val="100000"/>
              </a:lnSpc>
              <a:spcBef>
                <a:spcPts val="0"/>
              </a:spcBef>
              <a:spcAft>
                <a:spcPts val="0"/>
              </a:spcAft>
              <a:buClr>
                <a:schemeClr val="lt1"/>
              </a:buClr>
              <a:buSzPts val="2800"/>
              <a:buNone/>
              <a:defRPr sz="3600">
                <a:solidFill>
                  <a:schemeClr val="bg1"/>
                </a:solidFill>
              </a:defRPr>
            </a:lvl1pPr>
          </a:lstStyle>
          <a:p>
            <a:pPr marL="0" lvl="0" indent="0" algn="l" rtl="0">
              <a:lnSpc>
                <a:spcPct val="100000"/>
              </a:lnSpc>
              <a:spcBef>
                <a:spcPts val="0"/>
              </a:spcBef>
              <a:spcAft>
                <a:spcPts val="0"/>
              </a:spcAft>
              <a:buClr>
                <a:schemeClr val="lt1"/>
              </a:buClr>
              <a:buSzPts val="2800"/>
              <a:buNone/>
            </a:pPr>
            <a:r>
              <a:rPr lang="en-US" sz="3600" b="1">
                <a:solidFill>
                  <a:schemeClr val="lt1"/>
                </a:solidFill>
                <a:latin typeface="Inter" panose="02000503000000020004" pitchFamily="2" charset="0"/>
                <a:ea typeface="Inter" panose="02000503000000020004" pitchFamily="2" charset="0"/>
                <a:cs typeface="Inter" panose="02000503000000020004" pitchFamily="2" charset="0"/>
              </a:rPr>
              <a:t>Why We Fight to End Diabetes:</a:t>
            </a:r>
            <a:br>
              <a:rPr lang="en-US" sz="3600" b="1">
                <a:solidFill>
                  <a:schemeClr val="lt1"/>
                </a:solidFill>
                <a:latin typeface="Inter" panose="02000503000000020004" pitchFamily="2" charset="0"/>
                <a:ea typeface="Inter" panose="02000503000000020004" pitchFamily="2" charset="0"/>
                <a:cs typeface="Inter" panose="02000503000000020004" pitchFamily="2" charset="0"/>
              </a:rPr>
            </a:br>
            <a:r>
              <a:rPr lang="en-US" sz="3600" b="1">
                <a:solidFill>
                  <a:schemeClr val="lt1"/>
                </a:solidFill>
                <a:latin typeface="Inter" panose="02000503000000020004" pitchFamily="2" charset="0"/>
                <a:ea typeface="Inter" panose="02000503000000020004" pitchFamily="2" charset="0"/>
                <a:cs typeface="Inter" panose="02000503000000020004" pitchFamily="2" charset="0"/>
              </a:rPr>
              <a:t>The Health Crisis</a:t>
            </a:r>
            <a:endParaRPr lang="en-US" sz="3600" b="1">
              <a:latin typeface="Inter" panose="02000503000000020004" pitchFamily="2" charset="0"/>
              <a:ea typeface="Inter" panose="02000503000000020004" pitchFamily="2" charset="0"/>
              <a:cs typeface="Inter" panose="02000503000000020004" pitchFamily="2" charset="0"/>
            </a:endParaRPr>
          </a:p>
        </p:txBody>
      </p:sp>
      <p:sp>
        <p:nvSpPr>
          <p:cNvPr id="6" name="Google Shape;103;p3"/>
          <p:cNvSpPr/>
          <p:nvPr userDrawn="1"/>
        </p:nvSpPr>
        <p:spPr>
          <a:xfrm>
            <a:off x="1226527" y="1447220"/>
            <a:ext cx="1390943" cy="112102"/>
          </a:xfrm>
          <a:prstGeom prst="rect">
            <a:avLst/>
          </a:prstGeom>
          <a:solidFill>
            <a:schemeClr val="bg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7" name="Google Shape;138;p8" descr="A black and white logo&#10;&#10;Description automatically generated"/>
          <p:cNvPicPr preferRelativeResize="0"/>
          <p:nvPr userDrawn="1"/>
        </p:nvPicPr>
        <p:blipFill rotWithShape="1">
          <a:blip r:embed="rId3">
            <a:alphaModFix/>
          </a:blip>
          <a:srcRect/>
          <a:stretch/>
        </p:blipFill>
        <p:spPr>
          <a:xfrm>
            <a:off x="7036044" y="4146215"/>
            <a:ext cx="1757681" cy="789125"/>
          </a:xfrm>
          <a:prstGeom prst="rect">
            <a:avLst/>
          </a:prstGeom>
          <a:noFill/>
          <a:ln>
            <a:noFill/>
          </a:ln>
        </p:spPr>
      </p:pic>
      <p:pic>
        <p:nvPicPr>
          <p:cNvPr id="8" name="Google Shape;139;p8"/>
          <p:cNvPicPr preferRelativeResize="0"/>
          <p:nvPr userDrawn="1"/>
        </p:nvPicPr>
        <p:blipFill rotWithShape="1">
          <a:blip r:embed="rId4">
            <a:alphaModFix/>
          </a:blip>
          <a:srcRect l="49099" r="48307"/>
          <a:stretch/>
        </p:blipFill>
        <p:spPr>
          <a:xfrm>
            <a:off x="0" y="1"/>
            <a:ext cx="237392" cy="5143499"/>
          </a:xfrm>
          <a:prstGeom prst="rect">
            <a:avLst/>
          </a:prstGeom>
          <a:noFill/>
          <a:ln>
            <a:noFill/>
          </a:ln>
        </p:spPr>
      </p:pic>
      <p:sp>
        <p:nvSpPr>
          <p:cNvPr id="11" name="Text Placeholder 10"/>
          <p:cNvSpPr>
            <a:spLocks noGrp="1"/>
          </p:cNvSpPr>
          <p:nvPr>
            <p:ph type="body" sz="quarter" idx="13" hasCustomPrompt="1"/>
          </p:nvPr>
        </p:nvSpPr>
        <p:spPr>
          <a:xfrm>
            <a:off x="1187735" y="1043690"/>
            <a:ext cx="3682430" cy="459581"/>
          </a:xfrm>
        </p:spPr>
        <p:txBody>
          <a:bodyPr>
            <a:noAutofit/>
          </a:bodyPr>
          <a:lstStyle>
            <a:lvl1pPr marL="0" indent="0">
              <a:buNone/>
              <a:defRPr sz="2250" b="1" baseline="0">
                <a:solidFill>
                  <a:schemeClr val="bg1"/>
                </a:solidFill>
              </a:defRPr>
            </a:lvl1pPr>
            <a:lvl2pPr marL="342900" indent="0">
              <a:buNone/>
              <a:defRPr sz="2250" b="1">
                <a:solidFill>
                  <a:schemeClr val="bg1"/>
                </a:solidFill>
              </a:defRPr>
            </a:lvl2pPr>
            <a:lvl3pPr marL="685800" indent="0">
              <a:buNone/>
              <a:defRPr sz="2250" b="1">
                <a:solidFill>
                  <a:schemeClr val="bg1"/>
                </a:solidFill>
              </a:defRPr>
            </a:lvl3pPr>
            <a:lvl4pPr marL="1028700" indent="0">
              <a:buNone/>
              <a:defRPr sz="2250" b="1">
                <a:solidFill>
                  <a:schemeClr val="bg1"/>
                </a:solidFill>
              </a:defRPr>
            </a:lvl4pPr>
            <a:lvl5pPr marL="1371600" indent="0">
              <a:buNone/>
              <a:defRPr sz="2250" b="1">
                <a:solidFill>
                  <a:schemeClr val="bg1"/>
                </a:solidFill>
              </a:defRPr>
            </a:lvl5pPr>
          </a:lstStyle>
          <a:p>
            <a:pPr lvl="0"/>
            <a:r>
              <a:rPr lang="en-US"/>
              <a:t>Section 2</a:t>
            </a:r>
          </a:p>
          <a:p>
            <a:pPr lvl="0"/>
            <a:endParaRPr lang="en-US"/>
          </a:p>
        </p:txBody>
      </p:sp>
    </p:spTree>
    <p:extLst>
      <p:ext uri="{BB962C8B-B14F-4D97-AF65-F5344CB8AC3E}">
        <p14:creationId xmlns:p14="http://schemas.microsoft.com/office/powerpoint/2010/main" val="626520010"/>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ighlighted title &amp; Content">
    <p:spTree>
      <p:nvGrpSpPr>
        <p:cNvPr id="1" name=""/>
        <p:cNvGrpSpPr/>
        <p:nvPr/>
      </p:nvGrpSpPr>
      <p:grpSpPr>
        <a:xfrm>
          <a:off x="0" y="0"/>
          <a:ext cx="0" cy="0"/>
          <a:chOff x="0" y="0"/>
          <a:chExt cx="0" cy="0"/>
        </a:xfrm>
      </p:grpSpPr>
      <p:pic>
        <p:nvPicPr>
          <p:cNvPr id="5" name="Google Shape;149;p9"/>
          <p:cNvPicPr preferRelativeResize="0"/>
          <p:nvPr userDrawn="1"/>
        </p:nvPicPr>
        <p:blipFill rotWithShape="1">
          <a:blip r:embed="rId2">
            <a:alphaModFix/>
          </a:blip>
          <a:srcRect l="12005" t="4315" r="37596" b="2388"/>
          <a:stretch/>
        </p:blipFill>
        <p:spPr>
          <a:xfrm>
            <a:off x="570570" y="738555"/>
            <a:ext cx="3670789" cy="3832523"/>
          </a:xfrm>
          <a:prstGeom prst="rect">
            <a:avLst/>
          </a:prstGeom>
          <a:noFill/>
          <a:ln>
            <a:noFill/>
          </a:ln>
        </p:spPr>
      </p:pic>
      <p:sp>
        <p:nvSpPr>
          <p:cNvPr id="7" name="Text Placeholder 6"/>
          <p:cNvSpPr>
            <a:spLocks noGrp="1"/>
          </p:cNvSpPr>
          <p:nvPr>
            <p:ph type="body" sz="quarter" idx="13" hasCustomPrompt="1"/>
          </p:nvPr>
        </p:nvSpPr>
        <p:spPr>
          <a:xfrm>
            <a:off x="683722" y="1122760"/>
            <a:ext cx="3361459" cy="1021924"/>
          </a:xfrm>
        </p:spPr>
        <p:txBody>
          <a:bodyPr>
            <a:normAutofit/>
          </a:bodyPr>
          <a:lstStyle>
            <a:lvl1pPr marL="0" indent="0">
              <a:buNone/>
              <a:defRPr sz="6600" b="1">
                <a:latin typeface="Inter" panose="02000503000000020004" pitchFamily="2" charset="0"/>
                <a:ea typeface="Inter" panose="02000503000000020004" pitchFamily="2" charset="0"/>
              </a:defRPr>
            </a:lvl1pPr>
          </a:lstStyle>
          <a:p>
            <a:pPr lvl="0"/>
            <a:r>
              <a:rPr lang="en-US"/>
              <a:t>1 in 10</a:t>
            </a:r>
          </a:p>
        </p:txBody>
      </p:sp>
      <p:sp>
        <p:nvSpPr>
          <p:cNvPr id="8" name="Text Placeholder 7"/>
          <p:cNvSpPr>
            <a:spLocks noGrp="1"/>
          </p:cNvSpPr>
          <p:nvPr>
            <p:ph type="body" sz="quarter" idx="14" hasCustomPrompt="1"/>
          </p:nvPr>
        </p:nvSpPr>
        <p:spPr>
          <a:xfrm>
            <a:off x="683419" y="2263379"/>
            <a:ext cx="3362325" cy="1926236"/>
          </a:xfrm>
        </p:spPr>
        <p:txBody>
          <a:bodyPr>
            <a:normAutofit/>
          </a:bodyPr>
          <a:lstStyle>
            <a:lvl1pPr marL="0" indent="0">
              <a:buNone/>
              <a:defRPr sz="3600" b="1"/>
            </a:lvl1pPr>
          </a:lstStyle>
          <a:p>
            <a:pPr lvl="0"/>
            <a:r>
              <a:rPr lang="en-US"/>
              <a:t>Americans has diabetes</a:t>
            </a:r>
            <a:br>
              <a:rPr lang="en-US"/>
            </a:br>
            <a:r>
              <a:rPr lang="en-US"/>
              <a:t>today.</a:t>
            </a:r>
          </a:p>
        </p:txBody>
      </p:sp>
      <p:sp>
        <p:nvSpPr>
          <p:cNvPr id="15" name="Text Placeholder 14"/>
          <p:cNvSpPr>
            <a:spLocks noGrp="1"/>
          </p:cNvSpPr>
          <p:nvPr>
            <p:ph type="body" sz="quarter" idx="15" hasCustomPrompt="1"/>
          </p:nvPr>
        </p:nvSpPr>
        <p:spPr>
          <a:xfrm>
            <a:off x="4730030" y="2144683"/>
            <a:ext cx="3342085" cy="648068"/>
          </a:xfrm>
        </p:spPr>
        <p:txBody>
          <a:bodyPr>
            <a:normAutofit/>
          </a:bodyPr>
          <a:lstStyle>
            <a:lvl1pPr marL="0" indent="0">
              <a:buNone/>
              <a:defRPr sz="1800" baseline="0"/>
            </a:lvl1pPr>
          </a:lstStyle>
          <a:p>
            <a:pPr lvl="0"/>
            <a:r>
              <a:rPr lang="en-US"/>
              <a:t>Why people are concerned about diabetes.</a:t>
            </a:r>
          </a:p>
        </p:txBody>
      </p:sp>
      <p:sp>
        <p:nvSpPr>
          <p:cNvPr id="17" name="Text Placeholder 16"/>
          <p:cNvSpPr>
            <a:spLocks noGrp="1"/>
          </p:cNvSpPr>
          <p:nvPr>
            <p:ph type="body" sz="quarter" idx="16" hasCustomPrompt="1"/>
          </p:nvPr>
        </p:nvSpPr>
        <p:spPr>
          <a:xfrm>
            <a:off x="4730354" y="2905125"/>
            <a:ext cx="3342084" cy="199679"/>
          </a:xfrm>
        </p:spPr>
        <p:txBody>
          <a:bodyPr/>
          <a:lstStyle>
            <a:lvl1pPr marL="0" indent="0">
              <a:buNone/>
              <a:defRPr sz="825"/>
            </a:lvl1pPr>
          </a:lstStyle>
          <a:p>
            <a:pPr lvl="0"/>
            <a:r>
              <a:rPr lang="en-US"/>
              <a:t>Source: CDC. National Diabetes Statistics Report</a:t>
            </a:r>
          </a:p>
        </p:txBody>
      </p:sp>
      <p:sp>
        <p:nvSpPr>
          <p:cNvPr id="6" name="Slide Number Placeholder 3">
            <a:extLst>
              <a:ext uri="{FF2B5EF4-FFF2-40B4-BE49-F238E27FC236}">
                <a16:creationId xmlns:a16="http://schemas.microsoft.com/office/drawing/2014/main" id="{EDD0BF34-5CE4-271E-F866-8901259063A4}"/>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9" name="Google Shape;162;p10" descr="A red background with dots&#10;&#10;Description automatically generated">
            <a:extLst>
              <a:ext uri="{FF2B5EF4-FFF2-40B4-BE49-F238E27FC236}">
                <a16:creationId xmlns:a16="http://schemas.microsoft.com/office/drawing/2014/main" id="{CF748A67-9583-89C7-7732-5DE651CCE6B5}"/>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4090392117"/>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ighlighted title &amp; Content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73430" y="4504305"/>
            <a:ext cx="321929" cy="273844"/>
          </a:xfrm>
          <a:prstGeom prst="rect">
            <a:avLst/>
          </a:prstGeom>
        </p:spPr>
        <p:txBody>
          <a:bodyPr/>
          <a:lstStyle/>
          <a:p>
            <a:fld id="{77F03178-52FA-47ED-9D68-9D8BA91F4249}" type="slidenum">
              <a:rPr lang="en-US" smtClean="0"/>
              <a:t>‹#›</a:t>
            </a:fld>
            <a:endParaRPr lang="en-US"/>
          </a:p>
        </p:txBody>
      </p:sp>
      <p:pic>
        <p:nvPicPr>
          <p:cNvPr id="5" name="Google Shape;149;p9"/>
          <p:cNvPicPr preferRelativeResize="0"/>
          <p:nvPr userDrawn="1"/>
        </p:nvPicPr>
        <p:blipFill rotWithShape="1">
          <a:blip r:embed="rId2">
            <a:alphaModFix/>
          </a:blip>
          <a:srcRect l="12005" t="4315" r="37596" b="2388"/>
          <a:stretch/>
        </p:blipFill>
        <p:spPr>
          <a:xfrm>
            <a:off x="570570" y="738555"/>
            <a:ext cx="3670789" cy="3832523"/>
          </a:xfrm>
          <a:prstGeom prst="rect">
            <a:avLst/>
          </a:prstGeom>
          <a:noFill/>
          <a:ln>
            <a:noFill/>
          </a:ln>
        </p:spPr>
      </p:pic>
      <p:sp>
        <p:nvSpPr>
          <p:cNvPr id="7" name="Text Placeholder 6"/>
          <p:cNvSpPr>
            <a:spLocks noGrp="1"/>
          </p:cNvSpPr>
          <p:nvPr>
            <p:ph type="body" sz="quarter" idx="13" hasCustomPrompt="1"/>
          </p:nvPr>
        </p:nvSpPr>
        <p:spPr>
          <a:xfrm>
            <a:off x="683722" y="1658928"/>
            <a:ext cx="3361459" cy="1021924"/>
          </a:xfrm>
        </p:spPr>
        <p:txBody>
          <a:bodyPr>
            <a:normAutofit/>
          </a:bodyPr>
          <a:lstStyle>
            <a:lvl1pPr marL="0" indent="0">
              <a:buNone/>
              <a:defRPr sz="6600" b="1">
                <a:latin typeface="Inter" panose="02000503000000020004" pitchFamily="2" charset="0"/>
                <a:ea typeface="Inter" panose="02000503000000020004" pitchFamily="2" charset="0"/>
              </a:defRPr>
            </a:lvl1pPr>
          </a:lstStyle>
          <a:p>
            <a:pPr lvl="0"/>
            <a:r>
              <a:rPr lang="en-US"/>
              <a:t>1 in 2</a:t>
            </a:r>
          </a:p>
        </p:txBody>
      </p:sp>
      <p:sp>
        <p:nvSpPr>
          <p:cNvPr id="8" name="Text Placeholder 7"/>
          <p:cNvSpPr>
            <a:spLocks noGrp="1"/>
          </p:cNvSpPr>
          <p:nvPr>
            <p:ph type="body" sz="quarter" idx="14" hasCustomPrompt="1"/>
          </p:nvPr>
        </p:nvSpPr>
        <p:spPr>
          <a:xfrm>
            <a:off x="683419" y="2624984"/>
            <a:ext cx="3362325" cy="1315250"/>
          </a:xfrm>
        </p:spPr>
        <p:txBody>
          <a:bodyPr>
            <a:normAutofit/>
          </a:bodyPr>
          <a:lstStyle>
            <a:lvl1pPr marL="0" indent="0">
              <a:buNone/>
              <a:defRPr sz="3000" b="1"/>
            </a:lvl1pPr>
          </a:lstStyle>
          <a:p>
            <a:pPr lvl="0"/>
            <a:r>
              <a:rPr lang="en-US"/>
              <a:t>Americans has diabetes or prediabetes.</a:t>
            </a:r>
          </a:p>
        </p:txBody>
      </p:sp>
      <p:sp>
        <p:nvSpPr>
          <p:cNvPr id="15" name="Text Placeholder 14"/>
          <p:cNvSpPr>
            <a:spLocks noGrp="1"/>
          </p:cNvSpPr>
          <p:nvPr>
            <p:ph type="body" sz="quarter" idx="15" hasCustomPrompt="1"/>
          </p:nvPr>
        </p:nvSpPr>
        <p:spPr>
          <a:xfrm>
            <a:off x="4709790" y="1658928"/>
            <a:ext cx="4018574" cy="348596"/>
          </a:xfrm>
        </p:spPr>
        <p:txBody>
          <a:bodyPr>
            <a:normAutofit/>
          </a:bodyPr>
          <a:lstStyle>
            <a:lvl1pPr marL="0" marR="0" indent="0" algn="l" rtl="0">
              <a:spcBef>
                <a:spcPts val="0"/>
              </a:spcBef>
              <a:spcAft>
                <a:spcPts val="0"/>
              </a:spcAft>
              <a:buNone/>
              <a:defRPr sz="1800" baseline="0"/>
            </a:lvl1pPr>
          </a:lstStyle>
          <a:p>
            <a:pPr marL="0" marR="0" lvl="0" indent="0" algn="l" rtl="0">
              <a:spcBef>
                <a:spcPts val="0"/>
              </a:spcBef>
              <a:spcAft>
                <a:spcPts val="0"/>
              </a:spcAft>
              <a:buNone/>
            </a:pPr>
            <a:r>
              <a:rPr lang="en-US" sz="1800">
                <a:solidFill>
                  <a:srgbClr val="000000"/>
                </a:solidFill>
                <a:latin typeface="Inter Light"/>
                <a:ea typeface="Inter Light"/>
                <a:cs typeface="Inter Light"/>
                <a:sym typeface="Inter Light"/>
              </a:rPr>
              <a:t>American adults have prediabetes.</a:t>
            </a:r>
            <a:endParaRPr lang="en-US"/>
          </a:p>
        </p:txBody>
      </p:sp>
      <p:sp>
        <p:nvSpPr>
          <p:cNvPr id="17" name="Text Placeholder 16"/>
          <p:cNvSpPr>
            <a:spLocks noGrp="1"/>
          </p:cNvSpPr>
          <p:nvPr>
            <p:ph type="body" sz="quarter" idx="16" hasCustomPrompt="1"/>
          </p:nvPr>
        </p:nvSpPr>
        <p:spPr>
          <a:xfrm>
            <a:off x="683419" y="4210396"/>
            <a:ext cx="3342084" cy="199679"/>
          </a:xfrm>
        </p:spPr>
        <p:txBody>
          <a:bodyPr/>
          <a:lstStyle>
            <a:lvl1pPr marL="0" indent="0">
              <a:buNone/>
              <a:defRPr sz="825"/>
            </a:lvl1pPr>
          </a:lstStyle>
          <a:p>
            <a:pPr lvl="0"/>
            <a:r>
              <a:rPr lang="en-US"/>
              <a:t>Source: CDC. National Diabetes Statistics Report</a:t>
            </a:r>
          </a:p>
        </p:txBody>
      </p:sp>
      <p:sp>
        <p:nvSpPr>
          <p:cNvPr id="10" name="Text Placeholder 7"/>
          <p:cNvSpPr>
            <a:spLocks noGrp="1"/>
          </p:cNvSpPr>
          <p:nvPr>
            <p:ph type="body" sz="quarter" idx="17" hasCustomPrompt="1"/>
          </p:nvPr>
        </p:nvSpPr>
        <p:spPr>
          <a:xfrm>
            <a:off x="683419" y="1166726"/>
            <a:ext cx="3362325" cy="471002"/>
          </a:xfrm>
        </p:spPr>
        <p:txBody>
          <a:bodyPr>
            <a:normAutofit/>
          </a:bodyPr>
          <a:lstStyle>
            <a:lvl1pPr marL="0" indent="0">
              <a:buNone/>
              <a:defRPr sz="3000" b="1"/>
            </a:lvl1pPr>
          </a:lstStyle>
          <a:p>
            <a:pPr lvl="0"/>
            <a:r>
              <a:rPr lang="en-US"/>
              <a:t>Nearly</a:t>
            </a:r>
          </a:p>
        </p:txBody>
      </p:sp>
      <p:sp>
        <p:nvSpPr>
          <p:cNvPr id="11" name="Text Placeholder 7"/>
          <p:cNvSpPr>
            <a:spLocks noGrp="1"/>
          </p:cNvSpPr>
          <p:nvPr>
            <p:ph type="body" sz="quarter" idx="18" hasCustomPrompt="1"/>
          </p:nvPr>
        </p:nvSpPr>
        <p:spPr>
          <a:xfrm>
            <a:off x="4709789" y="1166725"/>
            <a:ext cx="4018574" cy="471002"/>
          </a:xfrm>
        </p:spPr>
        <p:txBody>
          <a:bodyPr>
            <a:normAutofit/>
          </a:bodyPr>
          <a:lstStyle>
            <a:lvl1pPr marL="0" indent="0">
              <a:buNone/>
              <a:defRPr sz="3000" b="1">
                <a:solidFill>
                  <a:schemeClr val="accent1"/>
                </a:solidFill>
              </a:defRPr>
            </a:lvl1pPr>
          </a:lstStyle>
          <a:p>
            <a:pPr lvl="0"/>
            <a:r>
              <a:rPr lang="en-US"/>
              <a:t>Nearly 98 Million</a:t>
            </a:r>
          </a:p>
        </p:txBody>
      </p:sp>
      <p:sp>
        <p:nvSpPr>
          <p:cNvPr id="12" name="Text Placeholder 14"/>
          <p:cNvSpPr>
            <a:spLocks noGrp="1"/>
          </p:cNvSpPr>
          <p:nvPr>
            <p:ph type="body" sz="quarter" idx="19" hasCustomPrompt="1"/>
          </p:nvPr>
        </p:nvSpPr>
        <p:spPr>
          <a:xfrm>
            <a:off x="4709790" y="2709485"/>
            <a:ext cx="4018574" cy="558355"/>
          </a:xfrm>
        </p:spPr>
        <p:txBody>
          <a:bodyPr>
            <a:normAutofit/>
          </a:bodyPr>
          <a:lstStyle>
            <a:lvl1pPr marL="0" marR="0" indent="0" algn="l" rtl="0">
              <a:spcBef>
                <a:spcPts val="0"/>
              </a:spcBef>
              <a:spcAft>
                <a:spcPts val="0"/>
              </a:spcAft>
              <a:buNone/>
              <a:defRPr sz="1800" baseline="0"/>
            </a:lvl1pPr>
          </a:lstStyle>
          <a:p>
            <a:pPr marL="0" marR="0" lvl="0" indent="0" algn="l" rtl="0">
              <a:spcBef>
                <a:spcPts val="0"/>
              </a:spcBef>
              <a:spcAft>
                <a:spcPts val="0"/>
              </a:spcAft>
              <a:buNone/>
            </a:pPr>
            <a:r>
              <a:rPr lang="en-US" sz="1800">
                <a:solidFill>
                  <a:srgbClr val="000000"/>
                </a:solidFill>
                <a:latin typeface="Inter Light"/>
                <a:ea typeface="Inter Light"/>
                <a:cs typeface="Inter Light"/>
                <a:sym typeface="Inter Light"/>
              </a:rPr>
              <a:t>of American adults with prediabetes don’t know they have it.</a:t>
            </a:r>
          </a:p>
        </p:txBody>
      </p:sp>
      <p:sp>
        <p:nvSpPr>
          <p:cNvPr id="13" name="Text Placeholder 7"/>
          <p:cNvSpPr>
            <a:spLocks noGrp="1"/>
          </p:cNvSpPr>
          <p:nvPr>
            <p:ph type="body" sz="quarter" idx="20" hasCustomPrompt="1"/>
          </p:nvPr>
        </p:nvSpPr>
        <p:spPr>
          <a:xfrm>
            <a:off x="4709789" y="2217283"/>
            <a:ext cx="4018574" cy="471002"/>
          </a:xfrm>
        </p:spPr>
        <p:txBody>
          <a:bodyPr>
            <a:normAutofit/>
          </a:bodyPr>
          <a:lstStyle>
            <a:lvl1pPr marL="0" indent="0">
              <a:buNone/>
              <a:defRPr sz="3000" b="1">
                <a:solidFill>
                  <a:schemeClr val="accent1"/>
                </a:solidFill>
              </a:defRPr>
            </a:lvl1pPr>
          </a:lstStyle>
          <a:p>
            <a:pPr lvl="0"/>
            <a:r>
              <a:rPr lang="en-US"/>
              <a:t>81%</a:t>
            </a:r>
          </a:p>
        </p:txBody>
      </p:sp>
      <p:sp>
        <p:nvSpPr>
          <p:cNvPr id="9" name="Text Placeholder 8"/>
          <p:cNvSpPr>
            <a:spLocks noGrp="1"/>
          </p:cNvSpPr>
          <p:nvPr>
            <p:ph type="body" sz="quarter" idx="21" hasCustomPrompt="1"/>
          </p:nvPr>
        </p:nvSpPr>
        <p:spPr>
          <a:xfrm>
            <a:off x="4710113" y="3565923"/>
            <a:ext cx="4018360" cy="486965"/>
          </a:xfrm>
        </p:spPr>
        <p:txBody>
          <a:bodyPr>
            <a:noAutofit/>
          </a:bodyPr>
          <a:lstStyle>
            <a:lvl1pPr marL="0" indent="0">
              <a:buNone/>
              <a:defRPr sz="1500" b="1">
                <a:solidFill>
                  <a:schemeClr val="accent1"/>
                </a:solidFill>
              </a:defRPr>
            </a:lvl1pPr>
            <a:lvl2pPr>
              <a:defRPr sz="1500"/>
            </a:lvl2pPr>
            <a:lvl3pPr>
              <a:defRPr sz="1500"/>
            </a:lvl3pPr>
            <a:lvl4pPr>
              <a:defRPr sz="1500"/>
            </a:lvl4pPr>
            <a:lvl5pPr>
              <a:defRPr sz="1500"/>
            </a:lvl5pPr>
          </a:lstStyle>
          <a:p>
            <a:pPr lvl="0"/>
            <a:r>
              <a:rPr lang="en-US"/>
              <a:t>Become part of the conversation today.</a:t>
            </a:r>
          </a:p>
        </p:txBody>
      </p:sp>
      <p:pic>
        <p:nvPicPr>
          <p:cNvPr id="6" name="Google Shape;162;p10" descr="A red background with dots&#10;&#10;Description automatically generated">
            <a:extLst>
              <a:ext uri="{FF2B5EF4-FFF2-40B4-BE49-F238E27FC236}">
                <a16:creationId xmlns:a16="http://schemas.microsoft.com/office/drawing/2014/main" id="{59D1EFBC-7101-D758-8C63-83BCB8DA20E7}"/>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34133944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wo Conten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 y="1268751"/>
            <a:ext cx="3886200" cy="407649"/>
          </a:xfrm>
        </p:spPr>
        <p:txBody>
          <a:bodyPr>
            <a:normAutofit/>
          </a:bodyPr>
          <a:lstStyle>
            <a:lvl1pPr>
              <a:defRPr sz="2100"/>
            </a:lvl1pPr>
          </a:lstStyle>
          <a:p>
            <a:r>
              <a:rPr lang="en-US"/>
              <a:t>Why is diabetes serious?</a:t>
            </a:r>
          </a:p>
        </p:txBody>
      </p:sp>
      <p:sp>
        <p:nvSpPr>
          <p:cNvPr id="3" name="Content Placeholder 2"/>
          <p:cNvSpPr>
            <a:spLocks noGrp="1"/>
          </p:cNvSpPr>
          <p:nvPr>
            <p:ph sz="half" idx="1" hasCustomPrompt="1"/>
          </p:nvPr>
        </p:nvSpPr>
        <p:spPr>
          <a:xfrm>
            <a:off x="354330" y="1777603"/>
            <a:ext cx="3886200" cy="2855120"/>
          </a:xfrm>
        </p:spPr>
        <p:txBody>
          <a:bodyPr>
            <a:normAutofit/>
          </a:bodyPr>
          <a:lstStyle>
            <a:lvl1pPr marL="0" indent="0">
              <a:buFont typeface="Arial" panose="020B0604020202020204" pitchFamily="34" charset="0"/>
              <a:buNone/>
              <a:defRPr sz="1500" b="0"/>
            </a:lvl1pPr>
            <a:lvl2pPr>
              <a:defRPr sz="1500"/>
            </a:lvl2pPr>
            <a:lvl3pPr>
              <a:defRPr sz="1500"/>
            </a:lvl3pPr>
            <a:lvl4pPr>
              <a:defRPr sz="1500"/>
            </a:lvl4pPr>
            <a:lvl5pPr>
              <a:defRPr sz="1500"/>
            </a:lvl5pPr>
          </a:lstStyle>
          <a:p>
            <a:pPr lvl="0"/>
            <a:r>
              <a:rPr lang="en-US"/>
              <a:t>The elevated blood glucose (blood sugar) levels from diabetes—as well as the elevated blood pressure and cholesterol levels that often accompany it—damage the body and can lead to serious health consequences and risk of early death.</a:t>
            </a:r>
          </a:p>
          <a:p>
            <a:pPr lvl="0"/>
            <a:endParaRPr lang="en-US"/>
          </a:p>
          <a:p>
            <a:pPr lvl="0"/>
            <a:r>
              <a:rPr lang="en-US"/>
              <a:t>People with diabetes must manage it 24/7 for 365 days a year in order to live long and healthy lives.</a:t>
            </a:r>
          </a:p>
        </p:txBody>
      </p:sp>
      <p:sp>
        <p:nvSpPr>
          <p:cNvPr id="4" name="Content Placeholder 3"/>
          <p:cNvSpPr>
            <a:spLocks noGrp="1"/>
          </p:cNvSpPr>
          <p:nvPr>
            <p:ph sz="half" idx="2" hasCustomPrompt="1"/>
          </p:nvPr>
        </p:nvSpPr>
        <p:spPr>
          <a:xfrm>
            <a:off x="4841124" y="1777603"/>
            <a:ext cx="3886200" cy="2855120"/>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Insulin, made by beta cells in the pancreas, is a hormone that’s essential in managing blood glucose. Insufficient insulin is common to all types of diabetes.</a:t>
            </a:r>
          </a:p>
        </p:txBody>
      </p:sp>
      <p:cxnSp>
        <p:nvCxnSpPr>
          <p:cNvPr id="9" name="Google Shape;187;p11"/>
          <p:cNvCxnSpPr>
            <a:cxnSpLocks/>
          </p:cNvCxnSpPr>
          <p:nvPr userDrawn="1"/>
        </p:nvCxnSpPr>
        <p:spPr>
          <a:xfrm>
            <a:off x="4543674" y="724899"/>
            <a:ext cx="0" cy="3689247"/>
          </a:xfrm>
          <a:prstGeom prst="straightConnector1">
            <a:avLst/>
          </a:prstGeom>
          <a:noFill/>
          <a:ln w="19050" cap="flat" cmpd="sng">
            <a:solidFill>
              <a:srgbClr val="D0D0D0"/>
            </a:solidFill>
            <a:prstDash val="solid"/>
            <a:miter lim="800000"/>
            <a:headEnd type="none" w="sm" len="sm"/>
            <a:tailEnd type="none" w="sm" len="sm"/>
          </a:ln>
        </p:spPr>
      </p:cxnSp>
      <p:pic>
        <p:nvPicPr>
          <p:cNvPr id="10" name="Google Shape;181;p11"/>
          <p:cNvPicPr preferRelativeResize="0"/>
          <p:nvPr userDrawn="1"/>
        </p:nvPicPr>
        <p:blipFill rotWithShape="1">
          <a:blip r:embed="rId2">
            <a:alphaModFix/>
          </a:blip>
          <a:srcRect/>
          <a:stretch/>
        </p:blipFill>
        <p:spPr>
          <a:xfrm>
            <a:off x="4978466" y="749207"/>
            <a:ext cx="441434" cy="441434"/>
          </a:xfrm>
          <a:prstGeom prst="rect">
            <a:avLst/>
          </a:prstGeom>
          <a:noFill/>
          <a:ln>
            <a:noFill/>
          </a:ln>
        </p:spPr>
      </p:pic>
      <p:pic>
        <p:nvPicPr>
          <p:cNvPr id="11" name="Google Shape;182;p11"/>
          <p:cNvPicPr preferRelativeResize="0"/>
          <p:nvPr userDrawn="1"/>
        </p:nvPicPr>
        <p:blipFill rotWithShape="1">
          <a:blip r:embed="rId3">
            <a:alphaModFix/>
          </a:blip>
          <a:srcRect/>
          <a:stretch/>
        </p:blipFill>
        <p:spPr>
          <a:xfrm>
            <a:off x="457200" y="747570"/>
            <a:ext cx="451101" cy="443494"/>
          </a:xfrm>
          <a:prstGeom prst="rect">
            <a:avLst/>
          </a:prstGeom>
          <a:noFill/>
          <a:ln>
            <a:noFill/>
          </a:ln>
        </p:spPr>
      </p:pic>
      <p:sp>
        <p:nvSpPr>
          <p:cNvPr id="14" name="Text Placeholder 13"/>
          <p:cNvSpPr>
            <a:spLocks noGrp="1"/>
          </p:cNvSpPr>
          <p:nvPr>
            <p:ph type="body" sz="quarter" idx="13" hasCustomPrompt="1"/>
          </p:nvPr>
        </p:nvSpPr>
        <p:spPr>
          <a:xfrm>
            <a:off x="4841124" y="1269207"/>
            <a:ext cx="3886157" cy="407194"/>
          </a:xfrm>
        </p:spPr>
        <p:txBody>
          <a:bodyPr>
            <a:noAutofit/>
          </a:bodyPr>
          <a:lstStyle>
            <a:lvl1pPr marL="0" indent="0">
              <a:buNone/>
              <a:defRPr sz="2100" b="1"/>
            </a:lvl1pPr>
            <a:lvl2pPr>
              <a:defRPr sz="2100" b="1"/>
            </a:lvl2pPr>
            <a:lvl3pPr>
              <a:defRPr sz="2100" b="1"/>
            </a:lvl3pPr>
            <a:lvl4pPr>
              <a:defRPr sz="2100" b="1"/>
            </a:lvl4pPr>
            <a:lvl5pPr>
              <a:defRPr sz="2100" b="1"/>
            </a:lvl5pPr>
          </a:lstStyle>
          <a:p>
            <a:pPr lvl="0"/>
            <a:r>
              <a:rPr lang="en-US"/>
              <a:t>Why is insulin important?</a:t>
            </a:r>
          </a:p>
        </p:txBody>
      </p:sp>
      <p:sp>
        <p:nvSpPr>
          <p:cNvPr id="8" name="Slide Number Placeholder 3">
            <a:extLst>
              <a:ext uri="{FF2B5EF4-FFF2-40B4-BE49-F238E27FC236}">
                <a16:creationId xmlns:a16="http://schemas.microsoft.com/office/drawing/2014/main" id="{AB003364-07E1-126E-E7F9-0CBA9BA8F208}"/>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12" name="Google Shape;162;p10" descr="A red background with dots&#10;&#10;Description automatically generated">
            <a:extLst>
              <a:ext uri="{FF2B5EF4-FFF2-40B4-BE49-F238E27FC236}">
                <a16:creationId xmlns:a16="http://schemas.microsoft.com/office/drawing/2014/main" id="{E6ECE944-EB1E-4E6D-7AF6-A18F884D5DAB}"/>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252935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 box layout">
    <p:spTree>
      <p:nvGrpSpPr>
        <p:cNvPr id="1" name=""/>
        <p:cNvGrpSpPr/>
        <p:nvPr/>
      </p:nvGrpSpPr>
      <p:grpSpPr>
        <a:xfrm>
          <a:off x="0" y="0"/>
          <a:ext cx="0" cy="0"/>
          <a:chOff x="0" y="0"/>
          <a:chExt cx="0" cy="0"/>
        </a:xfrm>
      </p:grpSpPr>
      <p:sp>
        <p:nvSpPr>
          <p:cNvPr id="5" name="Google Shape;199;p12"/>
          <p:cNvSpPr/>
          <p:nvPr userDrawn="1"/>
        </p:nvSpPr>
        <p:spPr>
          <a:xfrm>
            <a:off x="597876" y="919834"/>
            <a:ext cx="877033" cy="82490"/>
          </a:xfrm>
          <a:prstGeom prst="rect">
            <a:avLst/>
          </a:prstGeom>
          <a:solidFill>
            <a:srgbClr val="A6192D"/>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0" name="Google Shape;200;p12" descr="A red background with black spots&#10;&#10;Description automatically generated">
            <a:extLst>
              <a:ext uri="{FF2B5EF4-FFF2-40B4-BE49-F238E27FC236}">
                <a16:creationId xmlns:a16="http://schemas.microsoft.com/office/drawing/2014/main" id="{EB1E8A9C-CE0B-0A96-217A-F2BE60F62C58}"/>
              </a:ext>
            </a:extLst>
          </p:cNvPr>
          <p:cNvPicPr preferRelativeResize="0"/>
          <p:nvPr userDrawn="1"/>
        </p:nvPicPr>
        <p:blipFill rotWithShape="1">
          <a:blip r:embed="rId2">
            <a:alphaModFix/>
          </a:blip>
          <a:srcRect l="7118" t="27932" r="26910" b="15368"/>
          <a:stretch/>
        </p:blipFill>
        <p:spPr>
          <a:xfrm>
            <a:off x="6167931" y="2243695"/>
            <a:ext cx="2393020" cy="2057400"/>
          </a:xfrm>
          <a:prstGeom prst="rect">
            <a:avLst/>
          </a:prstGeom>
          <a:noFill/>
          <a:ln>
            <a:noFill/>
          </a:ln>
        </p:spPr>
      </p:pic>
      <p:pic>
        <p:nvPicPr>
          <p:cNvPr id="11" name="Google Shape;200;p12" descr="A red background with black spots&#10;&#10;Description automatically generated">
            <a:extLst>
              <a:ext uri="{FF2B5EF4-FFF2-40B4-BE49-F238E27FC236}">
                <a16:creationId xmlns:a16="http://schemas.microsoft.com/office/drawing/2014/main" id="{E1822AB0-6C95-6D32-B6CC-DCF7826E030F}"/>
              </a:ext>
            </a:extLst>
          </p:cNvPr>
          <p:cNvPicPr preferRelativeResize="0"/>
          <p:nvPr userDrawn="1"/>
        </p:nvPicPr>
        <p:blipFill rotWithShape="1">
          <a:blip r:embed="rId2">
            <a:alphaModFix/>
          </a:blip>
          <a:srcRect l="7118" t="27932" r="26910" b="15368"/>
          <a:stretch/>
        </p:blipFill>
        <p:spPr>
          <a:xfrm>
            <a:off x="3426141" y="2243695"/>
            <a:ext cx="2393020" cy="2057400"/>
          </a:xfrm>
          <a:prstGeom prst="rect">
            <a:avLst/>
          </a:prstGeom>
          <a:noFill/>
          <a:ln>
            <a:noFill/>
          </a:ln>
        </p:spPr>
      </p:pic>
      <p:pic>
        <p:nvPicPr>
          <p:cNvPr id="12" name="Google Shape;200;p12" descr="A red background with black spots&#10;&#10;Description automatically generated"/>
          <p:cNvPicPr preferRelativeResize="0"/>
          <p:nvPr userDrawn="1"/>
        </p:nvPicPr>
        <p:blipFill rotWithShape="1">
          <a:blip r:embed="rId2">
            <a:alphaModFix/>
          </a:blip>
          <a:srcRect l="7118" t="27932" r="26910" b="15368"/>
          <a:stretch/>
        </p:blipFill>
        <p:spPr>
          <a:xfrm>
            <a:off x="615105" y="2243695"/>
            <a:ext cx="2393020" cy="2057400"/>
          </a:xfrm>
          <a:prstGeom prst="rect">
            <a:avLst/>
          </a:prstGeom>
          <a:noFill/>
          <a:ln>
            <a:noFill/>
          </a:ln>
        </p:spPr>
      </p:pic>
      <p:sp>
        <p:nvSpPr>
          <p:cNvPr id="16" name="Text Placeholder 15"/>
          <p:cNvSpPr>
            <a:spLocks noGrp="1"/>
          </p:cNvSpPr>
          <p:nvPr>
            <p:ph type="body" sz="quarter" idx="13" hasCustomPrompt="1"/>
          </p:nvPr>
        </p:nvSpPr>
        <p:spPr>
          <a:xfrm>
            <a:off x="597694" y="1221581"/>
            <a:ext cx="4102894" cy="785813"/>
          </a:xfrm>
        </p:spPr>
        <p:txBody>
          <a:bodyPr>
            <a:noAutofit/>
          </a:bodyPr>
          <a:lstStyle>
            <a:lvl1pPr marL="0" indent="0">
              <a:buNone/>
              <a:defRPr sz="3000" b="1">
                <a:latin typeface="Inter" panose="02000503000000020004" pitchFamily="2" charset="0"/>
                <a:ea typeface="Inter" panose="02000503000000020004" pitchFamily="2" charset="0"/>
              </a:defRPr>
            </a:lvl1pPr>
            <a:lvl2pPr>
              <a:defRPr sz="3000" b="1"/>
            </a:lvl2pPr>
            <a:lvl3pPr>
              <a:defRPr sz="3000" b="1"/>
            </a:lvl3pPr>
            <a:lvl4pPr>
              <a:defRPr sz="3000" b="1"/>
            </a:lvl4pPr>
            <a:lvl5pPr>
              <a:defRPr sz="3000" b="1"/>
            </a:lvl5pPr>
          </a:lstStyle>
          <a:p>
            <a:pPr lvl="0"/>
            <a:r>
              <a:rPr lang="en-US"/>
              <a:t>The Most Common Types of Diabetes</a:t>
            </a:r>
          </a:p>
        </p:txBody>
      </p:sp>
      <p:sp>
        <p:nvSpPr>
          <p:cNvPr id="18" name="Text Placeholder 17"/>
          <p:cNvSpPr>
            <a:spLocks noGrp="1"/>
          </p:cNvSpPr>
          <p:nvPr>
            <p:ph type="body" sz="quarter" idx="14" hasCustomPrompt="1"/>
          </p:nvPr>
        </p:nvSpPr>
        <p:spPr>
          <a:xfrm>
            <a:off x="3628961" y="2583657"/>
            <a:ext cx="2007068" cy="223967"/>
          </a:xfrm>
        </p:spPr>
        <p:txBody>
          <a:bodyPr>
            <a:noAutofit/>
          </a:bodyPr>
          <a:lstStyle>
            <a:lvl1pPr marL="0" indent="0">
              <a:buNone/>
              <a:defRPr sz="12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TYPE 2</a:t>
            </a:r>
          </a:p>
        </p:txBody>
      </p:sp>
      <p:sp>
        <p:nvSpPr>
          <p:cNvPr id="20" name="Text Placeholder 19"/>
          <p:cNvSpPr>
            <a:spLocks noGrp="1"/>
          </p:cNvSpPr>
          <p:nvPr>
            <p:ph type="body" sz="quarter" idx="15" hasCustomPrompt="1"/>
          </p:nvPr>
        </p:nvSpPr>
        <p:spPr>
          <a:xfrm>
            <a:off x="3628961" y="3044429"/>
            <a:ext cx="2007068" cy="1095309"/>
          </a:xfrm>
        </p:spPr>
        <p:txBody>
          <a:bodyPr>
            <a:noAutofit/>
          </a:bodyPr>
          <a:lstStyle>
            <a:lvl1pPr marL="0" indent="0">
              <a:buNone/>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Lorem ipsum odor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3" name="Text Placeholder 17"/>
          <p:cNvSpPr>
            <a:spLocks noGrp="1"/>
          </p:cNvSpPr>
          <p:nvPr>
            <p:ph type="body" sz="quarter" idx="16" hasCustomPrompt="1"/>
          </p:nvPr>
        </p:nvSpPr>
        <p:spPr>
          <a:xfrm>
            <a:off x="860822" y="2583657"/>
            <a:ext cx="1948479" cy="223967"/>
          </a:xfrm>
        </p:spPr>
        <p:txBody>
          <a:bodyPr>
            <a:noAutofit/>
          </a:bodyPr>
          <a:lstStyle>
            <a:lvl1pPr marL="0" indent="0">
              <a:buNone/>
              <a:defRPr sz="12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TYPE 1</a:t>
            </a:r>
          </a:p>
        </p:txBody>
      </p:sp>
      <p:sp>
        <p:nvSpPr>
          <p:cNvPr id="24" name="Text Placeholder 19"/>
          <p:cNvSpPr>
            <a:spLocks noGrp="1"/>
          </p:cNvSpPr>
          <p:nvPr>
            <p:ph type="body" sz="quarter" idx="17" hasCustomPrompt="1"/>
          </p:nvPr>
        </p:nvSpPr>
        <p:spPr>
          <a:xfrm>
            <a:off x="860822" y="3044429"/>
            <a:ext cx="1948479" cy="1095309"/>
          </a:xfrm>
        </p:spPr>
        <p:txBody>
          <a:bodyPr>
            <a:noAutofit/>
          </a:bodyPr>
          <a:lstStyle>
            <a:lvl1pPr marL="0" indent="0">
              <a:buNone/>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Lorem ipsum odor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17"/>
          <p:cNvSpPr>
            <a:spLocks noGrp="1"/>
          </p:cNvSpPr>
          <p:nvPr>
            <p:ph type="body" sz="quarter" idx="18" hasCustomPrompt="1"/>
          </p:nvPr>
        </p:nvSpPr>
        <p:spPr>
          <a:xfrm>
            <a:off x="6374336" y="2583657"/>
            <a:ext cx="1967486" cy="223967"/>
          </a:xfrm>
        </p:spPr>
        <p:txBody>
          <a:bodyPr>
            <a:noAutofit/>
          </a:bodyPr>
          <a:lstStyle>
            <a:lvl1pPr marL="0" indent="0">
              <a:buNone/>
              <a:defRPr sz="12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TYPE 3</a:t>
            </a:r>
          </a:p>
        </p:txBody>
      </p:sp>
      <p:sp>
        <p:nvSpPr>
          <p:cNvPr id="26" name="Text Placeholder 19"/>
          <p:cNvSpPr>
            <a:spLocks noGrp="1"/>
          </p:cNvSpPr>
          <p:nvPr>
            <p:ph type="body" sz="quarter" idx="19" hasCustomPrompt="1"/>
          </p:nvPr>
        </p:nvSpPr>
        <p:spPr>
          <a:xfrm>
            <a:off x="6374336" y="3044428"/>
            <a:ext cx="1967486" cy="1095310"/>
          </a:xfrm>
        </p:spPr>
        <p:txBody>
          <a:bodyPr>
            <a:noAutofit/>
          </a:bodyPr>
          <a:lstStyle>
            <a:lvl1pPr marL="0" indent="0">
              <a:buNone/>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Lorem ipsum odor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6" name="Slide Number Placeholder 3">
            <a:extLst>
              <a:ext uri="{FF2B5EF4-FFF2-40B4-BE49-F238E27FC236}">
                <a16:creationId xmlns:a16="http://schemas.microsoft.com/office/drawing/2014/main" id="{BBD318AD-F9DC-EFCE-6BB8-D4542BB3BC8E}"/>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spTree>
    <p:extLst>
      <p:ext uri="{BB962C8B-B14F-4D97-AF65-F5344CB8AC3E}">
        <p14:creationId xmlns:p14="http://schemas.microsoft.com/office/powerpoint/2010/main" val="3221273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ntent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6901" y="1269206"/>
            <a:ext cx="3886200" cy="3144940"/>
          </a:xfrm>
        </p:spPr>
        <p:txBody>
          <a:bodyPr anchor="t">
            <a:noAutofit/>
          </a:bodyPr>
          <a:lstStyle>
            <a:lvl1pPr>
              <a:defRPr sz="2700" b="1" i="0">
                <a:latin typeface="Inter" panose="02000503000000020004" pitchFamily="2" charset="0"/>
                <a:ea typeface="Inter" panose="02000503000000020004" pitchFamily="2" charset="0"/>
                <a:cs typeface="Inter" panose="02000503000000020004" pitchFamily="2" charset="0"/>
              </a:defRPr>
            </a:lvl1pPr>
          </a:lstStyle>
          <a:p>
            <a:r>
              <a:rPr lang="en-US"/>
              <a:t>Diabetes increases the risk for</a:t>
            </a:r>
            <a:br>
              <a:rPr lang="en-US"/>
            </a:br>
            <a:r>
              <a:rPr lang="en-US"/>
              <a:t>many serious</a:t>
            </a:r>
            <a:br>
              <a:rPr lang="en-US"/>
            </a:br>
            <a:r>
              <a:rPr lang="en-US"/>
              <a:t>health problems.</a:t>
            </a:r>
          </a:p>
        </p:txBody>
      </p:sp>
      <p:sp>
        <p:nvSpPr>
          <p:cNvPr id="4" name="Content Placeholder 3"/>
          <p:cNvSpPr>
            <a:spLocks noGrp="1"/>
          </p:cNvSpPr>
          <p:nvPr>
            <p:ph sz="half" idx="2" hasCustomPrompt="1"/>
          </p:nvPr>
        </p:nvSpPr>
        <p:spPr>
          <a:xfrm>
            <a:off x="5613307" y="1141963"/>
            <a:ext cx="2547713" cy="229637"/>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Heart disease</a:t>
            </a:r>
          </a:p>
        </p:txBody>
      </p:sp>
      <p:cxnSp>
        <p:nvCxnSpPr>
          <p:cNvPr id="9" name="Google Shape;187;p11"/>
          <p:cNvCxnSpPr>
            <a:cxnSpLocks/>
          </p:cNvCxnSpPr>
          <p:nvPr userDrawn="1"/>
        </p:nvCxnSpPr>
        <p:spPr>
          <a:xfrm>
            <a:off x="4543674" y="724899"/>
            <a:ext cx="0" cy="3689247"/>
          </a:xfrm>
          <a:prstGeom prst="straightConnector1">
            <a:avLst/>
          </a:prstGeom>
          <a:noFill/>
          <a:ln w="19050" cap="flat" cmpd="sng">
            <a:solidFill>
              <a:srgbClr val="D0D0D0"/>
            </a:solidFill>
            <a:prstDash val="solid"/>
            <a:miter lim="800000"/>
            <a:headEnd type="none" w="sm" len="sm"/>
            <a:tailEnd type="none" w="sm" len="sm"/>
          </a:ln>
        </p:spPr>
      </p:cxnSp>
      <p:sp>
        <p:nvSpPr>
          <p:cNvPr id="12" name="Google Shape;230;p13"/>
          <p:cNvSpPr/>
          <p:nvPr userDrawn="1"/>
        </p:nvSpPr>
        <p:spPr>
          <a:xfrm>
            <a:off x="597876" y="919834"/>
            <a:ext cx="877033" cy="82490"/>
          </a:xfrm>
          <a:prstGeom prst="rect">
            <a:avLst/>
          </a:prstGeom>
          <a:solidFill>
            <a:srgbClr val="A6192D"/>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 name="Picture Placeholder 14"/>
          <p:cNvSpPr>
            <a:spLocks noGrp="1"/>
          </p:cNvSpPr>
          <p:nvPr>
            <p:ph type="pic" sz="quarter" idx="13"/>
          </p:nvPr>
        </p:nvSpPr>
        <p:spPr>
          <a:xfrm>
            <a:off x="4841124" y="1002415"/>
            <a:ext cx="474734" cy="474551"/>
          </a:xfrm>
          <a:noFill/>
        </p:spPr>
        <p:txBody>
          <a:bodyPr anchor="ctr">
            <a:noAutofit/>
          </a:bodyPr>
          <a:lstStyle>
            <a:lvl1pPr marL="0" indent="0" algn="ctr">
              <a:buNone/>
              <a:defRPr sz="675" b="1"/>
            </a:lvl1pPr>
          </a:lstStyle>
          <a:p>
            <a:endParaRPr lang="en-US"/>
          </a:p>
        </p:txBody>
      </p:sp>
      <p:sp>
        <p:nvSpPr>
          <p:cNvPr id="16" name="Content Placeholder 3"/>
          <p:cNvSpPr>
            <a:spLocks noGrp="1"/>
          </p:cNvSpPr>
          <p:nvPr>
            <p:ph sz="half" idx="14" hasCustomPrompt="1"/>
          </p:nvPr>
        </p:nvSpPr>
        <p:spPr>
          <a:xfrm>
            <a:off x="5613307" y="1830083"/>
            <a:ext cx="2547713" cy="229637"/>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Stroke					</a:t>
            </a:r>
          </a:p>
        </p:txBody>
      </p:sp>
      <p:sp>
        <p:nvSpPr>
          <p:cNvPr id="17" name="Picture Placeholder 14"/>
          <p:cNvSpPr>
            <a:spLocks noGrp="1"/>
          </p:cNvSpPr>
          <p:nvPr>
            <p:ph type="pic" sz="quarter" idx="15" hasCustomPrompt="1"/>
          </p:nvPr>
        </p:nvSpPr>
        <p:spPr>
          <a:xfrm>
            <a:off x="4841124" y="1690535"/>
            <a:ext cx="474734" cy="474551"/>
          </a:xfrm>
        </p:spPr>
        <p:txBody>
          <a:bodyPr anchor="ctr">
            <a:noAutofit/>
          </a:bodyPr>
          <a:lstStyle>
            <a:lvl1pPr marL="0" indent="0" algn="ctr">
              <a:buNone/>
              <a:defRPr sz="675" b="1"/>
            </a:lvl1pPr>
          </a:lstStyle>
          <a:p>
            <a:r>
              <a:rPr lang="en-US"/>
              <a:t>picture</a:t>
            </a:r>
          </a:p>
        </p:txBody>
      </p:sp>
      <p:sp>
        <p:nvSpPr>
          <p:cNvPr id="18" name="Content Placeholder 3"/>
          <p:cNvSpPr>
            <a:spLocks noGrp="1"/>
          </p:cNvSpPr>
          <p:nvPr>
            <p:ph sz="half" idx="16" hasCustomPrompt="1"/>
          </p:nvPr>
        </p:nvSpPr>
        <p:spPr>
          <a:xfrm>
            <a:off x="5613307" y="2518203"/>
            <a:ext cx="2547713" cy="229637"/>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Kidney Failure</a:t>
            </a:r>
          </a:p>
        </p:txBody>
      </p:sp>
      <p:sp>
        <p:nvSpPr>
          <p:cNvPr id="19" name="Picture Placeholder 14"/>
          <p:cNvSpPr>
            <a:spLocks noGrp="1"/>
          </p:cNvSpPr>
          <p:nvPr>
            <p:ph type="pic" sz="quarter" idx="17" hasCustomPrompt="1"/>
          </p:nvPr>
        </p:nvSpPr>
        <p:spPr>
          <a:xfrm>
            <a:off x="4841124" y="2378655"/>
            <a:ext cx="474734" cy="474551"/>
          </a:xfrm>
        </p:spPr>
        <p:txBody>
          <a:bodyPr anchor="ctr">
            <a:noAutofit/>
          </a:bodyPr>
          <a:lstStyle>
            <a:lvl1pPr marL="0" indent="0" algn="ctr">
              <a:buNone/>
              <a:defRPr sz="675" b="1"/>
            </a:lvl1pPr>
          </a:lstStyle>
          <a:p>
            <a:r>
              <a:rPr lang="en-US"/>
              <a:t>picture</a:t>
            </a:r>
          </a:p>
        </p:txBody>
      </p:sp>
      <p:sp>
        <p:nvSpPr>
          <p:cNvPr id="22" name="Content Placeholder 3"/>
          <p:cNvSpPr>
            <a:spLocks noGrp="1"/>
          </p:cNvSpPr>
          <p:nvPr>
            <p:ph sz="half" idx="18" hasCustomPrompt="1"/>
          </p:nvPr>
        </p:nvSpPr>
        <p:spPr>
          <a:xfrm>
            <a:off x="5613307" y="3206322"/>
            <a:ext cx="2547713" cy="229637"/>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Blindness</a:t>
            </a:r>
          </a:p>
        </p:txBody>
      </p:sp>
      <p:sp>
        <p:nvSpPr>
          <p:cNvPr id="23" name="Picture Placeholder 14"/>
          <p:cNvSpPr>
            <a:spLocks noGrp="1"/>
          </p:cNvSpPr>
          <p:nvPr>
            <p:ph type="pic" sz="quarter" idx="19" hasCustomPrompt="1"/>
          </p:nvPr>
        </p:nvSpPr>
        <p:spPr>
          <a:xfrm>
            <a:off x="4841124" y="3066774"/>
            <a:ext cx="474734" cy="474551"/>
          </a:xfrm>
        </p:spPr>
        <p:txBody>
          <a:bodyPr anchor="ctr">
            <a:noAutofit/>
          </a:bodyPr>
          <a:lstStyle>
            <a:lvl1pPr marL="0" indent="0" algn="ctr">
              <a:buNone/>
              <a:defRPr sz="675" b="1"/>
            </a:lvl1pPr>
          </a:lstStyle>
          <a:p>
            <a:r>
              <a:rPr lang="en-US"/>
              <a:t>picture</a:t>
            </a:r>
          </a:p>
        </p:txBody>
      </p:sp>
      <p:sp>
        <p:nvSpPr>
          <p:cNvPr id="24" name="Content Placeholder 3"/>
          <p:cNvSpPr>
            <a:spLocks noGrp="1"/>
          </p:cNvSpPr>
          <p:nvPr>
            <p:ph sz="half" idx="20" hasCustomPrompt="1"/>
          </p:nvPr>
        </p:nvSpPr>
        <p:spPr>
          <a:xfrm>
            <a:off x="5613307" y="3898921"/>
            <a:ext cx="2547713" cy="229637"/>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Amputation</a:t>
            </a:r>
          </a:p>
        </p:txBody>
      </p:sp>
      <p:sp>
        <p:nvSpPr>
          <p:cNvPr id="25" name="Picture Placeholder 14"/>
          <p:cNvSpPr>
            <a:spLocks noGrp="1"/>
          </p:cNvSpPr>
          <p:nvPr>
            <p:ph type="pic" sz="quarter" idx="21" hasCustomPrompt="1"/>
          </p:nvPr>
        </p:nvSpPr>
        <p:spPr>
          <a:xfrm>
            <a:off x="4841124" y="3759373"/>
            <a:ext cx="474734" cy="474551"/>
          </a:xfrm>
        </p:spPr>
        <p:txBody>
          <a:bodyPr anchor="ctr">
            <a:noAutofit/>
          </a:bodyPr>
          <a:lstStyle>
            <a:lvl1pPr marL="0" indent="0" algn="ctr">
              <a:buNone/>
              <a:defRPr sz="675" b="1"/>
            </a:lvl1pPr>
          </a:lstStyle>
          <a:p>
            <a:r>
              <a:rPr lang="en-US"/>
              <a:t>picture</a:t>
            </a:r>
          </a:p>
        </p:txBody>
      </p:sp>
      <p:sp>
        <p:nvSpPr>
          <p:cNvPr id="3" name="Slide Number Placeholder 3">
            <a:extLst>
              <a:ext uri="{FF2B5EF4-FFF2-40B4-BE49-F238E27FC236}">
                <a16:creationId xmlns:a16="http://schemas.microsoft.com/office/drawing/2014/main" id="{F474CE15-6F37-DD5A-7A62-98651F51C9F1}"/>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B73B0C3F-68ED-3029-67A5-C4DE981F340B}"/>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115156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 box layout 2">
    <p:spTree>
      <p:nvGrpSpPr>
        <p:cNvPr id="1" name=""/>
        <p:cNvGrpSpPr/>
        <p:nvPr/>
      </p:nvGrpSpPr>
      <p:grpSpPr>
        <a:xfrm>
          <a:off x="0" y="0"/>
          <a:ext cx="0" cy="0"/>
          <a:chOff x="0" y="0"/>
          <a:chExt cx="0" cy="0"/>
        </a:xfrm>
      </p:grpSpPr>
      <p:pic>
        <p:nvPicPr>
          <p:cNvPr id="21" name="Google Shape;240;p14" descr="A red background with black spots&#10;&#10;Description automatically generated"/>
          <p:cNvPicPr preferRelativeResize="0"/>
          <p:nvPr userDrawn="1"/>
        </p:nvPicPr>
        <p:blipFill rotWithShape="1">
          <a:blip r:embed="rId2">
            <a:alphaModFix/>
          </a:blip>
          <a:srcRect l="1682" t="37045" r="61281" b="8680"/>
          <a:stretch/>
        </p:blipFill>
        <p:spPr>
          <a:xfrm>
            <a:off x="388446" y="557257"/>
            <a:ext cx="2554157" cy="3743082"/>
          </a:xfrm>
          <a:prstGeom prst="rect">
            <a:avLst/>
          </a:prstGeom>
          <a:noFill/>
          <a:ln>
            <a:noFill/>
          </a:ln>
        </p:spPr>
      </p:pic>
      <p:pic>
        <p:nvPicPr>
          <p:cNvPr id="22" name="Google Shape;241;p14" descr="A red background with black spots&#10;&#10;Description automatically generated"/>
          <p:cNvPicPr preferRelativeResize="0"/>
          <p:nvPr userDrawn="1"/>
        </p:nvPicPr>
        <p:blipFill rotWithShape="1">
          <a:blip r:embed="rId2">
            <a:alphaModFix/>
          </a:blip>
          <a:srcRect l="43460" t="47458" r="481" b="7137"/>
          <a:stretch/>
        </p:blipFill>
        <p:spPr>
          <a:xfrm rot="5400000">
            <a:off x="2872442" y="1403319"/>
            <a:ext cx="3213095" cy="2602475"/>
          </a:xfrm>
          <a:prstGeom prst="rect">
            <a:avLst/>
          </a:prstGeom>
          <a:noFill/>
          <a:ln>
            <a:noFill/>
          </a:ln>
        </p:spPr>
      </p:pic>
      <p:pic>
        <p:nvPicPr>
          <p:cNvPr id="27" name="Google Shape;242;p14" descr="A red background with black spots&#10;&#10;Description automatically generated"/>
          <p:cNvPicPr preferRelativeResize="0"/>
          <p:nvPr userDrawn="1"/>
        </p:nvPicPr>
        <p:blipFill rotWithShape="1">
          <a:blip r:embed="rId2">
            <a:alphaModFix/>
          </a:blip>
          <a:srcRect l="44889" t="35083" r="3542" b="15421"/>
          <a:stretch/>
        </p:blipFill>
        <p:spPr>
          <a:xfrm rot="-5400000">
            <a:off x="5962043" y="1720583"/>
            <a:ext cx="2652240" cy="2545574"/>
          </a:xfrm>
          <a:prstGeom prst="rect">
            <a:avLst/>
          </a:prstGeom>
          <a:noFill/>
          <a:ln>
            <a:noFill/>
          </a:ln>
        </p:spPr>
      </p:pic>
      <p:sp>
        <p:nvSpPr>
          <p:cNvPr id="23" name="Text Placeholder 17"/>
          <p:cNvSpPr>
            <a:spLocks noGrp="1"/>
          </p:cNvSpPr>
          <p:nvPr>
            <p:ph type="body" sz="quarter" idx="16" hasCustomPrompt="1"/>
          </p:nvPr>
        </p:nvSpPr>
        <p:spPr>
          <a:xfrm>
            <a:off x="515843" y="2213692"/>
            <a:ext cx="2335870" cy="739928"/>
          </a:xfrm>
        </p:spPr>
        <p:txBody>
          <a:bodyPr>
            <a:noAutofit/>
          </a:bodyPr>
          <a:lstStyle>
            <a:lvl1pPr marL="0" indent="0">
              <a:buNone/>
              <a:defRPr sz="405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352,000</a:t>
            </a:r>
          </a:p>
        </p:txBody>
      </p:sp>
      <p:sp>
        <p:nvSpPr>
          <p:cNvPr id="24" name="Text Placeholder 19"/>
          <p:cNvSpPr>
            <a:spLocks noGrp="1"/>
          </p:cNvSpPr>
          <p:nvPr>
            <p:ph type="body" sz="quarter" idx="17" hasCustomPrompt="1"/>
          </p:nvPr>
        </p:nvSpPr>
        <p:spPr>
          <a:xfrm>
            <a:off x="515842" y="2953621"/>
            <a:ext cx="2335871" cy="216956"/>
          </a:xfrm>
        </p:spPr>
        <p:txBody>
          <a:bodyPr>
            <a:noAutofit/>
          </a:bodyPr>
          <a:lstStyle>
            <a:lvl1pPr marL="0" indent="0">
              <a:buNone/>
              <a:defRPr sz="12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American youth have diabetes</a:t>
            </a:r>
          </a:p>
        </p:txBody>
      </p:sp>
      <p:cxnSp>
        <p:nvCxnSpPr>
          <p:cNvPr id="17" name="Google Shape;253;p14">
            <a:extLst>
              <a:ext uri="{FF2B5EF4-FFF2-40B4-BE49-F238E27FC236}">
                <a16:creationId xmlns:a16="http://schemas.microsoft.com/office/drawing/2014/main" id="{6FF5B72E-4D50-5765-687E-FA97A5029167}"/>
              </a:ext>
            </a:extLst>
          </p:cNvPr>
          <p:cNvCxnSpPr/>
          <p:nvPr userDrawn="1"/>
        </p:nvCxnSpPr>
        <p:spPr>
          <a:xfrm flipV="1">
            <a:off x="536171" y="1508760"/>
            <a:ext cx="2315541" cy="1"/>
          </a:xfrm>
          <a:prstGeom prst="straightConnector1">
            <a:avLst/>
          </a:prstGeom>
          <a:noFill/>
          <a:ln w="38100" cap="flat" cmpd="sng">
            <a:solidFill>
              <a:schemeClr val="lt1"/>
            </a:solidFill>
            <a:prstDash val="solid"/>
            <a:miter lim="800000"/>
            <a:headEnd type="none" w="sm" len="sm"/>
            <a:tailEnd type="none" w="sm" len="sm"/>
          </a:ln>
        </p:spPr>
      </p:cxnSp>
      <p:sp>
        <p:nvSpPr>
          <p:cNvPr id="19" name="Text Placeholder 17"/>
          <p:cNvSpPr>
            <a:spLocks noGrp="1"/>
          </p:cNvSpPr>
          <p:nvPr>
            <p:ph type="body" sz="quarter" idx="20" hasCustomPrompt="1"/>
          </p:nvPr>
        </p:nvSpPr>
        <p:spPr>
          <a:xfrm>
            <a:off x="515842" y="955296"/>
            <a:ext cx="1959896" cy="441296"/>
          </a:xfrm>
        </p:spPr>
        <p:txBody>
          <a:bodyPr>
            <a:noAutofit/>
          </a:bodyPr>
          <a:lstStyle>
            <a:lvl1pPr marL="0" indent="0">
              <a:buNone/>
              <a:defRPr sz="2700" b="1" baseline="0">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Key Stats</a:t>
            </a:r>
          </a:p>
        </p:txBody>
      </p:sp>
      <p:sp>
        <p:nvSpPr>
          <p:cNvPr id="28" name="Text Placeholder 17"/>
          <p:cNvSpPr>
            <a:spLocks noGrp="1"/>
          </p:cNvSpPr>
          <p:nvPr>
            <p:ph type="body" sz="quarter" idx="21" hasCustomPrompt="1"/>
          </p:nvPr>
        </p:nvSpPr>
        <p:spPr>
          <a:xfrm>
            <a:off x="3323467" y="2213692"/>
            <a:ext cx="2335870" cy="739928"/>
          </a:xfrm>
        </p:spPr>
        <p:txBody>
          <a:bodyPr>
            <a:noAutofit/>
          </a:bodyPr>
          <a:lstStyle>
            <a:lvl1pPr marL="0" indent="0">
              <a:buNone/>
              <a:defRPr sz="405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18,000</a:t>
            </a:r>
          </a:p>
        </p:txBody>
      </p:sp>
      <p:sp>
        <p:nvSpPr>
          <p:cNvPr id="29" name="Text Placeholder 19"/>
          <p:cNvSpPr>
            <a:spLocks noGrp="1"/>
          </p:cNvSpPr>
          <p:nvPr>
            <p:ph type="body" sz="quarter" idx="22" hasCustomPrompt="1"/>
          </p:nvPr>
        </p:nvSpPr>
        <p:spPr>
          <a:xfrm>
            <a:off x="3323466" y="2953620"/>
            <a:ext cx="2335871" cy="799577"/>
          </a:xfrm>
        </p:spPr>
        <p:txBody>
          <a:bodyPr>
            <a:noAutofit/>
          </a:bodyPr>
          <a:lstStyle>
            <a:lvl1pPr marL="0" indent="0">
              <a:buNone/>
              <a:defRPr sz="12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youth are diagnosed</a:t>
            </a:r>
            <a:br>
              <a:rPr lang="en-US"/>
            </a:br>
            <a:r>
              <a:rPr lang="en-US"/>
              <a:t>with type 1 diabetes every year</a:t>
            </a:r>
          </a:p>
        </p:txBody>
      </p:sp>
      <p:sp>
        <p:nvSpPr>
          <p:cNvPr id="30" name="Text Placeholder 17"/>
          <p:cNvSpPr>
            <a:spLocks noGrp="1"/>
          </p:cNvSpPr>
          <p:nvPr>
            <p:ph type="body" sz="quarter" idx="23" hasCustomPrompt="1"/>
          </p:nvPr>
        </p:nvSpPr>
        <p:spPr>
          <a:xfrm>
            <a:off x="6115051" y="2213692"/>
            <a:ext cx="2335870" cy="739928"/>
          </a:xfrm>
        </p:spPr>
        <p:txBody>
          <a:bodyPr>
            <a:noAutofit/>
          </a:bodyPr>
          <a:lstStyle>
            <a:lvl1pPr marL="0" indent="0">
              <a:buNone/>
              <a:defRPr sz="405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5,000</a:t>
            </a:r>
          </a:p>
        </p:txBody>
      </p:sp>
      <p:sp>
        <p:nvSpPr>
          <p:cNvPr id="31" name="Text Placeholder 19"/>
          <p:cNvSpPr>
            <a:spLocks noGrp="1"/>
          </p:cNvSpPr>
          <p:nvPr>
            <p:ph type="body" sz="quarter" idx="24" hasCustomPrompt="1"/>
          </p:nvPr>
        </p:nvSpPr>
        <p:spPr>
          <a:xfrm>
            <a:off x="6115050" y="2953620"/>
            <a:ext cx="2335871" cy="799577"/>
          </a:xfrm>
        </p:spPr>
        <p:txBody>
          <a:bodyPr>
            <a:noAutofit/>
          </a:bodyPr>
          <a:lstStyle>
            <a:lvl1pPr marL="0" indent="0">
              <a:buNone/>
              <a:defRPr sz="12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new cases a year, type 2 diabetes is becoming more common in younger Americans</a:t>
            </a:r>
          </a:p>
        </p:txBody>
      </p:sp>
      <p:sp>
        <p:nvSpPr>
          <p:cNvPr id="32" name="Text Placeholder 17"/>
          <p:cNvSpPr>
            <a:spLocks noGrp="1"/>
          </p:cNvSpPr>
          <p:nvPr>
            <p:ph type="body" sz="quarter" idx="25" hasCustomPrompt="1"/>
          </p:nvPr>
        </p:nvSpPr>
        <p:spPr>
          <a:xfrm>
            <a:off x="3311055" y="1757533"/>
            <a:ext cx="2335870" cy="343418"/>
          </a:xfrm>
        </p:spPr>
        <p:txBody>
          <a:bodyPr>
            <a:noAutofit/>
          </a:bodyPr>
          <a:lstStyle>
            <a:lvl1pPr marL="0" indent="0">
              <a:buNone/>
              <a:defRPr sz="1575" b="0">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More than</a:t>
            </a:r>
          </a:p>
        </p:txBody>
      </p:sp>
      <p:sp>
        <p:nvSpPr>
          <p:cNvPr id="33" name="Text Placeholder 17"/>
          <p:cNvSpPr>
            <a:spLocks noGrp="1"/>
          </p:cNvSpPr>
          <p:nvPr>
            <p:ph type="body" sz="quarter" idx="26" hasCustomPrompt="1"/>
          </p:nvPr>
        </p:nvSpPr>
        <p:spPr>
          <a:xfrm>
            <a:off x="6120228" y="1765919"/>
            <a:ext cx="2335870" cy="343418"/>
          </a:xfrm>
        </p:spPr>
        <p:txBody>
          <a:bodyPr>
            <a:noAutofit/>
          </a:bodyPr>
          <a:lstStyle>
            <a:lvl1pPr marL="0" indent="0">
              <a:buNone/>
              <a:defRPr sz="1575" b="0">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With over</a:t>
            </a:r>
          </a:p>
        </p:txBody>
      </p:sp>
      <p:sp>
        <p:nvSpPr>
          <p:cNvPr id="34" name="Text Placeholder 16"/>
          <p:cNvSpPr>
            <a:spLocks noGrp="1"/>
          </p:cNvSpPr>
          <p:nvPr>
            <p:ph type="body" sz="quarter" idx="27" hasCustomPrompt="1"/>
          </p:nvPr>
        </p:nvSpPr>
        <p:spPr>
          <a:xfrm>
            <a:off x="388445" y="4509753"/>
            <a:ext cx="3342084" cy="199679"/>
          </a:xfrm>
        </p:spPr>
        <p:txBody>
          <a:bodyPr/>
          <a:lstStyle>
            <a:lvl1pPr marL="0" indent="0">
              <a:buNone/>
              <a:defRPr sz="825"/>
            </a:lvl1pPr>
          </a:lstStyle>
          <a:p>
            <a:pPr lvl="0"/>
            <a:r>
              <a:rPr lang="en-US"/>
              <a:t>Source: CDC. National Diabetes Statistics Report, 2020</a:t>
            </a:r>
          </a:p>
        </p:txBody>
      </p:sp>
      <p:sp>
        <p:nvSpPr>
          <p:cNvPr id="5" name="Slide Number Placeholder 3">
            <a:extLst>
              <a:ext uri="{FF2B5EF4-FFF2-40B4-BE49-F238E27FC236}">
                <a16:creationId xmlns:a16="http://schemas.microsoft.com/office/drawing/2014/main" id="{BC626C3A-4E1F-5EE7-E2DE-7FDB640097A3}"/>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6" name="Google Shape;162;p10" descr="A red background with dots&#10;&#10;Description automatically generated">
            <a:extLst>
              <a:ext uri="{FF2B5EF4-FFF2-40B4-BE49-F238E27FC236}">
                <a16:creationId xmlns:a16="http://schemas.microsoft.com/office/drawing/2014/main" id="{F5BCE2BB-6FD6-2DFF-8424-12EEEF16E272}"/>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064302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 Plain box layout 3">
    <p:spTree>
      <p:nvGrpSpPr>
        <p:cNvPr id="1" name=""/>
        <p:cNvGrpSpPr/>
        <p:nvPr/>
      </p:nvGrpSpPr>
      <p:grpSpPr>
        <a:xfrm>
          <a:off x="0" y="0"/>
          <a:ext cx="0" cy="0"/>
          <a:chOff x="0" y="0"/>
          <a:chExt cx="0" cy="0"/>
        </a:xfrm>
      </p:grpSpPr>
      <p:sp>
        <p:nvSpPr>
          <p:cNvPr id="20" name="Google Shape;199;p12">
            <a:extLst>
              <a:ext uri="{FF2B5EF4-FFF2-40B4-BE49-F238E27FC236}">
                <a16:creationId xmlns:a16="http://schemas.microsoft.com/office/drawing/2014/main" id="{01C371B8-2E14-9A4E-EC16-FEFEE9746EC4}"/>
              </a:ext>
            </a:extLst>
          </p:cNvPr>
          <p:cNvSpPr/>
          <p:nvPr userDrawn="1"/>
        </p:nvSpPr>
        <p:spPr>
          <a:xfrm>
            <a:off x="376722" y="557257"/>
            <a:ext cx="2585417" cy="3743081"/>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accent1"/>
              </a:solidFill>
              <a:latin typeface="Arial"/>
              <a:ea typeface="Arial"/>
              <a:cs typeface="Arial"/>
              <a:sym typeface="Arial"/>
            </a:endParaRPr>
          </a:p>
        </p:txBody>
      </p:sp>
      <p:sp>
        <p:nvSpPr>
          <p:cNvPr id="25" name="Google Shape;199;p12">
            <a:extLst>
              <a:ext uri="{FF2B5EF4-FFF2-40B4-BE49-F238E27FC236}">
                <a16:creationId xmlns:a16="http://schemas.microsoft.com/office/drawing/2014/main" id="{4A48CFA5-40C8-61E9-A59F-9C39101394CF}"/>
              </a:ext>
            </a:extLst>
          </p:cNvPr>
          <p:cNvSpPr/>
          <p:nvPr userDrawn="1"/>
        </p:nvSpPr>
        <p:spPr>
          <a:xfrm>
            <a:off x="3185310" y="1087243"/>
            <a:ext cx="2585417" cy="321309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 name="Google Shape;199;p12">
            <a:extLst>
              <a:ext uri="{FF2B5EF4-FFF2-40B4-BE49-F238E27FC236}">
                <a16:creationId xmlns:a16="http://schemas.microsoft.com/office/drawing/2014/main" id="{330C0163-75BA-81E5-4ACA-71862E42F5A6}"/>
              </a:ext>
            </a:extLst>
          </p:cNvPr>
          <p:cNvSpPr/>
          <p:nvPr userDrawn="1"/>
        </p:nvSpPr>
        <p:spPr>
          <a:xfrm>
            <a:off x="6007192" y="1658948"/>
            <a:ext cx="2568911" cy="26413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3" name="Text Placeholder 17"/>
          <p:cNvSpPr>
            <a:spLocks noGrp="1"/>
          </p:cNvSpPr>
          <p:nvPr>
            <p:ph type="body" sz="quarter" idx="16" hasCustomPrompt="1"/>
          </p:nvPr>
        </p:nvSpPr>
        <p:spPr>
          <a:xfrm>
            <a:off x="515843" y="2213692"/>
            <a:ext cx="2335870" cy="739928"/>
          </a:xfrm>
        </p:spPr>
        <p:txBody>
          <a:bodyPr>
            <a:noAutofit/>
          </a:bodyPr>
          <a:lstStyle>
            <a:lvl1pPr marL="0" indent="0">
              <a:buNone/>
              <a:defRPr sz="405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352,000</a:t>
            </a:r>
          </a:p>
        </p:txBody>
      </p:sp>
      <p:sp>
        <p:nvSpPr>
          <p:cNvPr id="24" name="Text Placeholder 19"/>
          <p:cNvSpPr>
            <a:spLocks noGrp="1"/>
          </p:cNvSpPr>
          <p:nvPr>
            <p:ph type="body" sz="quarter" idx="17" hasCustomPrompt="1"/>
          </p:nvPr>
        </p:nvSpPr>
        <p:spPr>
          <a:xfrm>
            <a:off x="515842" y="2953621"/>
            <a:ext cx="2335871" cy="216956"/>
          </a:xfrm>
        </p:spPr>
        <p:txBody>
          <a:bodyPr>
            <a:noAutofit/>
          </a:bodyPr>
          <a:lstStyle>
            <a:lvl1pPr marL="0" indent="0">
              <a:buNone/>
              <a:defRPr sz="12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American youth have diabetes</a:t>
            </a:r>
          </a:p>
        </p:txBody>
      </p:sp>
      <p:cxnSp>
        <p:nvCxnSpPr>
          <p:cNvPr id="17" name="Google Shape;253;p14">
            <a:extLst>
              <a:ext uri="{FF2B5EF4-FFF2-40B4-BE49-F238E27FC236}">
                <a16:creationId xmlns:a16="http://schemas.microsoft.com/office/drawing/2014/main" id="{6FF5B72E-4D50-5765-687E-FA97A5029167}"/>
              </a:ext>
            </a:extLst>
          </p:cNvPr>
          <p:cNvCxnSpPr/>
          <p:nvPr userDrawn="1"/>
        </p:nvCxnSpPr>
        <p:spPr>
          <a:xfrm flipV="1">
            <a:off x="536171" y="1508760"/>
            <a:ext cx="2315541" cy="1"/>
          </a:xfrm>
          <a:prstGeom prst="straightConnector1">
            <a:avLst/>
          </a:prstGeom>
          <a:noFill/>
          <a:ln w="38100" cap="flat" cmpd="sng">
            <a:solidFill>
              <a:schemeClr val="lt1"/>
            </a:solidFill>
            <a:prstDash val="solid"/>
            <a:miter lim="800000"/>
            <a:headEnd type="none" w="sm" len="sm"/>
            <a:tailEnd type="none" w="sm" len="sm"/>
          </a:ln>
        </p:spPr>
      </p:cxnSp>
      <p:sp>
        <p:nvSpPr>
          <p:cNvPr id="19" name="Text Placeholder 17"/>
          <p:cNvSpPr>
            <a:spLocks noGrp="1"/>
          </p:cNvSpPr>
          <p:nvPr>
            <p:ph type="body" sz="quarter" idx="20" hasCustomPrompt="1"/>
          </p:nvPr>
        </p:nvSpPr>
        <p:spPr>
          <a:xfrm>
            <a:off x="515842" y="955296"/>
            <a:ext cx="1959896" cy="441296"/>
          </a:xfrm>
        </p:spPr>
        <p:txBody>
          <a:bodyPr>
            <a:noAutofit/>
          </a:bodyPr>
          <a:lstStyle>
            <a:lvl1pPr marL="0" indent="0">
              <a:buNone/>
              <a:defRPr sz="2700" b="1" baseline="0">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Key Stats</a:t>
            </a:r>
          </a:p>
        </p:txBody>
      </p:sp>
      <p:sp>
        <p:nvSpPr>
          <p:cNvPr id="28" name="Text Placeholder 17"/>
          <p:cNvSpPr>
            <a:spLocks noGrp="1"/>
          </p:cNvSpPr>
          <p:nvPr>
            <p:ph type="body" sz="quarter" idx="21" hasCustomPrompt="1"/>
          </p:nvPr>
        </p:nvSpPr>
        <p:spPr>
          <a:xfrm>
            <a:off x="3323467" y="2213692"/>
            <a:ext cx="2335870" cy="739928"/>
          </a:xfrm>
        </p:spPr>
        <p:txBody>
          <a:bodyPr>
            <a:noAutofit/>
          </a:bodyPr>
          <a:lstStyle>
            <a:lvl1pPr marL="0" indent="0">
              <a:buNone/>
              <a:defRPr sz="405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18,000</a:t>
            </a:r>
          </a:p>
        </p:txBody>
      </p:sp>
      <p:sp>
        <p:nvSpPr>
          <p:cNvPr id="29" name="Text Placeholder 19"/>
          <p:cNvSpPr>
            <a:spLocks noGrp="1"/>
          </p:cNvSpPr>
          <p:nvPr>
            <p:ph type="body" sz="quarter" idx="22" hasCustomPrompt="1"/>
          </p:nvPr>
        </p:nvSpPr>
        <p:spPr>
          <a:xfrm>
            <a:off x="3323466" y="2953620"/>
            <a:ext cx="2335871" cy="799577"/>
          </a:xfrm>
        </p:spPr>
        <p:txBody>
          <a:bodyPr>
            <a:noAutofit/>
          </a:bodyPr>
          <a:lstStyle>
            <a:lvl1pPr marL="0" indent="0">
              <a:buNone/>
              <a:defRPr sz="12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youth are diagnosed</a:t>
            </a:r>
            <a:br>
              <a:rPr lang="en-US"/>
            </a:br>
            <a:r>
              <a:rPr lang="en-US"/>
              <a:t>with type 1 diabetes every year</a:t>
            </a:r>
          </a:p>
        </p:txBody>
      </p:sp>
      <p:sp>
        <p:nvSpPr>
          <p:cNvPr id="30" name="Text Placeholder 17"/>
          <p:cNvSpPr>
            <a:spLocks noGrp="1"/>
          </p:cNvSpPr>
          <p:nvPr>
            <p:ph type="body" sz="quarter" idx="23" hasCustomPrompt="1"/>
          </p:nvPr>
        </p:nvSpPr>
        <p:spPr>
          <a:xfrm>
            <a:off x="6115051" y="2213692"/>
            <a:ext cx="2335870" cy="739928"/>
          </a:xfrm>
        </p:spPr>
        <p:txBody>
          <a:bodyPr>
            <a:noAutofit/>
          </a:bodyPr>
          <a:lstStyle>
            <a:lvl1pPr marL="0" indent="0">
              <a:buNone/>
              <a:defRPr sz="405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5,000</a:t>
            </a:r>
          </a:p>
        </p:txBody>
      </p:sp>
      <p:sp>
        <p:nvSpPr>
          <p:cNvPr id="31" name="Text Placeholder 19"/>
          <p:cNvSpPr>
            <a:spLocks noGrp="1"/>
          </p:cNvSpPr>
          <p:nvPr>
            <p:ph type="body" sz="quarter" idx="24" hasCustomPrompt="1"/>
          </p:nvPr>
        </p:nvSpPr>
        <p:spPr>
          <a:xfrm>
            <a:off x="6115050" y="2953621"/>
            <a:ext cx="2335871" cy="216956"/>
          </a:xfrm>
        </p:spPr>
        <p:txBody>
          <a:bodyPr>
            <a:noAutofit/>
          </a:bodyPr>
          <a:lstStyle>
            <a:lvl1pPr marL="0" indent="0">
              <a:buNone/>
              <a:defRPr sz="12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new cases a year, type 2 diabetes is becoming more common in younger Americans</a:t>
            </a:r>
          </a:p>
        </p:txBody>
      </p:sp>
      <p:sp>
        <p:nvSpPr>
          <p:cNvPr id="32" name="Text Placeholder 17"/>
          <p:cNvSpPr>
            <a:spLocks noGrp="1"/>
          </p:cNvSpPr>
          <p:nvPr>
            <p:ph type="body" sz="quarter" idx="25" hasCustomPrompt="1"/>
          </p:nvPr>
        </p:nvSpPr>
        <p:spPr>
          <a:xfrm>
            <a:off x="3311055" y="1757533"/>
            <a:ext cx="2335870" cy="343418"/>
          </a:xfrm>
        </p:spPr>
        <p:txBody>
          <a:bodyPr>
            <a:noAutofit/>
          </a:bodyPr>
          <a:lstStyle>
            <a:lvl1pPr marL="0" indent="0">
              <a:buNone/>
              <a:defRPr sz="1575" b="0">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More than</a:t>
            </a:r>
          </a:p>
        </p:txBody>
      </p:sp>
      <p:sp>
        <p:nvSpPr>
          <p:cNvPr id="33" name="Text Placeholder 17"/>
          <p:cNvSpPr>
            <a:spLocks noGrp="1"/>
          </p:cNvSpPr>
          <p:nvPr>
            <p:ph type="body" sz="quarter" idx="26" hasCustomPrompt="1"/>
          </p:nvPr>
        </p:nvSpPr>
        <p:spPr>
          <a:xfrm>
            <a:off x="6120228" y="1765919"/>
            <a:ext cx="2335870" cy="343418"/>
          </a:xfrm>
        </p:spPr>
        <p:txBody>
          <a:bodyPr>
            <a:noAutofit/>
          </a:bodyPr>
          <a:lstStyle>
            <a:lvl1pPr marL="0" indent="0">
              <a:buNone/>
              <a:defRPr sz="1575" b="0">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a:t>With over</a:t>
            </a:r>
          </a:p>
        </p:txBody>
      </p:sp>
      <p:sp>
        <p:nvSpPr>
          <p:cNvPr id="34" name="Text Placeholder 16"/>
          <p:cNvSpPr>
            <a:spLocks noGrp="1"/>
          </p:cNvSpPr>
          <p:nvPr>
            <p:ph type="body" sz="quarter" idx="27" hasCustomPrompt="1"/>
          </p:nvPr>
        </p:nvSpPr>
        <p:spPr>
          <a:xfrm>
            <a:off x="388445" y="4509753"/>
            <a:ext cx="3342084" cy="199679"/>
          </a:xfrm>
        </p:spPr>
        <p:txBody>
          <a:bodyPr/>
          <a:lstStyle>
            <a:lvl1pPr marL="0" indent="0">
              <a:buNone/>
              <a:defRPr sz="825"/>
            </a:lvl1pPr>
          </a:lstStyle>
          <a:p>
            <a:pPr lvl="0"/>
            <a:r>
              <a:rPr lang="en-US"/>
              <a:t>Source: CDC. National Diabetes Statistics Report, 2020</a:t>
            </a:r>
          </a:p>
        </p:txBody>
      </p:sp>
      <p:sp>
        <p:nvSpPr>
          <p:cNvPr id="5" name="Slide Number Placeholder 3">
            <a:extLst>
              <a:ext uri="{FF2B5EF4-FFF2-40B4-BE49-F238E27FC236}">
                <a16:creationId xmlns:a16="http://schemas.microsoft.com/office/drawing/2014/main" id="{3AB367A9-41F7-396A-F925-3F532065EF39}"/>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6" name="Google Shape;162;p10" descr="A red background with dots&#10;&#10;Description automatically generated">
            <a:extLst>
              <a:ext uri="{FF2B5EF4-FFF2-40B4-BE49-F238E27FC236}">
                <a16:creationId xmlns:a16="http://schemas.microsoft.com/office/drawing/2014/main" id="{2E8A6FF5-9E22-C4B9-4169-5227E4FAAF7A}"/>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819947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wo Content layout 3">
    <p:spTree>
      <p:nvGrpSpPr>
        <p:cNvPr id="1" name=""/>
        <p:cNvGrpSpPr/>
        <p:nvPr/>
      </p:nvGrpSpPr>
      <p:grpSpPr>
        <a:xfrm>
          <a:off x="0" y="0"/>
          <a:ext cx="0" cy="0"/>
          <a:chOff x="0" y="0"/>
          <a:chExt cx="0" cy="0"/>
        </a:xfrm>
      </p:grpSpPr>
      <p:pic>
        <p:nvPicPr>
          <p:cNvPr id="20" name="Google Shape;263;p15"/>
          <p:cNvPicPr preferRelativeResize="0"/>
          <p:nvPr userDrawn="1"/>
        </p:nvPicPr>
        <p:blipFill rotWithShape="1">
          <a:blip r:embed="rId2">
            <a:alphaModFix/>
          </a:blip>
          <a:srcRect l="23061" r="23062"/>
          <a:stretch/>
        </p:blipFill>
        <p:spPr>
          <a:xfrm>
            <a:off x="570570" y="720238"/>
            <a:ext cx="3670789" cy="3832523"/>
          </a:xfrm>
          <a:prstGeom prst="rect">
            <a:avLst/>
          </a:prstGeom>
          <a:noFill/>
          <a:ln>
            <a:noFill/>
          </a:ln>
        </p:spPr>
      </p:pic>
      <p:sp>
        <p:nvSpPr>
          <p:cNvPr id="2" name="Title 1"/>
          <p:cNvSpPr>
            <a:spLocks noGrp="1"/>
          </p:cNvSpPr>
          <p:nvPr>
            <p:ph type="title" hasCustomPrompt="1"/>
          </p:nvPr>
        </p:nvSpPr>
        <p:spPr>
          <a:xfrm>
            <a:off x="840934" y="1269205"/>
            <a:ext cx="3130061" cy="1937117"/>
          </a:xfrm>
        </p:spPr>
        <p:txBody>
          <a:bodyPr anchor="t">
            <a:noAutofit/>
          </a:bodyPr>
          <a:lstStyle>
            <a:lvl1pPr>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a:t>Primary Factors Fueling the Diabetes Crisis</a:t>
            </a:r>
          </a:p>
        </p:txBody>
      </p:sp>
      <p:sp>
        <p:nvSpPr>
          <p:cNvPr id="4" name="Content Placeholder 3"/>
          <p:cNvSpPr>
            <a:spLocks noGrp="1"/>
          </p:cNvSpPr>
          <p:nvPr>
            <p:ph sz="half" idx="2" hasCustomPrompt="1"/>
          </p:nvPr>
        </p:nvSpPr>
        <p:spPr>
          <a:xfrm>
            <a:off x="5201827" y="720237"/>
            <a:ext cx="3530694" cy="260741"/>
          </a:xfrm>
        </p:spPr>
        <p:txBody>
          <a:bodyPr>
            <a:noAutofit/>
          </a:bodyPr>
          <a:lstStyle>
            <a:lvl1pPr marL="0" indent="0">
              <a:buNone/>
              <a:defRPr sz="1800" b="1"/>
            </a:lvl1pPr>
            <a:lvl2pPr>
              <a:defRPr sz="1500"/>
            </a:lvl2pPr>
            <a:lvl3pPr>
              <a:defRPr sz="1500"/>
            </a:lvl3pPr>
            <a:lvl4pPr>
              <a:defRPr sz="1500"/>
            </a:lvl4pPr>
            <a:lvl5pPr>
              <a:defRPr sz="1500"/>
            </a:lvl5pPr>
          </a:lstStyle>
          <a:p>
            <a:pPr lvl="0"/>
            <a:r>
              <a:rPr lang="en-US"/>
              <a:t>Heart disease</a:t>
            </a:r>
          </a:p>
        </p:txBody>
      </p:sp>
      <p:sp>
        <p:nvSpPr>
          <p:cNvPr id="15" name="Picture Placeholder 14"/>
          <p:cNvSpPr>
            <a:spLocks noGrp="1"/>
          </p:cNvSpPr>
          <p:nvPr>
            <p:ph type="pic" sz="quarter" idx="13"/>
          </p:nvPr>
        </p:nvSpPr>
        <p:spPr>
          <a:xfrm>
            <a:off x="4419270" y="720237"/>
            <a:ext cx="684609" cy="680255"/>
          </a:xfrm>
          <a:noFill/>
        </p:spPr>
        <p:txBody>
          <a:bodyPr anchor="ctr">
            <a:noAutofit/>
          </a:bodyPr>
          <a:lstStyle>
            <a:lvl1pPr marL="0" indent="0" algn="ctr">
              <a:buNone/>
              <a:defRPr sz="675" b="1"/>
            </a:lvl1pPr>
          </a:lstStyle>
          <a:p>
            <a:endParaRPr lang="en-US"/>
          </a:p>
        </p:txBody>
      </p:sp>
      <p:sp>
        <p:nvSpPr>
          <p:cNvPr id="21" name="Content Placeholder 3"/>
          <p:cNvSpPr>
            <a:spLocks noGrp="1"/>
          </p:cNvSpPr>
          <p:nvPr>
            <p:ph sz="half" idx="14" hasCustomPrompt="1"/>
          </p:nvPr>
        </p:nvSpPr>
        <p:spPr>
          <a:xfrm>
            <a:off x="5201827" y="997255"/>
            <a:ext cx="3530693" cy="526745"/>
          </a:xfrm>
        </p:spPr>
        <p:txBody>
          <a:bodyPr>
            <a:noAutofit/>
          </a:bodyPr>
          <a:lstStyle>
            <a:lvl1pPr marL="0" indent="0">
              <a:lnSpc>
                <a:spcPct val="100000"/>
              </a:lnSpc>
              <a:buNone/>
              <a:defRPr sz="1050" b="0">
                <a:latin typeface="Inter" panose="02000503000000020004" pitchFamily="2" charset="0"/>
                <a:ea typeface="Inter" panose="02000503000000020004" pitchFamily="2" charset="0"/>
              </a:defRPr>
            </a:lvl1pPr>
            <a:lvl2pPr>
              <a:defRPr sz="1500"/>
            </a:lvl2pPr>
            <a:lvl3pPr>
              <a:defRPr sz="1500"/>
            </a:lvl3pPr>
            <a:lvl4pPr>
              <a:defRPr sz="1500"/>
            </a:lvl4pPr>
            <a:lvl5pPr>
              <a:defRPr sz="1500"/>
            </a:lvl5pPr>
          </a:lstStyle>
          <a:p>
            <a:pPr lvl="0"/>
            <a:r>
              <a:rPr lang="en-US"/>
              <a:t>Poverty and lack of access to adequate health care, health insurance, nutritious foods, outdoor space, and medications</a:t>
            </a:r>
          </a:p>
        </p:txBody>
      </p:sp>
      <p:sp>
        <p:nvSpPr>
          <p:cNvPr id="26" name="Content Placeholder 3"/>
          <p:cNvSpPr>
            <a:spLocks noGrp="1"/>
          </p:cNvSpPr>
          <p:nvPr>
            <p:ph sz="half" idx="15" hasCustomPrompt="1"/>
          </p:nvPr>
        </p:nvSpPr>
        <p:spPr>
          <a:xfrm>
            <a:off x="5201825" y="1947412"/>
            <a:ext cx="3530694" cy="260741"/>
          </a:xfrm>
        </p:spPr>
        <p:txBody>
          <a:bodyPr>
            <a:noAutofit/>
          </a:bodyPr>
          <a:lstStyle>
            <a:lvl1pPr marL="0" indent="0">
              <a:buNone/>
              <a:defRPr sz="1800" b="1"/>
            </a:lvl1pPr>
            <a:lvl2pPr>
              <a:defRPr sz="1500"/>
            </a:lvl2pPr>
            <a:lvl3pPr>
              <a:defRPr sz="1500"/>
            </a:lvl3pPr>
            <a:lvl4pPr>
              <a:defRPr sz="1500"/>
            </a:lvl4pPr>
            <a:lvl5pPr>
              <a:defRPr sz="1500"/>
            </a:lvl5pPr>
          </a:lstStyle>
          <a:p>
            <a:pPr lvl="0"/>
            <a:r>
              <a:rPr lang="en-US"/>
              <a:t>Biological Factors</a:t>
            </a:r>
          </a:p>
        </p:txBody>
      </p:sp>
      <p:sp>
        <p:nvSpPr>
          <p:cNvPr id="27" name="Picture Placeholder 14"/>
          <p:cNvSpPr>
            <a:spLocks noGrp="1"/>
          </p:cNvSpPr>
          <p:nvPr>
            <p:ph type="pic" sz="quarter" idx="16"/>
          </p:nvPr>
        </p:nvSpPr>
        <p:spPr>
          <a:xfrm>
            <a:off x="4419269" y="1947412"/>
            <a:ext cx="684609" cy="680255"/>
          </a:xfrm>
          <a:noFill/>
        </p:spPr>
        <p:txBody>
          <a:bodyPr anchor="ctr">
            <a:noAutofit/>
          </a:bodyPr>
          <a:lstStyle>
            <a:lvl1pPr marL="0" indent="0" algn="ctr">
              <a:buNone/>
              <a:defRPr sz="675" b="1"/>
            </a:lvl1pPr>
          </a:lstStyle>
          <a:p>
            <a:endParaRPr lang="en-US"/>
          </a:p>
        </p:txBody>
      </p:sp>
      <p:sp>
        <p:nvSpPr>
          <p:cNvPr id="28" name="Content Placeholder 3"/>
          <p:cNvSpPr>
            <a:spLocks noGrp="1"/>
          </p:cNvSpPr>
          <p:nvPr>
            <p:ph sz="half" idx="17" hasCustomPrompt="1"/>
          </p:nvPr>
        </p:nvSpPr>
        <p:spPr>
          <a:xfrm>
            <a:off x="5201825" y="2224431"/>
            <a:ext cx="3530693" cy="526745"/>
          </a:xfrm>
        </p:spPr>
        <p:txBody>
          <a:bodyPr>
            <a:noAutofit/>
          </a:bodyPr>
          <a:lstStyle>
            <a:lvl1pPr marL="0" indent="0">
              <a:lnSpc>
                <a:spcPct val="100000"/>
              </a:lnSpc>
              <a:buNone/>
              <a:defRPr sz="1050" b="0">
                <a:latin typeface="Inter" panose="02000503000000020004" pitchFamily="2" charset="0"/>
                <a:ea typeface="Inter" panose="02000503000000020004" pitchFamily="2" charset="0"/>
              </a:defRPr>
            </a:lvl1pPr>
            <a:lvl2pPr>
              <a:defRPr sz="1500"/>
            </a:lvl2pPr>
            <a:lvl3pPr>
              <a:defRPr sz="1500"/>
            </a:lvl3pPr>
            <a:lvl4pPr>
              <a:defRPr sz="1500"/>
            </a:lvl4pPr>
            <a:lvl5pPr>
              <a:defRPr sz="1500"/>
            </a:lvl5pPr>
          </a:lstStyle>
          <a:p>
            <a:pPr lvl="0"/>
            <a:r>
              <a:rPr lang="en-US"/>
              <a:t>Age, genetics, and ethnicity</a:t>
            </a:r>
          </a:p>
        </p:txBody>
      </p:sp>
      <p:sp>
        <p:nvSpPr>
          <p:cNvPr id="29" name="Content Placeholder 3"/>
          <p:cNvSpPr>
            <a:spLocks noGrp="1"/>
          </p:cNvSpPr>
          <p:nvPr>
            <p:ph sz="half" idx="18" hasCustomPrompt="1"/>
          </p:nvPr>
        </p:nvSpPr>
        <p:spPr>
          <a:xfrm>
            <a:off x="5201826" y="3179245"/>
            <a:ext cx="3530694" cy="260741"/>
          </a:xfrm>
        </p:spPr>
        <p:txBody>
          <a:bodyPr>
            <a:noAutofit/>
          </a:bodyPr>
          <a:lstStyle>
            <a:lvl1pPr marL="0" indent="0">
              <a:buNone/>
              <a:defRPr sz="1800" b="1"/>
            </a:lvl1pPr>
            <a:lvl2pPr>
              <a:defRPr sz="1500"/>
            </a:lvl2pPr>
            <a:lvl3pPr>
              <a:defRPr sz="1500"/>
            </a:lvl3pPr>
            <a:lvl4pPr>
              <a:defRPr sz="1500"/>
            </a:lvl4pPr>
            <a:lvl5pPr>
              <a:defRPr sz="1500"/>
            </a:lvl5pPr>
          </a:lstStyle>
          <a:p>
            <a:pPr lvl="0"/>
            <a:r>
              <a:rPr lang="en-US"/>
              <a:t>Lifestyle Factors</a:t>
            </a:r>
          </a:p>
        </p:txBody>
      </p:sp>
      <p:sp>
        <p:nvSpPr>
          <p:cNvPr id="30" name="Picture Placeholder 14"/>
          <p:cNvSpPr>
            <a:spLocks noGrp="1"/>
          </p:cNvSpPr>
          <p:nvPr>
            <p:ph type="pic" sz="quarter" idx="19"/>
          </p:nvPr>
        </p:nvSpPr>
        <p:spPr>
          <a:xfrm>
            <a:off x="4419269" y="3179245"/>
            <a:ext cx="684609" cy="680255"/>
          </a:xfrm>
          <a:noFill/>
        </p:spPr>
        <p:txBody>
          <a:bodyPr anchor="ctr">
            <a:noAutofit/>
          </a:bodyPr>
          <a:lstStyle>
            <a:lvl1pPr marL="0" indent="0" algn="ctr">
              <a:buNone/>
              <a:defRPr sz="675" b="1"/>
            </a:lvl1pPr>
          </a:lstStyle>
          <a:p>
            <a:endParaRPr lang="en-US"/>
          </a:p>
        </p:txBody>
      </p:sp>
      <p:sp>
        <p:nvSpPr>
          <p:cNvPr id="31" name="Content Placeholder 3"/>
          <p:cNvSpPr>
            <a:spLocks noGrp="1"/>
          </p:cNvSpPr>
          <p:nvPr>
            <p:ph sz="half" idx="20" hasCustomPrompt="1"/>
          </p:nvPr>
        </p:nvSpPr>
        <p:spPr>
          <a:xfrm>
            <a:off x="5201826" y="3456263"/>
            <a:ext cx="3530693" cy="526745"/>
          </a:xfrm>
        </p:spPr>
        <p:txBody>
          <a:bodyPr>
            <a:noAutofit/>
          </a:bodyPr>
          <a:lstStyle>
            <a:lvl1pPr marL="0" indent="0">
              <a:lnSpc>
                <a:spcPct val="100000"/>
              </a:lnSpc>
              <a:buNone/>
              <a:defRPr sz="1050" b="0">
                <a:latin typeface="Inter" panose="02000503000000020004" pitchFamily="2" charset="0"/>
                <a:ea typeface="Inter" panose="02000503000000020004" pitchFamily="2" charset="0"/>
              </a:defRPr>
            </a:lvl1pPr>
            <a:lvl2pPr>
              <a:defRPr sz="1500"/>
            </a:lvl2pPr>
            <a:lvl3pPr>
              <a:defRPr sz="1500"/>
            </a:lvl3pPr>
            <a:lvl4pPr>
              <a:defRPr sz="1500"/>
            </a:lvl4pPr>
            <a:lvl5pPr>
              <a:defRPr sz="1500"/>
            </a:lvl5pPr>
          </a:lstStyle>
          <a:p>
            <a:pPr lvl="0"/>
            <a:r>
              <a:rPr lang="en-US"/>
              <a:t>Unhealthy food and physical inactivity leading to obesity</a:t>
            </a:r>
          </a:p>
        </p:txBody>
      </p:sp>
      <p:sp>
        <p:nvSpPr>
          <p:cNvPr id="3" name="Slide Number Placeholder 3">
            <a:extLst>
              <a:ext uri="{FF2B5EF4-FFF2-40B4-BE49-F238E27FC236}">
                <a16:creationId xmlns:a16="http://schemas.microsoft.com/office/drawing/2014/main" id="{EFC2D7FC-06D9-5C0D-E085-FBEA9FB1C852}"/>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8" name="Google Shape;162;p10" descr="A red background with dots&#10;&#10;Description automatically generated">
            <a:extLst>
              <a:ext uri="{FF2B5EF4-FFF2-40B4-BE49-F238E27FC236}">
                <a16:creationId xmlns:a16="http://schemas.microsoft.com/office/drawing/2014/main" id="{01005FD5-9792-EB41-86C5-DA333A9EC3B9}"/>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41481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097304" y="345666"/>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005864" y="213110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005864" y="991355"/>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005864" y="502998"/>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1B924D43-B72A-2F2D-25C5-6354771E384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1597315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Left Align Facts">
    <p:spTree>
      <p:nvGrpSpPr>
        <p:cNvPr id="1" name=""/>
        <p:cNvGrpSpPr/>
        <p:nvPr/>
      </p:nvGrpSpPr>
      <p:grpSpPr>
        <a:xfrm>
          <a:off x="0" y="0"/>
          <a:ext cx="0" cy="0"/>
          <a:chOff x="0" y="0"/>
          <a:chExt cx="0" cy="0"/>
        </a:xfrm>
      </p:grpSpPr>
      <p:pic>
        <p:nvPicPr>
          <p:cNvPr id="26" name="Google Shape;288;p16"/>
          <p:cNvPicPr preferRelativeResize="0"/>
          <p:nvPr userDrawn="1"/>
        </p:nvPicPr>
        <p:blipFill rotWithShape="1">
          <a:blip r:embed="rId2">
            <a:alphaModFix/>
            <a:extLst>
              <a:ext uri="{BEBA8EAE-BF5A-486C-A8C5-ECC9F3942E4B}">
                <a14:imgProps xmlns:a14="http://schemas.microsoft.com/office/drawing/2010/main">
                  <a14:imgLayer r:embed="rId3">
                    <a14:imgEffect>
                      <a14:artisticLightScreen/>
                    </a14:imgEffect>
                  </a14:imgLayer>
                </a14:imgProps>
              </a:ext>
            </a:extLst>
          </a:blip>
          <a:srcRect/>
          <a:stretch/>
        </p:blipFill>
        <p:spPr>
          <a:xfrm>
            <a:off x="3085674" y="507036"/>
            <a:ext cx="5858888" cy="4019014"/>
          </a:xfrm>
          <a:prstGeom prst="rect">
            <a:avLst/>
          </a:prstGeom>
          <a:noFill/>
          <a:ln>
            <a:noFill/>
          </a:ln>
        </p:spPr>
      </p:pic>
      <p:sp>
        <p:nvSpPr>
          <p:cNvPr id="2" name="Title 1"/>
          <p:cNvSpPr>
            <a:spLocks noGrp="1"/>
          </p:cNvSpPr>
          <p:nvPr>
            <p:ph type="title" hasCustomPrompt="1"/>
          </p:nvPr>
        </p:nvSpPr>
        <p:spPr>
          <a:xfrm>
            <a:off x="526901" y="1269207"/>
            <a:ext cx="3886200" cy="1583999"/>
          </a:xfrm>
        </p:spPr>
        <p:txBody>
          <a:bodyPr anchor="t">
            <a:noAutofit/>
          </a:bodyPr>
          <a:lstStyle>
            <a:lvl1pPr>
              <a:defRPr sz="4050" b="1" i="0">
                <a:latin typeface="Inter" panose="02000503000000020004" pitchFamily="2" charset="0"/>
                <a:ea typeface="Inter" panose="02000503000000020004" pitchFamily="2" charset="0"/>
                <a:cs typeface="Inter" panose="02000503000000020004" pitchFamily="2" charset="0"/>
              </a:defRPr>
            </a:lvl1pPr>
          </a:lstStyle>
          <a:p>
            <a:r>
              <a:rPr lang="en-US"/>
              <a:t>Diabetes affects every community.</a:t>
            </a:r>
          </a:p>
        </p:txBody>
      </p:sp>
      <p:sp>
        <p:nvSpPr>
          <p:cNvPr id="4" name="Content Placeholder 3"/>
          <p:cNvSpPr>
            <a:spLocks noGrp="1"/>
          </p:cNvSpPr>
          <p:nvPr>
            <p:ph sz="half" idx="2" hasCustomPrompt="1"/>
          </p:nvPr>
        </p:nvSpPr>
        <p:spPr>
          <a:xfrm>
            <a:off x="741116" y="3185765"/>
            <a:ext cx="2547713" cy="1072280"/>
          </a:xfrm>
        </p:spPr>
        <p:txBody>
          <a:bodyPr>
            <a:noAutofit/>
          </a:bodyPr>
          <a:lstStyle>
            <a:lvl1pPr marL="0" marR="0" indent="0" algn="l" rtl="0">
              <a:lnSpc>
                <a:spcPct val="100000"/>
              </a:lnSpc>
              <a:spcBef>
                <a:spcPts val="750"/>
              </a:spcBef>
              <a:spcAft>
                <a:spcPts val="0"/>
              </a:spcAft>
              <a:buClr>
                <a:schemeClr val="dk1"/>
              </a:buClr>
              <a:buSzPts val="1400"/>
              <a:buFont typeface="Arial"/>
              <a:buNone/>
              <a:defRPr sz="1350" b="0"/>
            </a:lvl1pPr>
            <a:lvl2pPr>
              <a:defRPr sz="1500"/>
            </a:lvl2pPr>
            <a:lvl3pPr>
              <a:defRPr sz="1500"/>
            </a:lvl3pPr>
            <a:lvl4pPr>
              <a:defRPr sz="1500"/>
            </a:lvl4pPr>
            <a:lvl5pPr>
              <a:defRPr sz="1500"/>
            </a:lvl5pPr>
          </a:lstStyle>
          <a:p>
            <a:pPr lvl="0"/>
            <a:r>
              <a:rPr lang="en-US"/>
              <a:t>11% or more in these counties have diabetes</a:t>
            </a:r>
          </a:p>
          <a:p>
            <a:pPr marL="0" marR="0" lvl="0" indent="0" algn="l" rtl="0">
              <a:lnSpc>
                <a:spcPct val="100000"/>
              </a:lnSpc>
              <a:spcBef>
                <a:spcPts val="750"/>
              </a:spcBef>
              <a:spcAft>
                <a:spcPts val="0"/>
              </a:spcAft>
              <a:buClr>
                <a:schemeClr val="dk1"/>
              </a:buClr>
              <a:buSzPts val="1400"/>
              <a:buFont typeface="Arial"/>
              <a:buNone/>
            </a:pPr>
            <a:r>
              <a:rPr lang="en-US" sz="1350">
                <a:solidFill>
                  <a:schemeClr val="dk1"/>
                </a:solidFill>
                <a:latin typeface="Inter"/>
                <a:ea typeface="Inter"/>
                <a:cs typeface="Inter"/>
                <a:sym typeface="Inter"/>
              </a:rPr>
              <a:t>National average 8.5%</a:t>
            </a:r>
            <a:endParaRPr lang="en-US"/>
          </a:p>
          <a:p>
            <a:pPr marL="0" marR="0" lvl="0" indent="0" algn="l" rtl="0">
              <a:lnSpc>
                <a:spcPct val="100000"/>
              </a:lnSpc>
              <a:spcBef>
                <a:spcPts val="750"/>
              </a:spcBef>
              <a:spcAft>
                <a:spcPts val="0"/>
              </a:spcAft>
              <a:buClr>
                <a:schemeClr val="dk1"/>
              </a:buClr>
              <a:buSzPts val="1400"/>
              <a:buFont typeface="Arial"/>
              <a:buNone/>
            </a:pPr>
            <a:r>
              <a:rPr lang="en-US" sz="1350">
                <a:solidFill>
                  <a:schemeClr val="dk1"/>
                </a:solidFill>
                <a:latin typeface="Inter"/>
                <a:ea typeface="Inter"/>
                <a:cs typeface="Inter"/>
                <a:sym typeface="Inter"/>
              </a:rPr>
              <a:t>Below average &lt; 6%</a:t>
            </a:r>
            <a:endParaRPr lang="en-US"/>
          </a:p>
        </p:txBody>
      </p:sp>
      <p:sp>
        <p:nvSpPr>
          <p:cNvPr id="20" name="Google Shape;290;p16"/>
          <p:cNvSpPr/>
          <p:nvPr userDrawn="1"/>
        </p:nvSpPr>
        <p:spPr>
          <a:xfrm>
            <a:off x="712176" y="10341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21" name="Google Shape;292;p16"/>
          <p:cNvCxnSpPr/>
          <p:nvPr userDrawn="1"/>
        </p:nvCxnSpPr>
        <p:spPr>
          <a:xfrm>
            <a:off x="611896" y="3041194"/>
            <a:ext cx="3231056" cy="0"/>
          </a:xfrm>
          <a:prstGeom prst="straightConnector1">
            <a:avLst/>
          </a:prstGeom>
          <a:noFill/>
          <a:ln w="9525" cap="flat" cmpd="sng">
            <a:solidFill>
              <a:schemeClr val="accent1"/>
            </a:solidFill>
            <a:prstDash val="solid"/>
            <a:miter lim="800000"/>
            <a:headEnd type="none" w="sm" len="sm"/>
            <a:tailEnd type="none" w="sm" len="sm"/>
          </a:ln>
        </p:spPr>
      </p:cxnSp>
      <p:sp>
        <p:nvSpPr>
          <p:cNvPr id="27" name="Google Shape;293;p16"/>
          <p:cNvSpPr/>
          <p:nvPr userDrawn="1"/>
        </p:nvSpPr>
        <p:spPr>
          <a:xfrm>
            <a:off x="632080" y="3789610"/>
            <a:ext cx="97976" cy="97976"/>
          </a:xfrm>
          <a:prstGeom prst="ellipse">
            <a:avLst/>
          </a:prstGeom>
          <a:solidFill>
            <a:srgbClr val="737576"/>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a:solidFill>
                <a:schemeClr val="lt1"/>
              </a:solidFill>
              <a:latin typeface="Calibri"/>
              <a:ea typeface="Calibri"/>
              <a:cs typeface="Calibri"/>
              <a:sym typeface="Calibri"/>
            </a:endParaRPr>
          </a:p>
        </p:txBody>
      </p:sp>
      <p:sp>
        <p:nvSpPr>
          <p:cNvPr id="28" name="Google Shape;294;p16"/>
          <p:cNvSpPr/>
          <p:nvPr userDrawn="1"/>
        </p:nvSpPr>
        <p:spPr>
          <a:xfrm>
            <a:off x="630196" y="4081792"/>
            <a:ext cx="97976" cy="97976"/>
          </a:xfrm>
          <a:prstGeom prst="ellipse">
            <a:avLst/>
          </a:prstGeom>
          <a:solidFill>
            <a:srgbClr val="D5D7D6"/>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a:solidFill>
                <a:schemeClr val="lt1"/>
              </a:solidFill>
              <a:latin typeface="Calibri"/>
              <a:ea typeface="Calibri"/>
              <a:cs typeface="Calibri"/>
              <a:sym typeface="Calibri"/>
            </a:endParaRPr>
          </a:p>
        </p:txBody>
      </p:sp>
      <p:sp>
        <p:nvSpPr>
          <p:cNvPr id="29" name="Google Shape;296;p16"/>
          <p:cNvSpPr/>
          <p:nvPr userDrawn="1"/>
        </p:nvSpPr>
        <p:spPr>
          <a:xfrm>
            <a:off x="632080" y="3264448"/>
            <a:ext cx="97976" cy="97976"/>
          </a:xfrm>
          <a:prstGeom prst="ellipse">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a:solidFill>
                <a:schemeClr val="lt1"/>
              </a:solidFill>
              <a:latin typeface="Calibri"/>
              <a:ea typeface="Calibri"/>
              <a:cs typeface="Calibri"/>
              <a:sym typeface="Calibri"/>
            </a:endParaRPr>
          </a:p>
        </p:txBody>
      </p:sp>
      <p:sp>
        <p:nvSpPr>
          <p:cNvPr id="30" name="Content Placeholder 3"/>
          <p:cNvSpPr>
            <a:spLocks noGrp="1"/>
          </p:cNvSpPr>
          <p:nvPr>
            <p:ph sz="half" idx="13" hasCustomPrompt="1"/>
          </p:nvPr>
        </p:nvSpPr>
        <p:spPr>
          <a:xfrm>
            <a:off x="741116" y="4423562"/>
            <a:ext cx="3965353" cy="311423"/>
          </a:xfrm>
        </p:spPr>
        <p:txBody>
          <a:bodyPr>
            <a:noAutofit/>
          </a:bodyPr>
          <a:lstStyle>
            <a:lvl1pPr marL="0" marR="0" indent="0" algn="l" rtl="0">
              <a:lnSpc>
                <a:spcPct val="100000"/>
              </a:lnSpc>
              <a:spcBef>
                <a:spcPts val="750"/>
              </a:spcBef>
              <a:spcAft>
                <a:spcPts val="0"/>
              </a:spcAft>
              <a:buClr>
                <a:schemeClr val="dk1"/>
              </a:buClr>
              <a:buSzPts val="1400"/>
              <a:buFont typeface="Arial"/>
              <a:buNone/>
              <a:defRPr sz="1050"/>
            </a:lvl1pPr>
            <a:lvl2pPr>
              <a:defRPr sz="1500"/>
            </a:lvl2pPr>
            <a:lvl3pPr>
              <a:defRPr sz="1500"/>
            </a:lvl3pPr>
            <a:lvl4pPr>
              <a:defRPr sz="1500"/>
            </a:lvl4pPr>
            <a:lvl5pPr>
              <a:defRPr sz="1500"/>
            </a:lvl5pPr>
          </a:lstStyle>
          <a:p>
            <a:pPr lvl="0"/>
            <a:r>
              <a:rPr lang="en-US"/>
              <a:t>Rural areas have the fewest physicians per capita.</a:t>
            </a:r>
          </a:p>
        </p:txBody>
      </p:sp>
      <p:sp>
        <p:nvSpPr>
          <p:cNvPr id="3" name="Slide Number Placeholder 3">
            <a:extLst>
              <a:ext uri="{FF2B5EF4-FFF2-40B4-BE49-F238E27FC236}">
                <a16:creationId xmlns:a16="http://schemas.microsoft.com/office/drawing/2014/main" id="{EC9AC6F6-727A-BAEC-AF55-6586E2F92FFE}"/>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8" name="Google Shape;162;p10" descr="A red background with dots&#10;&#10;Description automatically generated">
            <a:extLst>
              <a:ext uri="{FF2B5EF4-FFF2-40B4-BE49-F238E27FC236}">
                <a16:creationId xmlns:a16="http://schemas.microsoft.com/office/drawing/2014/main" id="{87677644-7289-52C3-984B-6A87BA571523}"/>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5114714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Only with whit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376737" y="260308"/>
            <a:ext cx="3167063" cy="4754165"/>
          </a:xfr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7" name="Google Shape;309;p17"/>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9" name="Text Placeholder 8"/>
          <p:cNvSpPr>
            <a:spLocks noGrp="1"/>
          </p:cNvSpPr>
          <p:nvPr>
            <p:ph type="body" sz="quarter" idx="13" hasCustomPrompt="1"/>
          </p:nvPr>
        </p:nvSpPr>
        <p:spPr>
          <a:xfrm>
            <a:off x="628650" y="1184673"/>
            <a:ext cx="3748088" cy="2855119"/>
          </a:xfrm>
        </p:spPr>
        <p:txBody>
          <a:bodyPr>
            <a:normAutofit/>
          </a:bodyPr>
          <a:lstStyle>
            <a:lvl1pPr marL="0" indent="0">
              <a:buNone/>
              <a:defRPr sz="2700" b="1"/>
            </a:lvl1pPr>
            <a:lvl2pPr marL="342900" indent="0">
              <a:buNone/>
              <a:defRPr sz="2700" b="1"/>
            </a:lvl2pPr>
            <a:lvl3pPr marL="685800" indent="0">
              <a:buNone/>
              <a:defRPr sz="2700" b="1"/>
            </a:lvl3pPr>
            <a:lvl4pPr marL="1028700" indent="0">
              <a:buNone/>
              <a:defRPr sz="2700" b="1"/>
            </a:lvl4pPr>
            <a:lvl5pPr marL="1371600" indent="0">
              <a:buNone/>
              <a:defRPr sz="2700" b="1"/>
            </a:lvl5pPr>
          </a:lstStyle>
          <a:p>
            <a:pPr lvl="0"/>
            <a:r>
              <a:rPr lang="en-US"/>
              <a:t>People with diabetes </a:t>
            </a:r>
            <a:br>
              <a:rPr lang="en-US"/>
            </a:br>
            <a:r>
              <a:rPr lang="en-US"/>
              <a:t>often face discrimination at school, in the workplace, and in their communities.</a:t>
            </a:r>
          </a:p>
        </p:txBody>
      </p:sp>
      <p:sp>
        <p:nvSpPr>
          <p:cNvPr id="2" name="Slide Number Placeholder 3">
            <a:extLst>
              <a:ext uri="{FF2B5EF4-FFF2-40B4-BE49-F238E27FC236}">
                <a16:creationId xmlns:a16="http://schemas.microsoft.com/office/drawing/2014/main" id="{856650B3-10B0-9DC1-43AE-0DCBB1993926}"/>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6" name="Google Shape;162;p10" descr="A red background with dots&#10;&#10;Description automatically generated">
            <a:extLst>
              <a:ext uri="{FF2B5EF4-FFF2-40B4-BE49-F238E27FC236}">
                <a16:creationId xmlns:a16="http://schemas.microsoft.com/office/drawing/2014/main" id="{DB49BFA3-9451-8FE5-FACD-FF0D071716E8}"/>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11031108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wo Content layout 4 (cyan)">
    <p:spTree>
      <p:nvGrpSpPr>
        <p:cNvPr id="1" name=""/>
        <p:cNvGrpSpPr/>
        <p:nvPr/>
      </p:nvGrpSpPr>
      <p:grpSpPr>
        <a:xfrm>
          <a:off x="0" y="0"/>
          <a:ext cx="0" cy="0"/>
          <a:chOff x="0" y="0"/>
          <a:chExt cx="0" cy="0"/>
        </a:xfrm>
      </p:grpSpPr>
      <p:sp>
        <p:nvSpPr>
          <p:cNvPr id="12" name="Picture Placeholder 11"/>
          <p:cNvSpPr>
            <a:spLocks noGrp="1"/>
          </p:cNvSpPr>
          <p:nvPr>
            <p:ph type="pic" sz="quarter" idx="31"/>
          </p:nvPr>
        </p:nvSpPr>
        <p:spPr>
          <a:xfrm>
            <a:off x="7138439" y="720329"/>
            <a:ext cx="1570902" cy="1045369"/>
          </a:xfrm>
          <a:blipFill>
            <a:blip r:embed="rId2">
              <a:alphaModFix amt="65000"/>
            </a:blip>
            <a:stretch>
              <a:fillRect/>
            </a:stretch>
          </a:blipFill>
        </p:spPr>
        <p:txBody>
          <a:bodyPr/>
          <a:lstStyle/>
          <a:p>
            <a:endParaRPr lang="en-US"/>
          </a:p>
        </p:txBody>
      </p:sp>
      <p:pic>
        <p:nvPicPr>
          <p:cNvPr id="16" name="Google Shape;319;p18"/>
          <p:cNvPicPr preferRelativeResize="0"/>
          <p:nvPr userDrawn="1"/>
        </p:nvPicPr>
        <p:blipFill>
          <a:blip r:embed="rId3"/>
          <a:srcRect l="21834" r="21834"/>
          <a:stretch/>
        </p:blipFill>
        <p:spPr>
          <a:xfrm>
            <a:off x="570570" y="720238"/>
            <a:ext cx="3838159" cy="3832523"/>
          </a:xfrm>
          <a:prstGeom prst="rect">
            <a:avLst/>
          </a:prstGeom>
          <a:noFill/>
          <a:ln>
            <a:noFill/>
          </a:ln>
        </p:spPr>
      </p:pic>
      <p:sp>
        <p:nvSpPr>
          <p:cNvPr id="2" name="Title 1"/>
          <p:cNvSpPr>
            <a:spLocks noGrp="1"/>
          </p:cNvSpPr>
          <p:nvPr>
            <p:ph type="title" hasCustomPrompt="1"/>
          </p:nvPr>
        </p:nvSpPr>
        <p:spPr>
          <a:xfrm>
            <a:off x="840934" y="1269206"/>
            <a:ext cx="3130061" cy="1350902"/>
          </a:xfrm>
        </p:spPr>
        <p:txBody>
          <a:bodyPr anchor="t">
            <a:noAutofit/>
          </a:bodyPr>
          <a:lstStyle>
            <a:lvl1pPr>
              <a:defRPr sz="45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a:t>2.6 times higher</a:t>
            </a:r>
          </a:p>
        </p:txBody>
      </p:sp>
      <p:sp>
        <p:nvSpPr>
          <p:cNvPr id="8" name="Text Placeholder 7"/>
          <p:cNvSpPr>
            <a:spLocks noGrp="1"/>
          </p:cNvSpPr>
          <p:nvPr>
            <p:ph type="body" sz="quarter" idx="13" hasCustomPrompt="1"/>
          </p:nvPr>
        </p:nvSpPr>
        <p:spPr>
          <a:xfrm>
            <a:off x="840933" y="2791054"/>
            <a:ext cx="3397311" cy="1125965"/>
          </a:xfrm>
        </p:spPr>
        <p:txBody>
          <a:bodyPr>
            <a:noAutofit/>
          </a:bodyPr>
          <a:lstStyle>
            <a:lvl1pPr marL="0" indent="0">
              <a:buNone/>
              <a:defRPr sz="18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a:t>The annual health care costs of a person with diagnosed diabetes compared to someone without.</a:t>
            </a:r>
          </a:p>
        </p:txBody>
      </p:sp>
      <p:sp>
        <p:nvSpPr>
          <p:cNvPr id="22" name="Text Placeholder 16"/>
          <p:cNvSpPr>
            <a:spLocks noGrp="1"/>
          </p:cNvSpPr>
          <p:nvPr>
            <p:ph type="body" sz="quarter" idx="27" hasCustomPrompt="1"/>
          </p:nvPr>
        </p:nvSpPr>
        <p:spPr>
          <a:xfrm>
            <a:off x="818607" y="4207564"/>
            <a:ext cx="3342084" cy="199679"/>
          </a:xfrm>
        </p:spPr>
        <p:txBody>
          <a:bodyPr/>
          <a:lstStyle>
            <a:lvl1pPr marL="0" indent="0">
              <a:buNone/>
              <a:defRPr sz="825">
                <a:solidFill>
                  <a:schemeClr val="bg1"/>
                </a:solidFill>
              </a:defRPr>
            </a:lvl1pPr>
          </a:lstStyle>
          <a:p>
            <a:pPr lvl="0"/>
            <a:r>
              <a:rPr lang="en-US"/>
              <a:t>Source: Economic Costs of Diabetes in the U.S. in 2022</a:t>
            </a:r>
          </a:p>
        </p:txBody>
      </p:sp>
      <p:sp>
        <p:nvSpPr>
          <p:cNvPr id="24" name="Text Placeholder 7"/>
          <p:cNvSpPr>
            <a:spLocks noGrp="1"/>
          </p:cNvSpPr>
          <p:nvPr>
            <p:ph type="body" sz="quarter" idx="28" hasCustomPrompt="1"/>
          </p:nvPr>
        </p:nvSpPr>
        <p:spPr>
          <a:xfrm>
            <a:off x="4907936" y="2791054"/>
            <a:ext cx="3397311" cy="1125965"/>
          </a:xfrm>
        </p:spPr>
        <p:txBody>
          <a:bodyPr>
            <a:noAutofit/>
          </a:bodyPr>
          <a:lstStyle>
            <a:lvl1pPr marL="0" indent="0">
              <a:buNone/>
              <a:defRPr sz="1800" b="1">
                <a:solidFill>
                  <a:srgbClr val="007D89"/>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a:t>is spent on diagnosed diabetes in the U.S.</a:t>
            </a:r>
          </a:p>
        </p:txBody>
      </p:sp>
      <p:sp>
        <p:nvSpPr>
          <p:cNvPr id="25" name="Text Placeholder 16"/>
          <p:cNvSpPr>
            <a:spLocks noGrp="1"/>
          </p:cNvSpPr>
          <p:nvPr>
            <p:ph type="body" sz="quarter" idx="29" hasCustomPrompt="1"/>
          </p:nvPr>
        </p:nvSpPr>
        <p:spPr>
          <a:xfrm>
            <a:off x="4885610" y="4207564"/>
            <a:ext cx="3342084" cy="199679"/>
          </a:xfrm>
        </p:spPr>
        <p:txBody>
          <a:bodyPr/>
          <a:lstStyle>
            <a:lvl1pPr marL="0" indent="0">
              <a:buNone/>
              <a:defRPr sz="825">
                <a:solidFill>
                  <a:schemeClr val="tx1"/>
                </a:solidFill>
              </a:defRPr>
            </a:lvl1pPr>
          </a:lstStyle>
          <a:p>
            <a:pPr lvl="0"/>
            <a:r>
              <a:rPr lang="en-US"/>
              <a:t>Source: Economic Costs of Diabetes in the U.S. in 2022</a:t>
            </a:r>
          </a:p>
        </p:txBody>
      </p:sp>
      <p:sp>
        <p:nvSpPr>
          <p:cNvPr id="10" name="Text Placeholder 9"/>
          <p:cNvSpPr>
            <a:spLocks noGrp="1"/>
          </p:cNvSpPr>
          <p:nvPr>
            <p:ph type="body" sz="quarter" idx="30" hasCustomPrompt="1"/>
          </p:nvPr>
        </p:nvSpPr>
        <p:spPr>
          <a:xfrm>
            <a:off x="4907936" y="1269207"/>
            <a:ext cx="3795489" cy="1351360"/>
          </a:xfrm>
        </p:spPr>
        <p:txBody>
          <a:bodyPr>
            <a:noAutofit/>
          </a:bodyPr>
          <a:lstStyle>
            <a:lvl1pPr marL="0" indent="0">
              <a:buNone/>
              <a:defRPr sz="4500" b="1">
                <a:solidFill>
                  <a:srgbClr val="007D89"/>
                </a:solidFill>
              </a:defRPr>
            </a:lvl1pPr>
            <a:lvl2pPr marL="342900" indent="0">
              <a:buNone/>
              <a:defRPr sz="4500" b="1"/>
            </a:lvl2pPr>
            <a:lvl3pPr marL="685800" indent="0">
              <a:buNone/>
              <a:defRPr sz="4500" b="1"/>
            </a:lvl3pPr>
            <a:lvl4pPr marL="1028700" indent="0">
              <a:buNone/>
              <a:defRPr sz="4500" b="1"/>
            </a:lvl4pPr>
            <a:lvl5pPr marL="1371600" indent="0">
              <a:buNone/>
              <a:defRPr sz="4500" b="1"/>
            </a:lvl5pPr>
          </a:lstStyle>
          <a:p>
            <a:pPr lvl="0"/>
            <a:r>
              <a:rPr lang="en-US"/>
              <a:t>1 in every</a:t>
            </a:r>
            <a:br>
              <a:rPr lang="en-US"/>
            </a:br>
            <a:r>
              <a:rPr lang="en-US"/>
              <a:t>4 dollars</a:t>
            </a:r>
          </a:p>
        </p:txBody>
      </p:sp>
      <p:sp>
        <p:nvSpPr>
          <p:cNvPr id="3" name="Slide Number Placeholder 3">
            <a:extLst>
              <a:ext uri="{FF2B5EF4-FFF2-40B4-BE49-F238E27FC236}">
                <a16:creationId xmlns:a16="http://schemas.microsoft.com/office/drawing/2014/main" id="{351A04CC-5CDD-29A3-245D-41488BB7EE35}"/>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4" name="Google Shape;162;p10" descr="A red background with dots&#10;&#10;Description automatically generated">
            <a:extLst>
              <a:ext uri="{FF2B5EF4-FFF2-40B4-BE49-F238E27FC236}">
                <a16:creationId xmlns:a16="http://schemas.microsoft.com/office/drawing/2014/main" id="{915A326B-1E1C-8717-C5B5-4AFB8B3E0DF7}"/>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976916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wo Content layout 4 (orange)">
    <p:spTree>
      <p:nvGrpSpPr>
        <p:cNvPr id="1" name=""/>
        <p:cNvGrpSpPr/>
        <p:nvPr/>
      </p:nvGrpSpPr>
      <p:grpSpPr>
        <a:xfrm>
          <a:off x="0" y="0"/>
          <a:ext cx="0" cy="0"/>
          <a:chOff x="0" y="0"/>
          <a:chExt cx="0" cy="0"/>
        </a:xfrm>
      </p:grpSpPr>
      <p:pic>
        <p:nvPicPr>
          <p:cNvPr id="12" name="Google Shape;335;p19"/>
          <p:cNvPicPr preferRelativeResize="0"/>
          <p:nvPr userDrawn="1"/>
        </p:nvPicPr>
        <p:blipFill>
          <a:blip r:embed="rId2"/>
          <a:srcRect l="21834" r="21834"/>
          <a:stretch/>
        </p:blipFill>
        <p:spPr>
          <a:xfrm>
            <a:off x="570570" y="720238"/>
            <a:ext cx="3838159" cy="3832523"/>
          </a:xfrm>
          <a:prstGeom prst="rect">
            <a:avLst/>
          </a:prstGeom>
          <a:noFill/>
          <a:ln>
            <a:noFill/>
          </a:ln>
        </p:spPr>
      </p:pic>
      <p:sp>
        <p:nvSpPr>
          <p:cNvPr id="2" name="Title 1"/>
          <p:cNvSpPr>
            <a:spLocks noGrp="1"/>
          </p:cNvSpPr>
          <p:nvPr>
            <p:ph type="title" hasCustomPrompt="1"/>
          </p:nvPr>
        </p:nvSpPr>
        <p:spPr>
          <a:xfrm>
            <a:off x="840933" y="1269206"/>
            <a:ext cx="3397311" cy="1350902"/>
          </a:xfrm>
        </p:spPr>
        <p:txBody>
          <a:bodyPr anchor="t">
            <a:noAutofit/>
          </a:bodyPr>
          <a:lstStyle>
            <a:lvl1pPr>
              <a:defRPr sz="495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a:t>Nearly</a:t>
            </a:r>
            <a:br>
              <a:rPr lang="en-US"/>
            </a:br>
            <a:r>
              <a:rPr lang="en-US"/>
              <a:t>98 million</a:t>
            </a:r>
          </a:p>
        </p:txBody>
      </p:sp>
      <p:sp>
        <p:nvSpPr>
          <p:cNvPr id="8" name="Text Placeholder 7"/>
          <p:cNvSpPr>
            <a:spLocks noGrp="1"/>
          </p:cNvSpPr>
          <p:nvPr>
            <p:ph type="body" sz="quarter" idx="13" hasCustomPrompt="1"/>
          </p:nvPr>
        </p:nvSpPr>
        <p:spPr>
          <a:xfrm>
            <a:off x="840933" y="2791054"/>
            <a:ext cx="3397311" cy="1125965"/>
          </a:xfrm>
        </p:spPr>
        <p:txBody>
          <a:bodyPr>
            <a:noAutofit/>
          </a:bodyPr>
          <a:lstStyle>
            <a:lvl1pPr marL="0" indent="0">
              <a:buNone/>
              <a:defRPr sz="18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a:t>American adults</a:t>
            </a:r>
            <a:br>
              <a:rPr lang="en-US"/>
            </a:br>
            <a:r>
              <a:rPr lang="en-US"/>
              <a:t>have prediabetes.</a:t>
            </a:r>
          </a:p>
        </p:txBody>
      </p:sp>
      <p:sp>
        <p:nvSpPr>
          <p:cNvPr id="22" name="Text Placeholder 16"/>
          <p:cNvSpPr>
            <a:spLocks noGrp="1"/>
          </p:cNvSpPr>
          <p:nvPr>
            <p:ph type="body" sz="quarter" idx="27" hasCustomPrompt="1"/>
          </p:nvPr>
        </p:nvSpPr>
        <p:spPr>
          <a:xfrm>
            <a:off x="818607" y="4207564"/>
            <a:ext cx="3342084" cy="199679"/>
          </a:xfrm>
        </p:spPr>
        <p:txBody>
          <a:bodyPr/>
          <a:lstStyle>
            <a:lvl1pPr marL="0" indent="0">
              <a:buNone/>
              <a:defRPr sz="825">
                <a:solidFill>
                  <a:schemeClr val="bg1"/>
                </a:solidFill>
              </a:defRPr>
            </a:lvl1pPr>
          </a:lstStyle>
          <a:p>
            <a:pPr lvl="0"/>
            <a:r>
              <a:rPr lang="en-US"/>
              <a:t>Source: CDC. National Diabetes Statistics Report</a:t>
            </a:r>
          </a:p>
        </p:txBody>
      </p:sp>
      <p:sp>
        <p:nvSpPr>
          <p:cNvPr id="24" name="Text Placeholder 7"/>
          <p:cNvSpPr>
            <a:spLocks noGrp="1"/>
          </p:cNvSpPr>
          <p:nvPr>
            <p:ph type="body" sz="quarter" idx="28" hasCustomPrompt="1"/>
          </p:nvPr>
        </p:nvSpPr>
        <p:spPr>
          <a:xfrm>
            <a:off x="4907935" y="2791054"/>
            <a:ext cx="3795490" cy="1125965"/>
          </a:xfrm>
        </p:spPr>
        <p:txBody>
          <a:bodyPr>
            <a:noAutofit/>
          </a:bodyPr>
          <a:lstStyle>
            <a:lvl1pPr marL="0" indent="0">
              <a:buNone/>
              <a:defRPr sz="1800" b="1">
                <a:solidFill>
                  <a:srgbClr val="E45640"/>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a:t>of Americans with prediabetes don’t know they have it.</a:t>
            </a:r>
          </a:p>
        </p:txBody>
      </p:sp>
      <p:sp>
        <p:nvSpPr>
          <p:cNvPr id="25" name="Text Placeholder 16"/>
          <p:cNvSpPr>
            <a:spLocks noGrp="1"/>
          </p:cNvSpPr>
          <p:nvPr>
            <p:ph type="body" sz="quarter" idx="29" hasCustomPrompt="1"/>
          </p:nvPr>
        </p:nvSpPr>
        <p:spPr>
          <a:xfrm>
            <a:off x="4885610" y="4207564"/>
            <a:ext cx="3342084" cy="199679"/>
          </a:xfrm>
        </p:spPr>
        <p:txBody>
          <a:bodyPr/>
          <a:lstStyle>
            <a:lvl1pPr marL="0" indent="0">
              <a:buNone/>
              <a:defRPr sz="825">
                <a:solidFill>
                  <a:schemeClr val="tx1"/>
                </a:solidFill>
              </a:defRPr>
            </a:lvl1pPr>
          </a:lstStyle>
          <a:p>
            <a:pPr lvl="0"/>
            <a:r>
              <a:rPr lang="en-US"/>
              <a:t>Source: CDC. National Diabetes Statistics Report, 2020</a:t>
            </a:r>
          </a:p>
        </p:txBody>
      </p:sp>
      <p:sp>
        <p:nvSpPr>
          <p:cNvPr id="10" name="Text Placeholder 9"/>
          <p:cNvSpPr>
            <a:spLocks noGrp="1"/>
          </p:cNvSpPr>
          <p:nvPr>
            <p:ph type="body" sz="quarter" idx="30" hasCustomPrompt="1"/>
          </p:nvPr>
        </p:nvSpPr>
        <p:spPr>
          <a:xfrm>
            <a:off x="4907936" y="1380562"/>
            <a:ext cx="3795489" cy="1351360"/>
          </a:xfrm>
        </p:spPr>
        <p:txBody>
          <a:bodyPr anchor="b">
            <a:noAutofit/>
          </a:bodyPr>
          <a:lstStyle>
            <a:lvl1pPr marL="0" indent="0">
              <a:buNone/>
              <a:defRPr sz="4950" b="1">
                <a:solidFill>
                  <a:srgbClr val="E45640"/>
                </a:solidFill>
              </a:defRPr>
            </a:lvl1pPr>
            <a:lvl2pPr marL="342900" indent="0">
              <a:buNone/>
              <a:defRPr sz="4500" b="1"/>
            </a:lvl2pPr>
            <a:lvl3pPr marL="685800" indent="0">
              <a:buNone/>
              <a:defRPr sz="4500" b="1"/>
            </a:lvl3pPr>
            <a:lvl4pPr marL="1028700" indent="0">
              <a:buNone/>
              <a:defRPr sz="4500" b="1"/>
            </a:lvl4pPr>
            <a:lvl5pPr marL="1371600" indent="0">
              <a:buNone/>
              <a:defRPr sz="4500" b="1"/>
            </a:lvl5pPr>
          </a:lstStyle>
          <a:p>
            <a:pPr lvl="0"/>
            <a:r>
              <a:rPr lang="en-US"/>
              <a:t>81%</a:t>
            </a:r>
          </a:p>
        </p:txBody>
      </p:sp>
      <p:sp>
        <p:nvSpPr>
          <p:cNvPr id="13" name="Picture Placeholder 11"/>
          <p:cNvSpPr>
            <a:spLocks noGrp="1"/>
          </p:cNvSpPr>
          <p:nvPr>
            <p:ph type="pic" sz="quarter" idx="31"/>
          </p:nvPr>
        </p:nvSpPr>
        <p:spPr>
          <a:xfrm>
            <a:off x="7138439" y="720329"/>
            <a:ext cx="1570902" cy="1045369"/>
          </a:xfrm>
          <a:blipFill>
            <a:blip r:embed="rId3">
              <a:alphaModFix amt="65000"/>
            </a:blip>
            <a:stretch>
              <a:fillRect/>
            </a:stretch>
          </a:blipFill>
        </p:spPr>
        <p:txBody>
          <a:bodyPr/>
          <a:lstStyle/>
          <a:p>
            <a:endParaRPr lang="en-US"/>
          </a:p>
        </p:txBody>
      </p:sp>
      <p:sp>
        <p:nvSpPr>
          <p:cNvPr id="3" name="Slide Number Placeholder 3">
            <a:extLst>
              <a:ext uri="{FF2B5EF4-FFF2-40B4-BE49-F238E27FC236}">
                <a16:creationId xmlns:a16="http://schemas.microsoft.com/office/drawing/2014/main" id="{37E9E782-F7CB-070E-6A01-EE108401E64D}"/>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4" name="Google Shape;162;p10" descr="A red background with dots&#10;&#10;Description automatically generated">
            <a:extLst>
              <a:ext uri="{FF2B5EF4-FFF2-40B4-BE49-F238E27FC236}">
                <a16:creationId xmlns:a16="http://schemas.microsoft.com/office/drawing/2014/main" id="{C38C9E85-6452-1D5B-2BCD-20A75A7ACD74}"/>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357515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Mission layout">
    <p:spTree>
      <p:nvGrpSpPr>
        <p:cNvPr id="1" name=""/>
        <p:cNvGrpSpPr/>
        <p:nvPr/>
      </p:nvGrpSpPr>
      <p:grpSpPr>
        <a:xfrm>
          <a:off x="0" y="0"/>
          <a:ext cx="0" cy="0"/>
          <a:chOff x="0" y="0"/>
          <a:chExt cx="0" cy="0"/>
        </a:xfrm>
      </p:grpSpPr>
      <p:pic>
        <p:nvPicPr>
          <p:cNvPr id="7" name="Google Shape;357;p21" descr="A picture containing object&#10;&#10;Description automatically generated">
            <a:extLst>
              <a:ext uri="{FF2B5EF4-FFF2-40B4-BE49-F238E27FC236}">
                <a16:creationId xmlns:a16="http://schemas.microsoft.com/office/drawing/2014/main" id="{18F23780-1722-0894-9530-E74C3C2F32AD}"/>
              </a:ext>
            </a:extLst>
          </p:cNvPr>
          <p:cNvPicPr preferRelativeResize="0"/>
          <p:nvPr userDrawn="1"/>
        </p:nvPicPr>
        <p:blipFill rotWithShape="1">
          <a:blip r:embed="rId2">
            <a:alphaModFix/>
          </a:blip>
          <a:srcRect r="3611" b="13384"/>
          <a:stretch/>
        </p:blipFill>
        <p:spPr>
          <a:xfrm>
            <a:off x="1" y="226875"/>
            <a:ext cx="8033657" cy="4062097"/>
          </a:xfrm>
          <a:prstGeom prst="rect">
            <a:avLst/>
          </a:prstGeom>
          <a:noFill/>
          <a:ln>
            <a:noFill/>
          </a:ln>
        </p:spPr>
      </p:pic>
      <p:sp>
        <p:nvSpPr>
          <p:cNvPr id="5" name="Google Shape;364;p21"/>
          <p:cNvSpPr/>
          <p:nvPr userDrawn="1"/>
        </p:nvSpPr>
        <p:spPr>
          <a:xfrm>
            <a:off x="597876" y="919834"/>
            <a:ext cx="877033" cy="82490"/>
          </a:xfrm>
          <a:prstGeom prst="rect">
            <a:avLst/>
          </a:prstGeom>
          <a:solidFill>
            <a:srgbClr val="A6192D"/>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 name="Text Placeholder 15"/>
          <p:cNvSpPr>
            <a:spLocks noGrp="1"/>
          </p:cNvSpPr>
          <p:nvPr>
            <p:ph type="body" sz="quarter" idx="13" hasCustomPrompt="1"/>
          </p:nvPr>
        </p:nvSpPr>
        <p:spPr>
          <a:xfrm>
            <a:off x="597694" y="1146767"/>
            <a:ext cx="2431256" cy="474215"/>
          </a:xfrm>
        </p:spPr>
        <p:txBody>
          <a:bodyPr>
            <a:noAutofit/>
          </a:bodyPr>
          <a:lstStyle>
            <a:lvl1pPr marL="0" indent="0">
              <a:buNone/>
              <a:defRPr sz="3000" b="1">
                <a:latin typeface="Inter" panose="02000503000000020004" pitchFamily="2" charset="0"/>
                <a:ea typeface="Inter" panose="02000503000000020004" pitchFamily="2" charset="0"/>
              </a:defRPr>
            </a:lvl1pPr>
            <a:lvl2pPr>
              <a:defRPr sz="3000" b="1"/>
            </a:lvl2pPr>
            <a:lvl3pPr>
              <a:defRPr sz="3000" b="1"/>
            </a:lvl3pPr>
            <a:lvl4pPr>
              <a:defRPr sz="3000" b="1"/>
            </a:lvl4pPr>
            <a:lvl5pPr>
              <a:defRPr sz="3000" b="1"/>
            </a:lvl5pPr>
          </a:lstStyle>
          <a:p>
            <a:pPr lvl="0"/>
            <a:r>
              <a:rPr lang="en-US"/>
              <a:t>Our Mission</a:t>
            </a:r>
          </a:p>
        </p:txBody>
      </p:sp>
      <p:grpSp>
        <p:nvGrpSpPr>
          <p:cNvPr id="18" name="Google Shape;368;p21"/>
          <p:cNvGrpSpPr/>
          <p:nvPr userDrawn="1"/>
        </p:nvGrpSpPr>
        <p:grpSpPr>
          <a:xfrm>
            <a:off x="346582" y="2129203"/>
            <a:ext cx="329792" cy="330884"/>
            <a:chOff x="11057739" y="783493"/>
            <a:chExt cx="439722" cy="441179"/>
          </a:xfrm>
        </p:grpSpPr>
        <p:sp>
          <p:nvSpPr>
            <p:cNvPr id="19" name="Google Shape;369;p21"/>
            <p:cNvSpPr/>
            <p:nvPr/>
          </p:nvSpPr>
          <p:spPr>
            <a:xfrm>
              <a:off x="11057739" y="783493"/>
              <a:ext cx="439722" cy="439720"/>
            </a:xfrm>
            <a:prstGeom prst="ellipse">
              <a:avLst/>
            </a:prstGeom>
            <a:noFill/>
            <a:ln w="38100" cap="flat" cmpd="sng">
              <a:solidFill>
                <a:srgbClr val="A6192D"/>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350" kern="0">
                <a:solidFill>
                  <a:srgbClr val="FFFFFF"/>
                </a:solidFill>
                <a:latin typeface="Arial"/>
                <a:ea typeface="Arial"/>
                <a:cs typeface="Arial"/>
                <a:sym typeface="Arial"/>
              </a:endParaRPr>
            </a:p>
          </p:txBody>
        </p:sp>
        <p:sp>
          <p:nvSpPr>
            <p:cNvPr id="20" name="Google Shape;370;p21"/>
            <p:cNvSpPr txBox="1"/>
            <p:nvPr/>
          </p:nvSpPr>
          <p:spPr>
            <a:xfrm>
              <a:off x="11131879" y="824616"/>
              <a:ext cx="284052" cy="40005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350" b="1" kern="0">
                  <a:solidFill>
                    <a:srgbClr val="A6192D"/>
                  </a:solidFill>
                  <a:latin typeface="Inter"/>
                  <a:ea typeface="Inter"/>
                  <a:cs typeface="Inter"/>
                  <a:sym typeface="Inter"/>
                </a:rPr>
                <a:t>1</a:t>
              </a:r>
              <a:endParaRPr sz="1050" kern="0">
                <a:solidFill>
                  <a:srgbClr val="000000"/>
                </a:solidFill>
                <a:latin typeface="Arial"/>
                <a:cs typeface="Arial"/>
                <a:sym typeface="Arial"/>
              </a:endParaRPr>
            </a:p>
          </p:txBody>
        </p:sp>
      </p:grpSp>
      <p:grpSp>
        <p:nvGrpSpPr>
          <p:cNvPr id="21" name="Google Shape;371;p21"/>
          <p:cNvGrpSpPr/>
          <p:nvPr userDrawn="1"/>
        </p:nvGrpSpPr>
        <p:grpSpPr>
          <a:xfrm>
            <a:off x="5997839" y="1982817"/>
            <a:ext cx="329792" cy="329790"/>
            <a:chOff x="9278366" y="874109"/>
            <a:chExt cx="439722" cy="439720"/>
          </a:xfrm>
        </p:grpSpPr>
        <p:sp>
          <p:nvSpPr>
            <p:cNvPr id="22" name="Google Shape;372;p21"/>
            <p:cNvSpPr/>
            <p:nvPr/>
          </p:nvSpPr>
          <p:spPr>
            <a:xfrm>
              <a:off x="9278366" y="874109"/>
              <a:ext cx="439722" cy="439720"/>
            </a:xfrm>
            <a:prstGeom prst="ellipse">
              <a:avLst/>
            </a:prstGeom>
            <a:noFill/>
            <a:ln w="38100" cap="flat" cmpd="sng">
              <a:solidFill>
                <a:srgbClr val="A6192D"/>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350" kern="0">
                <a:solidFill>
                  <a:srgbClr val="FFFFFF"/>
                </a:solidFill>
                <a:latin typeface="Arial"/>
                <a:ea typeface="Arial"/>
                <a:cs typeface="Arial"/>
                <a:sym typeface="Arial"/>
              </a:endParaRPr>
            </a:p>
          </p:txBody>
        </p:sp>
        <p:sp>
          <p:nvSpPr>
            <p:cNvPr id="23" name="Google Shape;373;p21"/>
            <p:cNvSpPr txBox="1"/>
            <p:nvPr/>
          </p:nvSpPr>
          <p:spPr>
            <a:xfrm>
              <a:off x="9336030" y="906993"/>
              <a:ext cx="330539" cy="40005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350" b="1" kern="0">
                  <a:solidFill>
                    <a:srgbClr val="A6192D"/>
                  </a:solidFill>
                  <a:latin typeface="Inter"/>
                  <a:ea typeface="Inter"/>
                  <a:cs typeface="Inter"/>
                  <a:sym typeface="Inter"/>
                </a:rPr>
                <a:t>2</a:t>
              </a:r>
              <a:endParaRPr sz="1050" kern="0">
                <a:solidFill>
                  <a:srgbClr val="000000"/>
                </a:solidFill>
                <a:latin typeface="Arial"/>
                <a:cs typeface="Arial"/>
                <a:sym typeface="Arial"/>
              </a:endParaRPr>
            </a:p>
          </p:txBody>
        </p:sp>
      </p:grpSp>
      <p:grpSp>
        <p:nvGrpSpPr>
          <p:cNvPr id="24" name="Google Shape;374;p21"/>
          <p:cNvGrpSpPr/>
          <p:nvPr userDrawn="1"/>
        </p:nvGrpSpPr>
        <p:grpSpPr>
          <a:xfrm>
            <a:off x="2031894" y="4197137"/>
            <a:ext cx="329792" cy="330884"/>
            <a:chOff x="11304874" y="1656704"/>
            <a:chExt cx="439722" cy="441179"/>
          </a:xfrm>
        </p:grpSpPr>
        <p:sp>
          <p:nvSpPr>
            <p:cNvPr id="25" name="Google Shape;375;p21"/>
            <p:cNvSpPr/>
            <p:nvPr/>
          </p:nvSpPr>
          <p:spPr>
            <a:xfrm>
              <a:off x="11304874" y="1656704"/>
              <a:ext cx="439722" cy="439720"/>
            </a:xfrm>
            <a:prstGeom prst="ellipse">
              <a:avLst/>
            </a:prstGeom>
            <a:noFill/>
            <a:ln w="38100" cap="flat" cmpd="sng">
              <a:solidFill>
                <a:srgbClr val="A6192D"/>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350" kern="0">
                <a:solidFill>
                  <a:srgbClr val="FFFFFF"/>
                </a:solidFill>
                <a:latin typeface="Arial"/>
                <a:ea typeface="Arial"/>
                <a:cs typeface="Arial"/>
                <a:sym typeface="Arial"/>
              </a:endParaRPr>
            </a:p>
          </p:txBody>
        </p:sp>
        <p:sp>
          <p:nvSpPr>
            <p:cNvPr id="26" name="Google Shape;376;p21"/>
            <p:cNvSpPr txBox="1"/>
            <p:nvPr/>
          </p:nvSpPr>
          <p:spPr>
            <a:xfrm>
              <a:off x="11362538" y="1697827"/>
              <a:ext cx="333746" cy="40005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350" b="1" kern="0">
                  <a:solidFill>
                    <a:srgbClr val="A6192D"/>
                  </a:solidFill>
                  <a:latin typeface="Inter"/>
                  <a:ea typeface="Inter"/>
                  <a:cs typeface="Inter"/>
                  <a:sym typeface="Inter"/>
                </a:rPr>
                <a:t>3</a:t>
              </a:r>
              <a:endParaRPr sz="1050" kern="0">
                <a:solidFill>
                  <a:srgbClr val="000000"/>
                </a:solidFill>
                <a:latin typeface="Arial"/>
                <a:cs typeface="Arial"/>
                <a:sym typeface="Arial"/>
              </a:endParaRPr>
            </a:p>
          </p:txBody>
        </p:sp>
      </p:grpSp>
      <p:sp>
        <p:nvSpPr>
          <p:cNvPr id="28" name="Text Placeholder 27"/>
          <p:cNvSpPr>
            <a:spLocks noGrp="1"/>
          </p:cNvSpPr>
          <p:nvPr>
            <p:ph type="body" sz="quarter" idx="15" hasCustomPrompt="1"/>
          </p:nvPr>
        </p:nvSpPr>
        <p:spPr>
          <a:xfrm>
            <a:off x="6370879" y="2015996"/>
            <a:ext cx="2139554" cy="226413"/>
          </a:xfrm>
        </p:spPr>
        <p:txBody>
          <a:bodyPr>
            <a:no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a:t>To prevent diabetes</a:t>
            </a:r>
          </a:p>
        </p:txBody>
      </p:sp>
      <p:sp>
        <p:nvSpPr>
          <p:cNvPr id="29" name="Text Placeholder 27"/>
          <p:cNvSpPr>
            <a:spLocks noGrp="1"/>
          </p:cNvSpPr>
          <p:nvPr>
            <p:ph type="body" sz="quarter" idx="16" hasCustomPrompt="1"/>
          </p:nvPr>
        </p:nvSpPr>
        <p:spPr>
          <a:xfrm>
            <a:off x="2432446" y="4198952"/>
            <a:ext cx="3608641" cy="414852"/>
          </a:xfrm>
        </p:spPr>
        <p:txBody>
          <a:bodyPr>
            <a:no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a:t>To improve the lives of those with diabetes and affected by diabetes</a:t>
            </a:r>
          </a:p>
        </p:txBody>
      </p:sp>
      <p:sp>
        <p:nvSpPr>
          <p:cNvPr id="30" name="Text Placeholder 27"/>
          <p:cNvSpPr>
            <a:spLocks noGrp="1"/>
          </p:cNvSpPr>
          <p:nvPr>
            <p:ph type="body" sz="quarter" idx="17" hasCustomPrompt="1"/>
          </p:nvPr>
        </p:nvSpPr>
        <p:spPr>
          <a:xfrm>
            <a:off x="731979" y="2160044"/>
            <a:ext cx="1700468" cy="298949"/>
          </a:xfrm>
        </p:spPr>
        <p:txBody>
          <a:bodyPr>
            <a:no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a:t>To cure diabetes</a:t>
            </a:r>
          </a:p>
        </p:txBody>
      </p:sp>
      <p:sp>
        <p:nvSpPr>
          <p:cNvPr id="9" name="Slide Number Placeholder 3">
            <a:extLst>
              <a:ext uri="{FF2B5EF4-FFF2-40B4-BE49-F238E27FC236}">
                <a16:creationId xmlns:a16="http://schemas.microsoft.com/office/drawing/2014/main" id="{79E87609-6EDB-1C77-C901-CD9D3404A2E9}"/>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10" name="Google Shape;162;p10" descr="A red background with dots&#10;&#10;Description automatically generated">
            <a:extLst>
              <a:ext uri="{FF2B5EF4-FFF2-40B4-BE49-F238E27FC236}">
                <a16:creationId xmlns:a16="http://schemas.microsoft.com/office/drawing/2014/main" id="{53A0BF12-4438-C0F6-3F4C-820E50EF247C}"/>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072200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Alt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oogle Shape;387;p23" descr="A white text on a black background&#10;&#10;Description automatically generated"/>
          <p:cNvPicPr preferRelativeResize="0"/>
          <p:nvPr userDrawn="1"/>
        </p:nvPicPr>
        <p:blipFill rotWithShape="1">
          <a:blip r:embed="rId3">
            <a:alphaModFix/>
          </a:blip>
          <a:srcRect l="-8627" r="8626"/>
          <a:stretch/>
        </p:blipFill>
        <p:spPr>
          <a:xfrm>
            <a:off x="3169920" y="-4397"/>
            <a:ext cx="5974080" cy="4141394"/>
          </a:xfrm>
          <a:prstGeom prst="rect">
            <a:avLst/>
          </a:prstGeom>
          <a:noFill/>
          <a:ln>
            <a:noFill/>
          </a:ln>
        </p:spPr>
      </p:pic>
      <p:sp>
        <p:nvSpPr>
          <p:cNvPr id="3" name="Date Placeholder 2"/>
          <p:cNvSpPr>
            <a:spLocks noGrp="1"/>
          </p:cNvSpPr>
          <p:nvPr>
            <p:ph type="dt" sz="half" idx="10"/>
          </p:nvPr>
        </p:nvSpPr>
        <p:spPr>
          <a:xfrm>
            <a:off x="6800498" y="4509753"/>
            <a:ext cx="2057400" cy="273844"/>
          </a:xfrm>
          <a:prstGeom prst="rect">
            <a:avLst/>
          </a:prstGeom>
        </p:spPr>
        <p:txBody>
          <a:bodyPr/>
          <a:lstStyle>
            <a:lvl1pPr algn="r">
              <a:defRPr sz="1050" b="1">
                <a:solidFill>
                  <a:schemeClr val="accent1"/>
                </a:solidFill>
                <a:latin typeface="Inter" panose="02000503000000020004" pitchFamily="2" charset="0"/>
                <a:ea typeface="Inter" panose="02000503000000020004" pitchFamily="2" charset="0"/>
              </a:defRPr>
            </a:lvl1pPr>
          </a:lstStyle>
          <a:p>
            <a:fld id="{CEF68349-F0A6-41F1-8495-224943A18EB4}" type="datetime4">
              <a:rPr lang="en-US" smtClean="0"/>
              <a:pPr/>
              <a:t>May 14, 2025</a:t>
            </a:fld>
            <a:endParaRPr lang="en-US"/>
          </a:p>
        </p:txBody>
      </p:sp>
      <p:sp>
        <p:nvSpPr>
          <p:cNvPr id="8" name="Title 1"/>
          <p:cNvSpPr>
            <a:spLocks noGrp="1"/>
          </p:cNvSpPr>
          <p:nvPr>
            <p:ph type="ctrTitle" hasCustomPrompt="1"/>
          </p:nvPr>
        </p:nvSpPr>
        <p:spPr>
          <a:xfrm>
            <a:off x="747106" y="1812848"/>
            <a:ext cx="5828948" cy="1790700"/>
          </a:xfrm>
        </p:spPr>
        <p:txBody>
          <a:bodyPr anchor="b">
            <a:normAutofit/>
          </a:bodyPr>
          <a:lstStyle>
            <a:lvl1pPr algn="l">
              <a:defRPr sz="4500"/>
            </a:lvl1pPr>
          </a:lstStyle>
          <a:p>
            <a:r>
              <a:rPr lang="en-US" b="1"/>
              <a:t>Alt Title Slide Style 1</a:t>
            </a:r>
            <a:endParaRPr lang="en-US"/>
          </a:p>
        </p:txBody>
      </p:sp>
      <p:sp>
        <p:nvSpPr>
          <p:cNvPr id="9" name="Subtitle 2"/>
          <p:cNvSpPr>
            <a:spLocks noGrp="1"/>
          </p:cNvSpPr>
          <p:nvPr>
            <p:ph type="subTitle" idx="1" hasCustomPrompt="1"/>
          </p:nvPr>
        </p:nvSpPr>
        <p:spPr>
          <a:xfrm>
            <a:off x="747106" y="3672604"/>
            <a:ext cx="5828948" cy="626766"/>
          </a:xfrm>
        </p:spPr>
        <p:txBody>
          <a:bodyPr>
            <a:normAutofit/>
          </a:bodyPr>
          <a:lstStyle>
            <a:lvl1pPr marL="0" indent="0" algn="l" rtl="0">
              <a:lnSpc>
                <a:spcPct val="100000"/>
              </a:lnSpc>
              <a:spcBef>
                <a:spcPts val="0"/>
              </a:spcBef>
              <a:spcAft>
                <a:spcPts val="0"/>
              </a:spcAft>
              <a:buClr>
                <a:schemeClr val="dk1"/>
              </a:buClr>
              <a:buSzPts val="2400"/>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rtl="0">
              <a:lnSpc>
                <a:spcPct val="100000"/>
              </a:lnSpc>
              <a:spcBef>
                <a:spcPts val="0"/>
              </a:spcBef>
              <a:spcAft>
                <a:spcPts val="0"/>
              </a:spcAft>
              <a:buClr>
                <a:schemeClr val="dk1"/>
              </a:buClr>
              <a:buSzPts val="2400"/>
              <a:buNone/>
            </a:pPr>
            <a:r>
              <a:rPr lang="en-US"/>
              <a:t>We Fight to End Diabetes</a:t>
            </a:r>
          </a:p>
        </p:txBody>
      </p:sp>
      <p:pic>
        <p:nvPicPr>
          <p:cNvPr id="10" name="Google Shape;392;p23"/>
          <p:cNvPicPr preferRelativeResize="0"/>
          <p:nvPr userDrawn="1"/>
        </p:nvPicPr>
        <p:blipFill rotWithShape="1">
          <a:blip r:embed="rId4">
            <a:alphaModFix/>
          </a:blip>
          <a:srcRect l="49099" r="48307"/>
          <a:stretch/>
        </p:blipFill>
        <p:spPr>
          <a:xfrm>
            <a:off x="0" y="1"/>
            <a:ext cx="237392" cy="5143499"/>
          </a:xfrm>
          <a:prstGeom prst="rect">
            <a:avLst/>
          </a:prstGeom>
          <a:noFill/>
          <a:ln>
            <a:noFill/>
          </a:ln>
        </p:spPr>
      </p:pic>
      <p:pic>
        <p:nvPicPr>
          <p:cNvPr id="11" name="Google Shape;390;p23" descr="A red triangle with a black background&#10;&#10;Description automatically generated"/>
          <p:cNvPicPr preferRelativeResize="0"/>
          <p:nvPr userDrawn="1"/>
        </p:nvPicPr>
        <p:blipFill rotWithShape="1">
          <a:blip r:embed="rId5">
            <a:alphaModFix/>
          </a:blip>
          <a:srcRect/>
          <a:stretch/>
        </p:blipFill>
        <p:spPr>
          <a:xfrm>
            <a:off x="633046" y="434743"/>
            <a:ext cx="2338613" cy="1051157"/>
          </a:xfrm>
          <a:prstGeom prst="rect">
            <a:avLst/>
          </a:prstGeom>
          <a:noFill/>
          <a:ln>
            <a:noFill/>
          </a:ln>
        </p:spPr>
      </p:pic>
    </p:spTree>
    <p:extLst>
      <p:ext uri="{BB962C8B-B14F-4D97-AF65-F5344CB8AC3E}">
        <p14:creationId xmlns:p14="http://schemas.microsoft.com/office/powerpoint/2010/main" val="880366526"/>
      </p:ext>
    </p:extLst>
  </p:cSld>
  <p:clrMapOvr>
    <a:masterClrMapping/>
  </p:clrMapOvr>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Alt Title Slide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oogle Shape;402;p24" descr="A close-up of red text&#10;&#10;Description automatically generated"/>
          <p:cNvPicPr preferRelativeResize="0"/>
          <p:nvPr userDrawn="1"/>
        </p:nvPicPr>
        <p:blipFill rotWithShape="1">
          <a:blip r:embed="rId3">
            <a:alphaModFix/>
          </a:blip>
          <a:srcRect t="1" b="-5555"/>
          <a:stretch/>
        </p:blipFill>
        <p:spPr>
          <a:xfrm rot="-544314">
            <a:off x="5082608" y="2916070"/>
            <a:ext cx="3841845" cy="1902701"/>
          </a:xfrm>
          <a:prstGeom prst="rect">
            <a:avLst/>
          </a:prstGeom>
          <a:noFill/>
          <a:ln>
            <a:noFill/>
          </a:ln>
        </p:spPr>
      </p:pic>
      <p:sp>
        <p:nvSpPr>
          <p:cNvPr id="3" name="Date Placeholder 2"/>
          <p:cNvSpPr>
            <a:spLocks noGrp="1"/>
          </p:cNvSpPr>
          <p:nvPr>
            <p:ph type="dt" sz="half" idx="10"/>
          </p:nvPr>
        </p:nvSpPr>
        <p:spPr>
          <a:xfrm>
            <a:off x="6800498" y="4509753"/>
            <a:ext cx="2057400" cy="273844"/>
          </a:xfrm>
          <a:prstGeom prst="rect">
            <a:avLst/>
          </a:prstGeom>
        </p:spPr>
        <p:txBody>
          <a:bodyPr/>
          <a:lstStyle>
            <a:lvl1pPr algn="r">
              <a:defRPr sz="1050" b="1">
                <a:solidFill>
                  <a:schemeClr val="accent1"/>
                </a:solidFill>
                <a:latin typeface="Inter" panose="02000503000000020004" pitchFamily="2" charset="0"/>
                <a:ea typeface="Inter" panose="02000503000000020004" pitchFamily="2" charset="0"/>
              </a:defRPr>
            </a:lvl1pPr>
          </a:lstStyle>
          <a:p>
            <a:fld id="{CEF68349-F0A6-41F1-8495-224943A18EB4}" type="datetime4">
              <a:rPr lang="en-US" smtClean="0"/>
              <a:pPr/>
              <a:t>May 14, 2025</a:t>
            </a:fld>
            <a:endParaRPr lang="en-US"/>
          </a:p>
        </p:txBody>
      </p:sp>
      <p:sp>
        <p:nvSpPr>
          <p:cNvPr id="8" name="Title 1"/>
          <p:cNvSpPr>
            <a:spLocks noGrp="1"/>
          </p:cNvSpPr>
          <p:nvPr>
            <p:ph type="ctrTitle" hasCustomPrompt="1"/>
          </p:nvPr>
        </p:nvSpPr>
        <p:spPr>
          <a:xfrm>
            <a:off x="747106" y="1812848"/>
            <a:ext cx="6502779" cy="643564"/>
          </a:xfrm>
        </p:spPr>
        <p:txBody>
          <a:bodyPr anchor="t"/>
          <a:lstStyle>
            <a:lvl1pPr algn="l">
              <a:defRPr sz="4500"/>
            </a:lvl1pPr>
          </a:lstStyle>
          <a:p>
            <a:r>
              <a:rPr lang="en-US" b="1"/>
              <a:t>Alt Title Slide Style 2</a:t>
            </a:r>
            <a:endParaRPr lang="en-US"/>
          </a:p>
        </p:txBody>
      </p:sp>
      <p:sp>
        <p:nvSpPr>
          <p:cNvPr id="9" name="Subtitle 2"/>
          <p:cNvSpPr>
            <a:spLocks noGrp="1"/>
          </p:cNvSpPr>
          <p:nvPr>
            <p:ph type="subTitle" idx="1" hasCustomPrompt="1"/>
          </p:nvPr>
        </p:nvSpPr>
        <p:spPr>
          <a:xfrm>
            <a:off x="747106" y="2469976"/>
            <a:ext cx="5828948" cy="626766"/>
          </a:xfrm>
        </p:spPr>
        <p:txBody>
          <a:bodyPr>
            <a:normAutofit/>
          </a:bodyPr>
          <a:lstStyle>
            <a:lvl1pPr marL="0" indent="0" algn="l" rtl="0">
              <a:lnSpc>
                <a:spcPct val="100000"/>
              </a:lnSpc>
              <a:spcBef>
                <a:spcPts val="0"/>
              </a:spcBef>
              <a:spcAft>
                <a:spcPts val="0"/>
              </a:spcAft>
              <a:buClr>
                <a:schemeClr val="dk1"/>
              </a:buClr>
              <a:buSzPts val="2400"/>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rtl="0">
              <a:lnSpc>
                <a:spcPct val="100000"/>
              </a:lnSpc>
              <a:spcBef>
                <a:spcPts val="0"/>
              </a:spcBef>
              <a:spcAft>
                <a:spcPts val="0"/>
              </a:spcAft>
              <a:buClr>
                <a:schemeClr val="dk1"/>
              </a:buClr>
              <a:buSzPts val="2400"/>
              <a:buNone/>
            </a:pPr>
            <a:r>
              <a:rPr lang="en-US"/>
              <a:t>We Fight to End Diabetes</a:t>
            </a:r>
          </a:p>
        </p:txBody>
      </p:sp>
      <p:pic>
        <p:nvPicPr>
          <p:cNvPr id="11" name="Google Shape;390;p23" descr="A red triangle with a black background&#10;&#10;Description automatically generated"/>
          <p:cNvPicPr preferRelativeResize="0"/>
          <p:nvPr userDrawn="1"/>
        </p:nvPicPr>
        <p:blipFill rotWithShape="1">
          <a:blip r:embed="rId4">
            <a:alphaModFix/>
          </a:blip>
          <a:srcRect/>
          <a:stretch/>
        </p:blipFill>
        <p:spPr>
          <a:xfrm>
            <a:off x="633046" y="434743"/>
            <a:ext cx="2338613" cy="1051157"/>
          </a:xfrm>
          <a:prstGeom prst="rect">
            <a:avLst/>
          </a:prstGeom>
          <a:noFill/>
          <a:ln>
            <a:noFill/>
          </a:ln>
        </p:spPr>
      </p:pic>
      <p:pic>
        <p:nvPicPr>
          <p:cNvPr id="13" name="Google Shape;399;p24"/>
          <p:cNvPicPr preferRelativeResize="0"/>
          <p:nvPr userDrawn="1"/>
        </p:nvPicPr>
        <p:blipFill rotWithShape="1">
          <a:blip r:embed="rId5">
            <a:alphaModFix/>
          </a:blip>
          <a:srcRect l="56527" r="33334" b="5069"/>
          <a:stretch/>
        </p:blipFill>
        <p:spPr>
          <a:xfrm rot="-5400000">
            <a:off x="8104278" y="-605382"/>
            <a:ext cx="144780" cy="1355543"/>
          </a:xfrm>
          <a:prstGeom prst="rect">
            <a:avLst/>
          </a:prstGeom>
          <a:noFill/>
          <a:ln>
            <a:noFill/>
          </a:ln>
        </p:spPr>
      </p:pic>
      <p:sp>
        <p:nvSpPr>
          <p:cNvPr id="6" name="Text Placeholder 5"/>
          <p:cNvSpPr>
            <a:spLocks noGrp="1"/>
          </p:cNvSpPr>
          <p:nvPr>
            <p:ph type="body" sz="quarter" idx="13" hasCustomPrompt="1"/>
          </p:nvPr>
        </p:nvSpPr>
        <p:spPr>
          <a:xfrm>
            <a:off x="7428599" y="225081"/>
            <a:ext cx="1587941" cy="485775"/>
          </a:xfrm>
        </p:spPr>
        <p:txBody>
          <a:bodyPr>
            <a:noAutofit/>
          </a:bodyPr>
          <a:lstStyle>
            <a:lvl1pPr marL="0" indent="0" algn="ctr">
              <a:buNone/>
              <a:defRPr sz="1200" b="1"/>
            </a:lvl1pPr>
            <a:lvl2pPr>
              <a:defRPr sz="1200" b="1"/>
            </a:lvl2pPr>
            <a:lvl3pPr>
              <a:defRPr sz="1200" b="1"/>
            </a:lvl3pPr>
            <a:lvl4pPr>
              <a:defRPr sz="1200" b="1"/>
            </a:lvl4pPr>
            <a:lvl5pPr>
              <a:defRPr sz="1200" b="1"/>
            </a:lvl5pPr>
          </a:lstStyle>
          <a:p>
            <a:pPr lvl="0"/>
            <a:r>
              <a:rPr lang="en-US"/>
              <a:t>FPO: Lorem ipsum</a:t>
            </a:r>
          </a:p>
        </p:txBody>
      </p:sp>
    </p:spTree>
    <p:extLst>
      <p:ext uri="{BB962C8B-B14F-4D97-AF65-F5344CB8AC3E}">
        <p14:creationId xmlns:p14="http://schemas.microsoft.com/office/powerpoint/2010/main" val="3761118997"/>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lt 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oogle Shape;420;p26" descr="A black and white logo&#10;&#10;Description automatically generated"/>
          <p:cNvPicPr preferRelativeResize="0"/>
          <p:nvPr userDrawn="1"/>
        </p:nvPicPr>
        <p:blipFill rotWithShape="1">
          <a:blip r:embed="rId3">
            <a:alphaModFix/>
          </a:blip>
          <a:srcRect/>
          <a:stretch/>
        </p:blipFill>
        <p:spPr>
          <a:xfrm>
            <a:off x="7074145" y="4053171"/>
            <a:ext cx="1757681" cy="789125"/>
          </a:xfrm>
          <a:prstGeom prst="rect">
            <a:avLst/>
          </a:prstGeom>
          <a:noFill/>
          <a:ln>
            <a:noFill/>
          </a:ln>
        </p:spPr>
      </p:pic>
      <p:pic>
        <p:nvPicPr>
          <p:cNvPr id="11" name="Google Shape;417;p26"/>
          <p:cNvPicPr preferRelativeResize="0"/>
          <p:nvPr userDrawn="1"/>
        </p:nvPicPr>
        <p:blipFill rotWithShape="1">
          <a:blip r:embed="rId4">
            <a:alphaModFix/>
          </a:blip>
          <a:srcRect/>
          <a:stretch/>
        </p:blipFill>
        <p:spPr>
          <a:xfrm>
            <a:off x="566652" y="3190421"/>
            <a:ext cx="2798618" cy="263504"/>
          </a:xfrm>
          <a:prstGeom prst="rect">
            <a:avLst/>
          </a:prstGeom>
          <a:noFill/>
          <a:ln>
            <a:noFill/>
          </a:ln>
        </p:spPr>
      </p:pic>
      <p:sp>
        <p:nvSpPr>
          <p:cNvPr id="12" name="Title 1"/>
          <p:cNvSpPr>
            <a:spLocks noGrp="1"/>
          </p:cNvSpPr>
          <p:nvPr>
            <p:ph type="title" hasCustomPrompt="1"/>
          </p:nvPr>
        </p:nvSpPr>
        <p:spPr>
          <a:xfrm>
            <a:off x="628650" y="2426473"/>
            <a:ext cx="6827866" cy="994172"/>
          </a:xfrm>
        </p:spPr>
        <p:txBody>
          <a:bodyPr>
            <a:noAutofit/>
          </a:bodyPr>
          <a:lstStyle>
            <a:lvl1pPr>
              <a:defRPr sz="4500" b="1">
                <a:solidFill>
                  <a:schemeClr val="bg1"/>
                </a:solidFill>
              </a:defRPr>
            </a:lvl1pPr>
          </a:lstStyle>
          <a:p>
            <a:r>
              <a:rPr lang="en-US"/>
              <a:t>Section #</a:t>
            </a:r>
          </a:p>
        </p:txBody>
      </p:sp>
      <p:sp>
        <p:nvSpPr>
          <p:cNvPr id="13" name="Content Placeholder 2"/>
          <p:cNvSpPr>
            <a:spLocks noGrp="1"/>
          </p:cNvSpPr>
          <p:nvPr>
            <p:ph idx="1" hasCustomPrompt="1"/>
          </p:nvPr>
        </p:nvSpPr>
        <p:spPr>
          <a:xfrm>
            <a:off x="628650" y="3587691"/>
            <a:ext cx="6827866" cy="448886"/>
          </a:xfrm>
        </p:spPr>
        <p:txBody>
          <a:bodyPr>
            <a:normAutofit/>
          </a:bodyPr>
          <a:lstStyle>
            <a:lvl1pPr marL="0" indent="0">
              <a:buNone/>
              <a:defRPr sz="1500">
                <a:solidFill>
                  <a:schemeClr val="bg1"/>
                </a:solidFill>
              </a:defRPr>
            </a:lvl1pPr>
            <a:lvl2pPr marL="342900" indent="0">
              <a:buNone/>
              <a:defRPr sz="2100"/>
            </a:lvl2pPr>
            <a:lvl3pPr marL="685800" indent="0">
              <a:buNone/>
              <a:defRPr sz="2100"/>
            </a:lvl3pPr>
            <a:lvl4pPr marL="1028700" indent="0">
              <a:buNone/>
              <a:defRPr sz="2100"/>
            </a:lvl4pPr>
            <a:lvl5pPr marL="1371600" indent="0">
              <a:buNone/>
              <a:defRPr sz="2100"/>
            </a:lvl5pPr>
          </a:lstStyle>
          <a:p>
            <a:pPr lvl="0"/>
            <a:r>
              <a:rPr lang="en-US"/>
              <a:t>Alt divider slide 2</a:t>
            </a:r>
          </a:p>
        </p:txBody>
      </p:sp>
      <p:pic>
        <p:nvPicPr>
          <p:cNvPr id="14" name="Google Shape;421;p26"/>
          <p:cNvPicPr preferRelativeResize="0"/>
          <p:nvPr userDrawn="1"/>
        </p:nvPicPr>
        <p:blipFill rotWithShape="1">
          <a:blip r:embed="rId5">
            <a:alphaModFix/>
          </a:blip>
          <a:srcRect l="83" t="78967" r="-1" b="18515"/>
          <a:stretch/>
        </p:blipFill>
        <p:spPr>
          <a:xfrm>
            <a:off x="-1" y="5013961"/>
            <a:ext cx="9144001" cy="129539"/>
          </a:xfrm>
          <a:prstGeom prst="rect">
            <a:avLst/>
          </a:prstGeom>
          <a:noFill/>
          <a:ln>
            <a:noFill/>
          </a:ln>
        </p:spPr>
      </p:pic>
    </p:spTree>
    <p:extLst>
      <p:ext uri="{BB962C8B-B14F-4D97-AF65-F5344CB8AC3E}">
        <p14:creationId xmlns:p14="http://schemas.microsoft.com/office/powerpoint/2010/main" val="2007274464"/>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Alt divider slide 2 i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oogle Shape;426;p27"/>
          <p:cNvPicPr preferRelativeResize="0"/>
          <p:nvPr userDrawn="1"/>
        </p:nvPicPr>
        <p:blipFill rotWithShape="1">
          <a:blip r:embed="rId3">
            <a:alphaModFix/>
          </a:blip>
          <a:srcRect/>
          <a:stretch/>
        </p:blipFill>
        <p:spPr>
          <a:xfrm>
            <a:off x="533400" y="3167493"/>
            <a:ext cx="2887981" cy="271917"/>
          </a:xfrm>
          <a:prstGeom prst="rect">
            <a:avLst/>
          </a:prstGeom>
          <a:noFill/>
          <a:ln>
            <a:noFill/>
          </a:ln>
        </p:spPr>
      </p:pic>
      <p:pic>
        <p:nvPicPr>
          <p:cNvPr id="10" name="Google Shape;420;p26" descr="A black and white logo&#10;&#10;Description automatically generated"/>
          <p:cNvPicPr preferRelativeResize="0"/>
          <p:nvPr userDrawn="1"/>
        </p:nvPicPr>
        <p:blipFill rotWithShape="1">
          <a:blip r:embed="rId4">
            <a:alphaModFix/>
          </a:blip>
          <a:srcRect/>
          <a:stretch/>
        </p:blipFill>
        <p:spPr>
          <a:xfrm>
            <a:off x="7074145" y="4053171"/>
            <a:ext cx="1757681" cy="789125"/>
          </a:xfrm>
          <a:prstGeom prst="rect">
            <a:avLst/>
          </a:prstGeom>
          <a:noFill/>
          <a:ln>
            <a:noFill/>
          </a:ln>
        </p:spPr>
      </p:pic>
      <p:sp>
        <p:nvSpPr>
          <p:cNvPr id="12" name="Title 1"/>
          <p:cNvSpPr>
            <a:spLocks noGrp="1"/>
          </p:cNvSpPr>
          <p:nvPr>
            <p:ph type="title" hasCustomPrompt="1"/>
          </p:nvPr>
        </p:nvSpPr>
        <p:spPr>
          <a:xfrm>
            <a:off x="628650" y="2465087"/>
            <a:ext cx="6827866" cy="994172"/>
          </a:xfrm>
        </p:spPr>
        <p:txBody>
          <a:bodyPr>
            <a:noAutofit/>
          </a:bodyPr>
          <a:lstStyle>
            <a:lvl1pPr>
              <a:defRPr sz="4500" b="1">
                <a:solidFill>
                  <a:schemeClr val="tx1"/>
                </a:solidFill>
              </a:defRPr>
            </a:lvl1pPr>
          </a:lstStyle>
          <a:p>
            <a:r>
              <a:rPr lang="en-US"/>
              <a:t>Section #</a:t>
            </a:r>
          </a:p>
        </p:txBody>
      </p:sp>
      <p:sp>
        <p:nvSpPr>
          <p:cNvPr id="13" name="Content Placeholder 2"/>
          <p:cNvSpPr>
            <a:spLocks noGrp="1"/>
          </p:cNvSpPr>
          <p:nvPr>
            <p:ph idx="1" hasCustomPrompt="1"/>
          </p:nvPr>
        </p:nvSpPr>
        <p:spPr>
          <a:xfrm>
            <a:off x="628650" y="3587691"/>
            <a:ext cx="6827866" cy="448886"/>
          </a:xfrm>
        </p:spPr>
        <p:txBody>
          <a:bodyPr>
            <a:normAutofit/>
          </a:bodyPr>
          <a:lstStyle>
            <a:lvl1pPr marL="0" indent="0">
              <a:buNone/>
              <a:defRPr sz="1500">
                <a:solidFill>
                  <a:schemeClr val="tx1"/>
                </a:solidFill>
              </a:defRPr>
            </a:lvl1pPr>
            <a:lvl2pPr marL="342900" indent="0">
              <a:buNone/>
              <a:defRPr sz="2100"/>
            </a:lvl2pPr>
            <a:lvl3pPr marL="685800" indent="0">
              <a:buNone/>
              <a:defRPr sz="2100"/>
            </a:lvl3pPr>
            <a:lvl4pPr marL="1028700" indent="0">
              <a:buNone/>
              <a:defRPr sz="2100"/>
            </a:lvl4pPr>
            <a:lvl5pPr marL="1371600" indent="0">
              <a:buNone/>
              <a:defRPr sz="2100"/>
            </a:lvl5pPr>
          </a:lstStyle>
          <a:p>
            <a:pPr lvl="0"/>
            <a:r>
              <a:rPr lang="en-US"/>
              <a:t>Alt divider slide 2</a:t>
            </a:r>
          </a:p>
        </p:txBody>
      </p:sp>
      <p:pic>
        <p:nvPicPr>
          <p:cNvPr id="15" name="Google Shape;430;p27" descr="A red triangle with a black background&#10;&#10;Description automatically generated"/>
          <p:cNvPicPr preferRelativeResize="0"/>
          <p:nvPr userDrawn="1"/>
        </p:nvPicPr>
        <p:blipFill rotWithShape="1">
          <a:blip r:embed="rId5">
            <a:alphaModFix/>
          </a:blip>
          <a:srcRect/>
          <a:stretch/>
        </p:blipFill>
        <p:spPr>
          <a:xfrm>
            <a:off x="6988128" y="4092344"/>
            <a:ext cx="1853514" cy="833115"/>
          </a:xfrm>
          <a:prstGeom prst="rect">
            <a:avLst/>
          </a:prstGeom>
          <a:noFill/>
          <a:ln>
            <a:noFill/>
          </a:ln>
        </p:spPr>
      </p:pic>
      <p:pic>
        <p:nvPicPr>
          <p:cNvPr id="16" name="Google Shape;429;p27"/>
          <p:cNvPicPr preferRelativeResize="0"/>
          <p:nvPr userDrawn="1"/>
        </p:nvPicPr>
        <p:blipFill rotWithShape="1">
          <a:blip r:embed="rId6">
            <a:alphaModFix/>
          </a:blip>
          <a:srcRect l="83" t="78967" r="-1" b="18515"/>
          <a:stretch/>
        </p:blipFill>
        <p:spPr>
          <a:xfrm>
            <a:off x="-1" y="5013961"/>
            <a:ext cx="9144001" cy="129539"/>
          </a:xfrm>
          <a:prstGeom prst="rect">
            <a:avLst/>
          </a:prstGeom>
          <a:noFill/>
          <a:ln>
            <a:noFill/>
          </a:ln>
        </p:spPr>
      </p:pic>
    </p:spTree>
    <p:extLst>
      <p:ext uri="{BB962C8B-B14F-4D97-AF65-F5344CB8AC3E}">
        <p14:creationId xmlns:p14="http://schemas.microsoft.com/office/powerpoint/2010/main" val="233519515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imple bold content slide 01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6527" y="1877497"/>
            <a:ext cx="7631371" cy="2748536"/>
          </a:xfrm>
        </p:spPr>
        <p:txBody>
          <a:bodyPr anchor="t">
            <a:normAutofit/>
          </a:bodyPr>
          <a:lstStyle>
            <a:lvl1pPr>
              <a:defRPr sz="3600" b="1" i="0">
                <a:latin typeface="Inter" panose="02000503000000020004" pitchFamily="2" charset="0"/>
                <a:ea typeface="Inter" panose="02000503000000020004" pitchFamily="2" charset="0"/>
                <a:cs typeface="Inter" panose="02000503000000020004" pitchFamily="2" charset="0"/>
              </a:defRPr>
            </a:lvl1pPr>
          </a:lstStyle>
          <a:p>
            <a:r>
              <a:rPr lang="en-US"/>
              <a:t>Simple bold content slide 01 </a:t>
            </a:r>
          </a:p>
        </p:txBody>
      </p:sp>
      <p:sp>
        <p:nvSpPr>
          <p:cNvPr id="6" name="Google Shape;442;p29"/>
          <p:cNvSpPr/>
          <p:nvPr userDrawn="1"/>
        </p:nvSpPr>
        <p:spPr>
          <a:xfrm>
            <a:off x="1226527" y="1625021"/>
            <a:ext cx="877033" cy="112102"/>
          </a:xfrm>
          <a:prstGeom prst="rect">
            <a:avLst/>
          </a:prstGeom>
          <a:solidFill>
            <a:srgbClr val="A6192D"/>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Slide Number Placeholder 3">
            <a:extLst>
              <a:ext uri="{FF2B5EF4-FFF2-40B4-BE49-F238E27FC236}">
                <a16:creationId xmlns:a16="http://schemas.microsoft.com/office/drawing/2014/main" id="{1ABAE43D-AE38-F000-9D87-25A8CE9664B6}"/>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8" name="Google Shape;162;p10" descr="A red background with dots&#10;&#10;Description automatically generated">
            <a:extLst>
              <a:ext uri="{FF2B5EF4-FFF2-40B4-BE49-F238E27FC236}">
                <a16:creationId xmlns:a16="http://schemas.microsoft.com/office/drawing/2014/main" id="{AFBE8774-4420-8C84-9324-B510018255E0}"/>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370527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100478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imple bold content slide with emphasis. ">
    <p:spTree>
      <p:nvGrpSpPr>
        <p:cNvPr id="1" name=""/>
        <p:cNvGrpSpPr/>
        <p:nvPr/>
      </p:nvGrpSpPr>
      <p:grpSpPr>
        <a:xfrm>
          <a:off x="0" y="0"/>
          <a:ext cx="0" cy="0"/>
          <a:chOff x="0" y="0"/>
          <a:chExt cx="0" cy="0"/>
        </a:xfrm>
      </p:grpSpPr>
      <p:pic>
        <p:nvPicPr>
          <p:cNvPr id="7" name="Google Shape;455;p30"/>
          <p:cNvPicPr preferRelativeResize="0"/>
          <p:nvPr userDrawn="1"/>
        </p:nvPicPr>
        <p:blipFill rotWithShape="1">
          <a:blip r:embed="rId2">
            <a:alphaModFix/>
          </a:blip>
          <a:srcRect/>
          <a:stretch/>
        </p:blipFill>
        <p:spPr>
          <a:xfrm>
            <a:off x="2118360" y="2655571"/>
            <a:ext cx="3703321" cy="348686"/>
          </a:xfrm>
          <a:prstGeom prst="rect">
            <a:avLst/>
          </a:prstGeom>
          <a:noFill/>
          <a:ln>
            <a:noFill/>
          </a:ln>
        </p:spPr>
      </p:pic>
      <p:sp>
        <p:nvSpPr>
          <p:cNvPr id="2" name="Title 1"/>
          <p:cNvSpPr>
            <a:spLocks noGrp="1"/>
          </p:cNvSpPr>
          <p:nvPr>
            <p:ph type="title" hasCustomPrompt="1"/>
          </p:nvPr>
        </p:nvSpPr>
        <p:spPr>
          <a:xfrm>
            <a:off x="628650" y="640816"/>
            <a:ext cx="5544190" cy="2748536"/>
          </a:xfrm>
        </p:spPr>
        <p:txBody>
          <a:bodyPr anchor="t">
            <a:normAutofit/>
          </a:bodyPr>
          <a:lstStyle>
            <a:lvl1pPr>
              <a:defRPr sz="5400" b="1" i="0" baseline="0">
                <a:latin typeface="Inter" panose="02000503000000020004" pitchFamily="2" charset="0"/>
                <a:ea typeface="Inter" panose="02000503000000020004" pitchFamily="2" charset="0"/>
                <a:cs typeface="Inter" panose="02000503000000020004" pitchFamily="2" charset="0"/>
              </a:defRPr>
            </a:lvl1pPr>
          </a:lstStyle>
          <a:p>
            <a:r>
              <a:rPr lang="en-US"/>
              <a:t>Simple bold content slide with emphasis. </a:t>
            </a:r>
          </a:p>
        </p:txBody>
      </p:sp>
      <p:sp>
        <p:nvSpPr>
          <p:cNvPr id="6" name="Slide Number Placeholder 3">
            <a:extLst>
              <a:ext uri="{FF2B5EF4-FFF2-40B4-BE49-F238E27FC236}">
                <a16:creationId xmlns:a16="http://schemas.microsoft.com/office/drawing/2014/main" id="{64F90BCF-207A-322B-8E82-246227F18C1B}"/>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8" name="Google Shape;162;p10" descr="A red background with dots&#10;&#10;Description automatically generated">
            <a:extLst>
              <a:ext uri="{FF2B5EF4-FFF2-40B4-BE49-F238E27FC236}">
                <a16:creationId xmlns:a16="http://schemas.microsoft.com/office/drawing/2014/main" id="{67E6226D-45BE-0FFD-EA5E-81E748114FF4}"/>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621345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imple bold content slide with emphasis. (textu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455;p30"/>
          <p:cNvPicPr preferRelativeResize="0"/>
          <p:nvPr userDrawn="1"/>
        </p:nvPicPr>
        <p:blipFill rotWithShape="1">
          <a:blip r:embed="rId3">
            <a:alphaModFix/>
          </a:blip>
          <a:srcRect/>
          <a:stretch/>
        </p:blipFill>
        <p:spPr>
          <a:xfrm>
            <a:off x="2118360" y="2655571"/>
            <a:ext cx="3703321" cy="348686"/>
          </a:xfrm>
          <a:prstGeom prst="rect">
            <a:avLst/>
          </a:prstGeom>
          <a:noFill/>
          <a:ln>
            <a:noFill/>
          </a:ln>
        </p:spPr>
      </p:pic>
      <p:sp>
        <p:nvSpPr>
          <p:cNvPr id="2" name="Title 1"/>
          <p:cNvSpPr>
            <a:spLocks noGrp="1"/>
          </p:cNvSpPr>
          <p:nvPr>
            <p:ph type="title" hasCustomPrompt="1"/>
          </p:nvPr>
        </p:nvSpPr>
        <p:spPr>
          <a:xfrm>
            <a:off x="628650" y="640816"/>
            <a:ext cx="5544190" cy="2748536"/>
          </a:xfrm>
        </p:spPr>
        <p:txBody>
          <a:bodyPr anchor="t">
            <a:normAutofit/>
          </a:bodyPr>
          <a:lstStyle>
            <a:lvl1pPr>
              <a:defRPr sz="5400" b="1" i="0" baseline="0">
                <a:latin typeface="Inter" panose="02000503000000020004" pitchFamily="2" charset="0"/>
                <a:ea typeface="Inter" panose="02000503000000020004" pitchFamily="2" charset="0"/>
                <a:cs typeface="Inter" panose="02000503000000020004" pitchFamily="2" charset="0"/>
              </a:defRPr>
            </a:lvl1pPr>
          </a:lstStyle>
          <a:p>
            <a:r>
              <a:rPr lang="en-US"/>
              <a:t>Simple bold content slide with emphasis. </a:t>
            </a:r>
          </a:p>
        </p:txBody>
      </p:sp>
      <p:sp>
        <p:nvSpPr>
          <p:cNvPr id="6" name="Slide Number Placeholder 3">
            <a:extLst>
              <a:ext uri="{FF2B5EF4-FFF2-40B4-BE49-F238E27FC236}">
                <a16:creationId xmlns:a16="http://schemas.microsoft.com/office/drawing/2014/main" id="{F0325392-C259-5F30-64A7-D72BE841AADD}"/>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8" name="Google Shape;162;p10" descr="A red background with dots&#10;&#10;Description automatically generated">
            <a:extLst>
              <a:ext uri="{FF2B5EF4-FFF2-40B4-BE49-F238E27FC236}">
                <a16:creationId xmlns:a16="http://schemas.microsoft.com/office/drawing/2014/main" id="{0EAD9B9C-B614-A644-AA49-4D35FD1D4775}"/>
              </a:ext>
            </a:extLst>
          </p:cNvPr>
          <p:cNvPicPr preferRelativeResize="0"/>
          <p:nvPr userDrawn="1"/>
        </p:nvPicPr>
        <p:blipFill rotWithShape="1">
          <a:blip r:embed="rId4">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8695874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half title half body1">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97875" y="1137533"/>
            <a:ext cx="3756955" cy="1315250"/>
          </a:xfrm>
        </p:spPr>
        <p:txBody>
          <a:bodyPr>
            <a:normAutofit/>
          </a:bodyPr>
          <a:lstStyle>
            <a:lvl1pPr marL="0" indent="0">
              <a:buNone/>
              <a:defRPr sz="2700" b="1"/>
            </a:lvl1pPr>
          </a:lstStyle>
          <a:p>
            <a:pPr lvl="0"/>
            <a:r>
              <a:rPr lang="en-US"/>
              <a:t>Duis aute irure dolor in reprehenderit in voluptate velit esse.</a:t>
            </a:r>
          </a:p>
        </p:txBody>
      </p:sp>
      <p:sp>
        <p:nvSpPr>
          <p:cNvPr id="18" name="Google Shape;494;p34"/>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 name="Text Placeholder 13"/>
          <p:cNvSpPr>
            <a:spLocks noGrp="1"/>
          </p:cNvSpPr>
          <p:nvPr>
            <p:ph type="body" sz="quarter" idx="15" hasCustomPrompt="1"/>
          </p:nvPr>
        </p:nvSpPr>
        <p:spPr>
          <a:xfrm>
            <a:off x="5086542" y="1869283"/>
            <a:ext cx="3474244" cy="1394618"/>
          </a:xfrm>
        </p:spPr>
        <p:txBody>
          <a:bodyPr>
            <a:noAutofit/>
          </a:bodyPr>
          <a:lstStyle>
            <a:lvl1pPr marL="0" indent="0">
              <a:lnSpc>
                <a:spcPct val="150000"/>
              </a:lnSpc>
              <a:buClr>
                <a:srgbClr val="C00000"/>
              </a:buClr>
              <a:buFont typeface="Wingdings" panose="05000000000000000000" pitchFamily="2" charset="2"/>
              <a:buNone/>
              <a:defRPr sz="1350" baseline="0"/>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Nemo enim ipsam voluptatem quia voluptas sit aspernatur aut odit Aut fugit, sed quia consequuntur magni dolores eos Qui ratione voluptatem sequi nesciunt.</a:t>
            </a:r>
          </a:p>
        </p:txBody>
      </p:sp>
      <p:sp>
        <p:nvSpPr>
          <p:cNvPr id="10"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5" name="Slide Number Placeholder 3">
            <a:extLst>
              <a:ext uri="{FF2B5EF4-FFF2-40B4-BE49-F238E27FC236}">
                <a16:creationId xmlns:a16="http://schemas.microsoft.com/office/drawing/2014/main" id="{311AEDB3-7C7B-3518-F2C0-4B3DBC5AC740}"/>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6" name="Google Shape;162;p10" descr="A red background with dots&#10;&#10;Description automatically generated">
            <a:extLst>
              <a:ext uri="{FF2B5EF4-FFF2-40B4-BE49-F238E27FC236}">
                <a16:creationId xmlns:a16="http://schemas.microsoft.com/office/drawing/2014/main" id="{13824CF0-F582-D629-DDF4-0AF97A5CA677}"/>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61320676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half title half body">
    <p:spTree>
      <p:nvGrpSpPr>
        <p:cNvPr id="1" name=""/>
        <p:cNvGrpSpPr/>
        <p:nvPr/>
      </p:nvGrpSpPr>
      <p:grpSpPr>
        <a:xfrm>
          <a:off x="0" y="0"/>
          <a:ext cx="0" cy="0"/>
          <a:chOff x="0" y="0"/>
          <a:chExt cx="0" cy="0"/>
        </a:xfrm>
      </p:grpSpPr>
      <p:pic>
        <p:nvPicPr>
          <p:cNvPr id="16" name="Google Shape;491;p34"/>
          <p:cNvPicPr preferRelativeResize="0"/>
          <p:nvPr userDrawn="1"/>
        </p:nvPicPr>
        <p:blipFill rotWithShape="1">
          <a:blip r:embed="rId2">
            <a:alphaModFix/>
          </a:blip>
          <a:srcRect l="11621" t="265" r="38379"/>
          <a:stretch/>
        </p:blipFill>
        <p:spPr>
          <a:xfrm>
            <a:off x="0" y="1"/>
            <a:ext cx="4572000" cy="5001767"/>
          </a:xfrm>
          <a:prstGeom prst="rect">
            <a:avLst/>
          </a:prstGeom>
          <a:noFill/>
          <a:ln>
            <a:noFill/>
          </a:ln>
        </p:spPr>
      </p:pic>
      <p:sp>
        <p:nvSpPr>
          <p:cNvPr id="8" name="Text Placeholder 7"/>
          <p:cNvSpPr>
            <a:spLocks noGrp="1"/>
          </p:cNvSpPr>
          <p:nvPr>
            <p:ph type="body" sz="quarter" idx="14" hasCustomPrompt="1"/>
          </p:nvPr>
        </p:nvSpPr>
        <p:spPr>
          <a:xfrm>
            <a:off x="597875" y="1137533"/>
            <a:ext cx="3756955" cy="1315250"/>
          </a:xfrm>
        </p:spPr>
        <p:txBody>
          <a:bodyPr>
            <a:normAutofit/>
          </a:bodyPr>
          <a:lstStyle>
            <a:lvl1pPr marL="0" indent="0">
              <a:buNone/>
              <a:defRPr sz="2700" b="1"/>
            </a:lvl1pPr>
          </a:lstStyle>
          <a:p>
            <a:pPr lvl="0"/>
            <a:r>
              <a:rPr lang="en-US"/>
              <a:t>Duis aute irure dolor in reprehenderit in voluptate velit esse.</a:t>
            </a:r>
          </a:p>
        </p:txBody>
      </p:sp>
      <p:sp>
        <p:nvSpPr>
          <p:cNvPr id="18" name="Google Shape;494;p34"/>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 name="Text Placeholder 13"/>
          <p:cNvSpPr>
            <a:spLocks noGrp="1"/>
          </p:cNvSpPr>
          <p:nvPr>
            <p:ph type="body" sz="quarter" idx="15" hasCustomPrompt="1"/>
          </p:nvPr>
        </p:nvSpPr>
        <p:spPr>
          <a:xfrm>
            <a:off x="5086350" y="1137048"/>
            <a:ext cx="3474244" cy="3034903"/>
          </a:xfrm>
        </p:spPr>
        <p:txBody>
          <a:bodyPr>
            <a:noAutofit/>
          </a:bodyPr>
          <a:lstStyle>
            <a:lvl1pPr marL="171450" indent="-171450">
              <a:spcAft>
                <a:spcPts val="900"/>
              </a:spcAft>
              <a:buClr>
                <a:schemeClr val="accent1"/>
              </a:buClr>
              <a:buFont typeface="Wingdings" panose="05000000000000000000" pitchFamily="2" charset="2"/>
              <a:buChar char="§"/>
              <a:defRPr sz="1350"/>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Nemo enim ipsam voluptatem quia voluptas sit aspernatur </a:t>
            </a:r>
            <a:r>
              <a:rPr lang="en-US" err="1"/>
              <a:t>aut</a:t>
            </a:r>
            <a:r>
              <a:rPr lang="en-US"/>
              <a:t> </a:t>
            </a:r>
            <a:r>
              <a:rPr lang="en-US" err="1"/>
              <a:t>odit</a:t>
            </a:r>
            <a:endParaRPr lang="en-US"/>
          </a:p>
          <a:p>
            <a:pPr lvl="0"/>
            <a:r>
              <a:rPr lang="en-US"/>
              <a:t>Aut fugit, sed quia consequuntur magni </a:t>
            </a:r>
            <a:r>
              <a:rPr lang="en-US" err="1"/>
              <a:t>dolores</a:t>
            </a:r>
            <a:r>
              <a:rPr lang="en-US"/>
              <a:t> </a:t>
            </a:r>
            <a:r>
              <a:rPr lang="en-US" err="1"/>
              <a:t>eos</a:t>
            </a:r>
            <a:endParaRPr lang="en-US"/>
          </a:p>
          <a:p>
            <a:pPr lvl="0"/>
            <a:r>
              <a:rPr lang="en-US"/>
              <a:t>Qui ratione voluptatem sequi </a:t>
            </a:r>
            <a:r>
              <a:rPr lang="en-US" err="1"/>
              <a:t>nesciunt</a:t>
            </a:r>
            <a:r>
              <a:rPr lang="en-US"/>
              <a:t>.</a:t>
            </a:r>
          </a:p>
          <a:p>
            <a:pPr lvl="0"/>
            <a:r>
              <a:rPr lang="en-US"/>
              <a:t>Lorem ipsum dolor sit amet. </a:t>
            </a:r>
          </a:p>
        </p:txBody>
      </p:sp>
      <p:sp>
        <p:nvSpPr>
          <p:cNvPr id="5" name="Slide Number Placeholder 3">
            <a:extLst>
              <a:ext uri="{FF2B5EF4-FFF2-40B4-BE49-F238E27FC236}">
                <a16:creationId xmlns:a16="http://schemas.microsoft.com/office/drawing/2014/main" id="{82BCB568-D671-C92A-E875-F23979A4CD59}"/>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2" name="Google Shape;162;p10" descr="A red background with dots&#10;&#10;Description automatically generated">
            <a:extLst>
              <a:ext uri="{FF2B5EF4-FFF2-40B4-BE49-F238E27FC236}">
                <a16:creationId xmlns:a16="http://schemas.microsoft.com/office/drawing/2014/main" id="{F09F7189-A6D7-6AB4-C1EA-2187B6EB993F}"/>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89901819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 3 sub-sec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7" y="1282304"/>
            <a:ext cx="6171767" cy="887318"/>
          </a:xfrm>
        </p:spPr>
        <p:txBody>
          <a:bodyPr anchor="t">
            <a:normAutofit/>
          </a:bodyPr>
          <a:lstStyle>
            <a:lvl1pPr>
              <a:defRPr sz="2700"/>
            </a:lvl1pPr>
          </a:lstStyle>
          <a:p>
            <a:r>
              <a:rPr lang="en-US"/>
              <a:t>Airure dolor in reprehenderit</a:t>
            </a:r>
            <a:br>
              <a:rPr lang="en-US"/>
            </a:br>
            <a:r>
              <a:rPr lang="en-US"/>
              <a:t>in voluptate velit esse.</a:t>
            </a:r>
          </a:p>
        </p:txBody>
      </p:sp>
      <p:sp>
        <p:nvSpPr>
          <p:cNvPr id="7" name="Google Shape;479;p32"/>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cxnSp>
        <p:nvCxnSpPr>
          <p:cNvPr id="9" name="Google Shape;528;p35"/>
          <p:cNvCxnSpPr/>
          <p:nvPr userDrawn="1"/>
        </p:nvCxnSpPr>
        <p:spPr>
          <a:xfrm>
            <a:off x="3080349" y="2358822"/>
            <a:ext cx="0" cy="2327953"/>
          </a:xfrm>
          <a:prstGeom prst="straightConnector1">
            <a:avLst/>
          </a:prstGeom>
          <a:noFill/>
          <a:ln w="19050" cap="flat" cmpd="sng">
            <a:solidFill>
              <a:srgbClr val="D0D0D0"/>
            </a:solidFill>
            <a:prstDash val="solid"/>
            <a:miter lim="800000"/>
            <a:headEnd type="none" w="sm" len="sm"/>
            <a:tailEnd type="none" w="sm" len="sm"/>
          </a:ln>
        </p:spPr>
      </p:cxnSp>
      <p:cxnSp>
        <p:nvCxnSpPr>
          <p:cNvPr id="10" name="Google Shape;529;p35"/>
          <p:cNvCxnSpPr/>
          <p:nvPr userDrawn="1"/>
        </p:nvCxnSpPr>
        <p:spPr>
          <a:xfrm>
            <a:off x="5737052" y="2358822"/>
            <a:ext cx="0" cy="2327953"/>
          </a:xfrm>
          <a:prstGeom prst="straightConnector1">
            <a:avLst/>
          </a:prstGeom>
          <a:noFill/>
          <a:ln w="19050" cap="flat" cmpd="sng">
            <a:solidFill>
              <a:srgbClr val="D0D0D0"/>
            </a:solidFill>
            <a:prstDash val="solid"/>
            <a:miter lim="800000"/>
            <a:headEnd type="none" w="sm" len="sm"/>
            <a:tailEnd type="none" w="sm" len="sm"/>
          </a:ln>
        </p:spPr>
      </p:cxnSp>
      <p:sp>
        <p:nvSpPr>
          <p:cNvPr id="24" name="Google Shape;524;p35"/>
          <p:cNvSpPr txBox="1"/>
          <p:nvPr userDrawn="1"/>
        </p:nvSpPr>
        <p:spPr>
          <a:xfrm>
            <a:off x="3530429" y="2396965"/>
            <a:ext cx="247905" cy="276969"/>
          </a:xfrm>
          <a:prstGeom prst="rect">
            <a:avLst/>
          </a:prstGeom>
          <a:noFill/>
          <a:ln>
            <a:noFill/>
          </a:ln>
        </p:spPr>
        <p:txBody>
          <a:bodyPr spcFirstLastPara="1" wrap="square" lIns="68569" tIns="34275" rIns="68569" bIns="34275" anchor="t" anchorCtr="0">
            <a:spAutoFit/>
          </a:bodyPr>
          <a:lstStyle/>
          <a:p>
            <a:pPr>
              <a:buClr>
                <a:srgbClr val="000000"/>
              </a:buClr>
              <a:buFont typeface="Arial"/>
              <a:buNone/>
            </a:pPr>
            <a:r>
              <a:rPr lang="en-US" sz="1350" b="1" kern="0">
                <a:solidFill>
                  <a:schemeClr val="accent1"/>
                </a:solidFill>
                <a:latin typeface="Inter"/>
                <a:ea typeface="Inter"/>
                <a:cs typeface="Inter"/>
                <a:sym typeface="Inter"/>
              </a:rPr>
              <a:t>2</a:t>
            </a:r>
            <a:endParaRPr sz="1050" kern="0">
              <a:solidFill>
                <a:schemeClr val="accent1"/>
              </a:solidFill>
              <a:latin typeface="Arial"/>
              <a:cs typeface="Arial"/>
              <a:sym typeface="Arial"/>
            </a:endParaRPr>
          </a:p>
        </p:txBody>
      </p:sp>
      <p:sp>
        <p:nvSpPr>
          <p:cNvPr id="25" name="Google Shape;527;p35"/>
          <p:cNvSpPr txBox="1"/>
          <p:nvPr userDrawn="1"/>
        </p:nvSpPr>
        <p:spPr>
          <a:xfrm>
            <a:off x="6233529" y="2403144"/>
            <a:ext cx="250310" cy="276969"/>
          </a:xfrm>
          <a:prstGeom prst="rect">
            <a:avLst/>
          </a:prstGeom>
          <a:noFill/>
          <a:ln>
            <a:noFill/>
          </a:ln>
        </p:spPr>
        <p:txBody>
          <a:bodyPr spcFirstLastPara="1" wrap="square" lIns="68569" tIns="34275" rIns="68569" bIns="34275" anchor="t" anchorCtr="0">
            <a:spAutoFit/>
          </a:bodyPr>
          <a:lstStyle/>
          <a:p>
            <a:pPr>
              <a:buClr>
                <a:srgbClr val="000000"/>
              </a:buClr>
              <a:buFont typeface="Arial"/>
              <a:buNone/>
            </a:pPr>
            <a:r>
              <a:rPr lang="en-US" sz="1350" b="1" kern="0">
                <a:solidFill>
                  <a:schemeClr val="accent1"/>
                </a:solidFill>
                <a:latin typeface="Inter"/>
                <a:ea typeface="Inter"/>
                <a:cs typeface="Inter"/>
                <a:sym typeface="Inter"/>
              </a:rPr>
              <a:t>3</a:t>
            </a:r>
            <a:endParaRPr sz="1050" kern="0">
              <a:solidFill>
                <a:schemeClr val="accent1"/>
              </a:solidFill>
              <a:latin typeface="Arial"/>
              <a:cs typeface="Arial"/>
              <a:sym typeface="Arial"/>
            </a:endParaRPr>
          </a:p>
        </p:txBody>
      </p:sp>
      <p:sp>
        <p:nvSpPr>
          <p:cNvPr id="26" name="Rectangle 25">
            <a:extLst>
              <a:ext uri="{FF2B5EF4-FFF2-40B4-BE49-F238E27FC236}">
                <a16:creationId xmlns:a16="http://schemas.microsoft.com/office/drawing/2014/main" id="{91DC5ECB-5B6E-0E33-35B1-B6780D1D6C30}"/>
              </a:ext>
            </a:extLst>
          </p:cNvPr>
          <p:cNvSpPr/>
          <p:nvPr userDrawn="1"/>
        </p:nvSpPr>
        <p:spPr>
          <a:xfrm>
            <a:off x="6179369" y="2358822"/>
            <a:ext cx="358630" cy="358630"/>
          </a:xfrm>
          <a:prstGeom prst="rect">
            <a:avLst/>
          </a:prstGeom>
          <a:noFill/>
          <a:ln w="38100" cap="flat" cmpd="sng" algn="ctr">
            <a:solidFill>
              <a:schemeClr val="accent1"/>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Rectangle 26">
            <a:extLst>
              <a:ext uri="{FF2B5EF4-FFF2-40B4-BE49-F238E27FC236}">
                <a16:creationId xmlns:a16="http://schemas.microsoft.com/office/drawing/2014/main" id="{77F35938-F029-3A69-FD4A-94A1D81FC460}"/>
              </a:ext>
            </a:extLst>
          </p:cNvPr>
          <p:cNvSpPr/>
          <p:nvPr userDrawn="1"/>
        </p:nvSpPr>
        <p:spPr>
          <a:xfrm>
            <a:off x="3475067" y="2358822"/>
            <a:ext cx="358630" cy="358630"/>
          </a:xfrm>
          <a:prstGeom prst="rect">
            <a:avLst/>
          </a:prstGeom>
          <a:noFill/>
          <a:ln w="38100" cap="flat" cmpd="sng" algn="ctr">
            <a:solidFill>
              <a:schemeClr val="accent1"/>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Google Shape;524;p35">
            <a:extLst>
              <a:ext uri="{FF2B5EF4-FFF2-40B4-BE49-F238E27FC236}">
                <a16:creationId xmlns:a16="http://schemas.microsoft.com/office/drawing/2014/main" id="{CDB88B64-808C-DF26-3275-EF013D45E3FA}"/>
              </a:ext>
            </a:extLst>
          </p:cNvPr>
          <p:cNvSpPr txBox="1"/>
          <p:nvPr userDrawn="1"/>
        </p:nvSpPr>
        <p:spPr>
          <a:xfrm>
            <a:off x="969689" y="2396965"/>
            <a:ext cx="247905" cy="276969"/>
          </a:xfrm>
          <a:prstGeom prst="rect">
            <a:avLst/>
          </a:prstGeom>
          <a:noFill/>
          <a:ln>
            <a:noFill/>
          </a:ln>
        </p:spPr>
        <p:txBody>
          <a:bodyPr spcFirstLastPara="1" wrap="square" lIns="0" tIns="34275" rIns="0" bIns="34275" anchor="t" anchorCtr="0">
            <a:spAutoFit/>
          </a:bodyPr>
          <a:lstStyle/>
          <a:p>
            <a:pPr algn="ctr">
              <a:buClr>
                <a:srgbClr val="000000"/>
              </a:buClr>
              <a:buFont typeface="Arial"/>
              <a:buNone/>
            </a:pPr>
            <a:r>
              <a:rPr lang="en-US" sz="1350" b="1" kern="0">
                <a:solidFill>
                  <a:schemeClr val="accent1"/>
                </a:solidFill>
                <a:latin typeface="Inter"/>
                <a:ea typeface="Inter"/>
                <a:cs typeface="Inter"/>
                <a:sym typeface="Inter"/>
              </a:rPr>
              <a:t>1</a:t>
            </a:r>
            <a:endParaRPr sz="1050" kern="0">
              <a:solidFill>
                <a:schemeClr val="accent1"/>
              </a:solidFill>
              <a:latin typeface="Arial"/>
              <a:cs typeface="Arial"/>
              <a:sym typeface="Arial"/>
            </a:endParaRPr>
          </a:p>
        </p:txBody>
      </p:sp>
      <p:sp>
        <p:nvSpPr>
          <p:cNvPr id="29" name="Rectangle 28">
            <a:extLst>
              <a:ext uri="{FF2B5EF4-FFF2-40B4-BE49-F238E27FC236}">
                <a16:creationId xmlns:a16="http://schemas.microsoft.com/office/drawing/2014/main" id="{66AC4207-BD3E-93BD-42C9-75588109160B}"/>
              </a:ext>
            </a:extLst>
          </p:cNvPr>
          <p:cNvSpPr/>
          <p:nvPr userDrawn="1"/>
        </p:nvSpPr>
        <p:spPr>
          <a:xfrm>
            <a:off x="914328" y="2358822"/>
            <a:ext cx="358630" cy="358630"/>
          </a:xfrm>
          <a:prstGeom prst="rect">
            <a:avLst/>
          </a:prstGeom>
          <a:noFill/>
          <a:ln w="38100" cap="flat" cmpd="sng" algn="ctr">
            <a:solidFill>
              <a:schemeClr val="accent1"/>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xt Placeholder 30"/>
          <p:cNvSpPr>
            <a:spLocks noGrp="1"/>
          </p:cNvSpPr>
          <p:nvPr>
            <p:ph type="body" sz="quarter" idx="28" hasCustomPrompt="1"/>
          </p:nvPr>
        </p:nvSpPr>
        <p:spPr>
          <a:xfrm>
            <a:off x="914328" y="2819295"/>
            <a:ext cx="1965722" cy="335386"/>
          </a:xfrm>
        </p:spPr>
        <p:txBody>
          <a:bodyPr>
            <a:noAutofit/>
          </a:bodyPr>
          <a:lstStyle>
            <a:lvl1pPr marL="0" indent="0">
              <a:buNone/>
              <a:defRPr sz="1800" b="1"/>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Your employees</a:t>
            </a:r>
          </a:p>
        </p:txBody>
      </p:sp>
      <p:sp>
        <p:nvSpPr>
          <p:cNvPr id="32" name="Text Placeholder 30"/>
          <p:cNvSpPr>
            <a:spLocks noGrp="1"/>
          </p:cNvSpPr>
          <p:nvPr>
            <p:ph type="body" sz="quarter" idx="29" hasCustomPrompt="1"/>
          </p:nvPr>
        </p:nvSpPr>
        <p:spPr>
          <a:xfrm>
            <a:off x="914328" y="3239278"/>
            <a:ext cx="1965722" cy="1270475"/>
          </a:xfrm>
        </p:spPr>
        <p:txBody>
          <a:bodyPr>
            <a:noAutofit/>
          </a:bodyPr>
          <a:lstStyle>
            <a:lvl1pPr marL="0" indent="0">
              <a:spcAft>
                <a:spcPts val="0"/>
              </a:spcAft>
              <a:buNone/>
              <a:defRPr sz="900" b="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Event Volunteering </a:t>
            </a:r>
            <a:br>
              <a:rPr lang="en-US"/>
            </a:br>
            <a:r>
              <a:rPr lang="en-US"/>
              <a:t>and Fundraising</a:t>
            </a:r>
          </a:p>
          <a:p>
            <a:pPr lvl="0"/>
            <a:r>
              <a:rPr lang="en-US"/>
              <a:t>Workplace Giving Program</a:t>
            </a:r>
          </a:p>
          <a:p>
            <a:pPr lvl="0"/>
            <a:r>
              <a:rPr lang="en-US"/>
              <a:t>Special Events</a:t>
            </a:r>
          </a:p>
          <a:p>
            <a:pPr lvl="0"/>
            <a:r>
              <a:rPr lang="en-US"/>
              <a:t>Matching Gifts</a:t>
            </a:r>
          </a:p>
        </p:txBody>
      </p:sp>
      <p:sp>
        <p:nvSpPr>
          <p:cNvPr id="33" name="Text Placeholder 30"/>
          <p:cNvSpPr>
            <a:spLocks noGrp="1"/>
          </p:cNvSpPr>
          <p:nvPr>
            <p:ph type="body" sz="quarter" idx="30" hasCustomPrompt="1"/>
          </p:nvPr>
        </p:nvSpPr>
        <p:spPr>
          <a:xfrm>
            <a:off x="3475067" y="2819295"/>
            <a:ext cx="1965722" cy="335386"/>
          </a:xfrm>
        </p:spPr>
        <p:txBody>
          <a:bodyPr>
            <a:noAutofit/>
          </a:bodyPr>
          <a:lstStyle>
            <a:lvl1pPr marL="0" indent="0">
              <a:buNone/>
              <a:defRPr sz="1800" b="1"/>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Your customers</a:t>
            </a:r>
          </a:p>
        </p:txBody>
      </p:sp>
      <p:sp>
        <p:nvSpPr>
          <p:cNvPr id="34" name="Text Placeholder 30"/>
          <p:cNvSpPr>
            <a:spLocks noGrp="1"/>
          </p:cNvSpPr>
          <p:nvPr>
            <p:ph type="body" sz="quarter" idx="31" hasCustomPrompt="1"/>
          </p:nvPr>
        </p:nvSpPr>
        <p:spPr>
          <a:xfrm>
            <a:off x="3475067" y="3239278"/>
            <a:ext cx="1965722" cy="1270475"/>
          </a:xfrm>
        </p:spPr>
        <p:txBody>
          <a:bodyPr>
            <a:noAutofit/>
          </a:bodyPr>
          <a:lstStyle>
            <a:lvl1pPr marL="0" indent="0">
              <a:spcAft>
                <a:spcPts val="0"/>
              </a:spcAft>
              <a:buNone/>
              <a:defRPr sz="900" b="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Consumer Donation Program (Pin-up)</a:t>
            </a:r>
          </a:p>
          <a:p>
            <a:pPr lvl="0"/>
            <a:r>
              <a:rPr lang="en-US"/>
              <a:t>Checkout, Round Up for Charity</a:t>
            </a:r>
          </a:p>
          <a:p>
            <a:pPr lvl="0"/>
            <a:r>
              <a:rPr lang="en-US"/>
              <a:t>Loyalty Discounts and Rewards</a:t>
            </a:r>
          </a:p>
          <a:p>
            <a:pPr lvl="0"/>
            <a:r>
              <a:rPr lang="en-US"/>
              <a:t>Consumer Wellness Program (future)</a:t>
            </a:r>
          </a:p>
        </p:txBody>
      </p:sp>
      <p:sp>
        <p:nvSpPr>
          <p:cNvPr id="35" name="Text Placeholder 30"/>
          <p:cNvSpPr>
            <a:spLocks noGrp="1"/>
          </p:cNvSpPr>
          <p:nvPr>
            <p:ph type="body" sz="quarter" idx="32" hasCustomPrompt="1"/>
          </p:nvPr>
        </p:nvSpPr>
        <p:spPr>
          <a:xfrm>
            <a:off x="6166057" y="2819295"/>
            <a:ext cx="2113419" cy="335386"/>
          </a:xfrm>
        </p:spPr>
        <p:txBody>
          <a:bodyPr>
            <a:noAutofit/>
          </a:bodyPr>
          <a:lstStyle>
            <a:lvl1pPr marL="0" indent="0">
              <a:buNone/>
              <a:defRPr sz="1800" b="1"/>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Your community</a:t>
            </a:r>
          </a:p>
        </p:txBody>
      </p:sp>
      <p:sp>
        <p:nvSpPr>
          <p:cNvPr id="36" name="Text Placeholder 30"/>
          <p:cNvSpPr>
            <a:spLocks noGrp="1"/>
          </p:cNvSpPr>
          <p:nvPr>
            <p:ph type="body" sz="quarter" idx="33" hasCustomPrompt="1"/>
          </p:nvPr>
        </p:nvSpPr>
        <p:spPr>
          <a:xfrm>
            <a:off x="6166058" y="3239278"/>
            <a:ext cx="1965722" cy="1270475"/>
          </a:xfrm>
        </p:spPr>
        <p:txBody>
          <a:bodyPr>
            <a:noAutofit/>
          </a:bodyPr>
          <a:lstStyle>
            <a:lvl1pPr marL="0" indent="0">
              <a:spcAft>
                <a:spcPts val="0"/>
              </a:spcAft>
              <a:buNone/>
              <a:defRPr sz="900" b="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Matching Donations</a:t>
            </a:r>
          </a:p>
          <a:p>
            <a:pPr lvl="0"/>
            <a:r>
              <a:rPr lang="en-US"/>
              <a:t>Membership Promotions</a:t>
            </a:r>
          </a:p>
          <a:p>
            <a:pPr lvl="0"/>
            <a:r>
              <a:rPr lang="en-US"/>
              <a:t>Sponsorship Opportunities</a:t>
            </a:r>
          </a:p>
          <a:p>
            <a:pPr lvl="0"/>
            <a:r>
              <a:rPr lang="en-US"/>
              <a:t>Co-branded Campaigns</a:t>
            </a:r>
          </a:p>
        </p:txBody>
      </p:sp>
      <p:sp>
        <p:nvSpPr>
          <p:cNvPr id="3" name="Slide Number Placeholder 3">
            <a:extLst>
              <a:ext uri="{FF2B5EF4-FFF2-40B4-BE49-F238E27FC236}">
                <a16:creationId xmlns:a16="http://schemas.microsoft.com/office/drawing/2014/main" id="{4F49394C-9053-2302-98BD-B27B13844509}"/>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11" name="Google Shape;162;p10" descr="A red background with dots&#10;&#10;Description automatically generated">
            <a:extLst>
              <a:ext uri="{FF2B5EF4-FFF2-40B4-BE49-F238E27FC236}">
                <a16:creationId xmlns:a16="http://schemas.microsoft.com/office/drawing/2014/main" id="{32512F86-D270-FC5B-7E79-C3B9A6A6CD6F}"/>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2202653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11234"/>
            <a:ext cx="3448743" cy="440672"/>
          </a:xfrm>
        </p:spPr>
        <p:txBody>
          <a:bodyPr>
            <a:normAutofit/>
          </a:bodyPr>
          <a:lstStyle>
            <a:lvl1pPr>
              <a:defRPr sz="2100" b="1" i="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r>
              <a:rPr lang="en-US"/>
              <a:t>Resources Community</a:t>
            </a:r>
          </a:p>
        </p:txBody>
      </p:sp>
      <p:sp>
        <p:nvSpPr>
          <p:cNvPr id="3" name="Text Placeholder 2"/>
          <p:cNvSpPr>
            <a:spLocks noGrp="1"/>
          </p:cNvSpPr>
          <p:nvPr>
            <p:ph type="body" idx="1" hasCustomPrompt="1"/>
          </p:nvPr>
        </p:nvSpPr>
        <p:spPr>
          <a:xfrm>
            <a:off x="1402925" y="1368555"/>
            <a:ext cx="2911381" cy="469799"/>
          </a:xfrm>
        </p:spPr>
        <p:txBody>
          <a:bodyPr anchor="b">
            <a:normAutofit/>
          </a:bodyPr>
          <a:lstStyle>
            <a:lvl1pPr marL="0" marR="0" indent="0" algn="l" rtl="0">
              <a:lnSpc>
                <a:spcPct val="90000"/>
              </a:lnSpc>
              <a:spcBef>
                <a:spcPts val="0"/>
              </a:spcBef>
              <a:spcAft>
                <a:spcPts val="0"/>
              </a:spcAft>
              <a:buClr>
                <a:schemeClr val="dk1"/>
              </a:buClr>
              <a:buSzPts val="1800"/>
              <a:buFont typeface="Arial"/>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National Diabetes </a:t>
            </a:r>
          </a:p>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Prevention Program</a:t>
            </a:r>
            <a:endParaRPr lang="en-US"/>
          </a:p>
        </p:txBody>
      </p:sp>
      <p:sp>
        <p:nvSpPr>
          <p:cNvPr id="4" name="Content Placeholder 3"/>
          <p:cNvSpPr>
            <a:spLocks noGrp="1"/>
          </p:cNvSpPr>
          <p:nvPr>
            <p:ph sz="half" idx="2" hasCustomPrompt="1"/>
          </p:nvPr>
        </p:nvSpPr>
        <p:spPr>
          <a:xfrm>
            <a:off x="1402925" y="1838355"/>
            <a:ext cx="2911381" cy="639950"/>
          </a:xfrm>
        </p:spPr>
        <p:txBody>
          <a:bodyPr>
            <a:norm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CDC-recognized lifestyle change program proven to prevent or delay the onset of type 2 diabetes.</a:t>
            </a:r>
          </a:p>
        </p:txBody>
      </p:sp>
      <p:sp>
        <p:nvSpPr>
          <p:cNvPr id="12" name="Picture Placeholder 11"/>
          <p:cNvSpPr>
            <a:spLocks noGrp="1"/>
          </p:cNvSpPr>
          <p:nvPr>
            <p:ph type="pic" sz="quarter" idx="13"/>
          </p:nvPr>
        </p:nvSpPr>
        <p:spPr>
          <a:xfrm>
            <a:off x="873033" y="1368554"/>
            <a:ext cx="398860" cy="423914"/>
          </a:xfrm>
        </p:spPr>
        <p:txBody>
          <a:bodyPr>
            <a:normAutofit/>
          </a:bodyPr>
          <a:lstStyle>
            <a:lvl1pPr marL="0" indent="0">
              <a:buNone/>
              <a:defRPr sz="525"/>
            </a:lvl1pPr>
          </a:lstStyle>
          <a:p>
            <a:endParaRPr lang="en-US"/>
          </a:p>
        </p:txBody>
      </p:sp>
      <p:sp>
        <p:nvSpPr>
          <p:cNvPr id="13" name="Text Placeholder 2"/>
          <p:cNvSpPr>
            <a:spLocks noGrp="1"/>
          </p:cNvSpPr>
          <p:nvPr>
            <p:ph type="body" idx="14" hasCustomPrompt="1"/>
          </p:nvPr>
        </p:nvSpPr>
        <p:spPr>
          <a:xfrm>
            <a:off x="5328997" y="1368555"/>
            <a:ext cx="2911381" cy="469799"/>
          </a:xfrm>
        </p:spPr>
        <p:txBody>
          <a:bodyPr anchor="t">
            <a:normAutofit/>
          </a:bodyPr>
          <a:lstStyle>
            <a:lvl1pPr marL="0" marR="0" indent="0" algn="l" rtl="0">
              <a:lnSpc>
                <a:spcPct val="90000"/>
              </a:lnSpc>
              <a:spcBef>
                <a:spcPts val="0"/>
              </a:spcBef>
              <a:spcAft>
                <a:spcPts val="0"/>
              </a:spcAft>
              <a:buClr>
                <a:schemeClr val="dk1"/>
              </a:buClr>
              <a:buSzPts val="1800"/>
              <a:buFont typeface="Arial"/>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Center for Information</a:t>
            </a:r>
            <a:endParaRPr lang="en-US"/>
          </a:p>
        </p:txBody>
      </p:sp>
      <p:sp>
        <p:nvSpPr>
          <p:cNvPr id="14" name="Content Placeholder 3"/>
          <p:cNvSpPr>
            <a:spLocks noGrp="1"/>
          </p:cNvSpPr>
          <p:nvPr>
            <p:ph sz="half" idx="15" hasCustomPrompt="1"/>
          </p:nvPr>
        </p:nvSpPr>
        <p:spPr>
          <a:xfrm>
            <a:off x="5328997" y="1838355"/>
            <a:ext cx="2911381" cy="639950"/>
          </a:xfrm>
        </p:spPr>
        <p:txBody>
          <a:bodyPr>
            <a:norm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CDC-recognized lifestyle change program proven to prevent or delay the onset of type 2 diabetes.</a:t>
            </a:r>
          </a:p>
        </p:txBody>
      </p:sp>
      <p:sp>
        <p:nvSpPr>
          <p:cNvPr id="15" name="Picture Placeholder 11"/>
          <p:cNvSpPr>
            <a:spLocks noGrp="1"/>
          </p:cNvSpPr>
          <p:nvPr>
            <p:ph type="pic" sz="quarter" idx="16"/>
          </p:nvPr>
        </p:nvSpPr>
        <p:spPr>
          <a:xfrm>
            <a:off x="4799106" y="1368554"/>
            <a:ext cx="398860" cy="423914"/>
          </a:xfrm>
        </p:spPr>
        <p:txBody>
          <a:bodyPr>
            <a:normAutofit/>
          </a:bodyPr>
          <a:lstStyle>
            <a:lvl1pPr marL="0" indent="0">
              <a:buNone/>
              <a:defRPr sz="525"/>
            </a:lvl1pPr>
          </a:lstStyle>
          <a:p>
            <a:endParaRPr lang="en-US"/>
          </a:p>
        </p:txBody>
      </p:sp>
      <p:sp>
        <p:nvSpPr>
          <p:cNvPr id="16" name="Text Placeholder 2"/>
          <p:cNvSpPr>
            <a:spLocks noGrp="1"/>
          </p:cNvSpPr>
          <p:nvPr>
            <p:ph type="body" idx="17" hasCustomPrompt="1"/>
          </p:nvPr>
        </p:nvSpPr>
        <p:spPr>
          <a:xfrm>
            <a:off x="1402925" y="2771065"/>
            <a:ext cx="2911381" cy="469799"/>
          </a:xfrm>
        </p:spPr>
        <p:txBody>
          <a:bodyPr anchor="t">
            <a:normAutofit/>
          </a:bodyPr>
          <a:lstStyle>
            <a:lvl1pPr marL="0" marR="0" indent="0" algn="l" rtl="0">
              <a:lnSpc>
                <a:spcPct val="90000"/>
              </a:lnSpc>
              <a:spcBef>
                <a:spcPts val="0"/>
              </a:spcBef>
              <a:spcAft>
                <a:spcPts val="0"/>
              </a:spcAft>
              <a:buClr>
                <a:schemeClr val="dk1"/>
              </a:buClr>
              <a:buSzPts val="1800"/>
              <a:buFont typeface="Arial"/>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Local Diabetes Education</a:t>
            </a:r>
          </a:p>
        </p:txBody>
      </p:sp>
      <p:sp>
        <p:nvSpPr>
          <p:cNvPr id="17" name="Content Placeholder 3"/>
          <p:cNvSpPr>
            <a:spLocks noGrp="1"/>
          </p:cNvSpPr>
          <p:nvPr>
            <p:ph sz="half" idx="18" hasCustomPrompt="1"/>
          </p:nvPr>
        </p:nvSpPr>
        <p:spPr>
          <a:xfrm>
            <a:off x="1402925" y="3240865"/>
            <a:ext cx="2911381" cy="639950"/>
          </a:xfrm>
        </p:spPr>
        <p:txBody>
          <a:bodyPr>
            <a:norm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CDC-recognized lifestyle change program proven to prevent or delay the onset of type 2 diabetes.</a:t>
            </a:r>
          </a:p>
        </p:txBody>
      </p:sp>
      <p:sp>
        <p:nvSpPr>
          <p:cNvPr id="18" name="Picture Placeholder 11"/>
          <p:cNvSpPr>
            <a:spLocks noGrp="1"/>
          </p:cNvSpPr>
          <p:nvPr>
            <p:ph type="pic" sz="quarter" idx="19"/>
          </p:nvPr>
        </p:nvSpPr>
        <p:spPr>
          <a:xfrm>
            <a:off x="873033" y="2771064"/>
            <a:ext cx="398860" cy="423914"/>
          </a:xfrm>
        </p:spPr>
        <p:txBody>
          <a:bodyPr>
            <a:normAutofit/>
          </a:bodyPr>
          <a:lstStyle>
            <a:lvl1pPr marL="0" indent="0">
              <a:buNone/>
              <a:defRPr sz="525"/>
            </a:lvl1pPr>
          </a:lstStyle>
          <a:p>
            <a:endParaRPr lang="en-US"/>
          </a:p>
        </p:txBody>
      </p:sp>
      <p:sp>
        <p:nvSpPr>
          <p:cNvPr id="19" name="Text Placeholder 2"/>
          <p:cNvSpPr>
            <a:spLocks noGrp="1"/>
          </p:cNvSpPr>
          <p:nvPr>
            <p:ph type="body" idx="20" hasCustomPrompt="1"/>
          </p:nvPr>
        </p:nvSpPr>
        <p:spPr>
          <a:xfrm>
            <a:off x="5328997" y="2771065"/>
            <a:ext cx="2911381" cy="469799"/>
          </a:xfrm>
        </p:spPr>
        <p:txBody>
          <a:bodyPr anchor="t">
            <a:normAutofit/>
          </a:bodyPr>
          <a:lstStyle>
            <a:lvl1pPr marL="0" marR="0" indent="0" algn="l" rtl="0">
              <a:lnSpc>
                <a:spcPct val="90000"/>
              </a:lnSpc>
              <a:spcBef>
                <a:spcPts val="0"/>
              </a:spcBef>
              <a:spcAft>
                <a:spcPts val="0"/>
              </a:spcAft>
              <a:buClr>
                <a:schemeClr val="dk1"/>
              </a:buClr>
              <a:buSzPts val="1800"/>
              <a:buFont typeface="Arial"/>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Online Community</a:t>
            </a:r>
          </a:p>
        </p:txBody>
      </p:sp>
      <p:sp>
        <p:nvSpPr>
          <p:cNvPr id="20" name="Content Placeholder 3"/>
          <p:cNvSpPr>
            <a:spLocks noGrp="1"/>
          </p:cNvSpPr>
          <p:nvPr>
            <p:ph sz="half" idx="21" hasCustomPrompt="1"/>
          </p:nvPr>
        </p:nvSpPr>
        <p:spPr>
          <a:xfrm>
            <a:off x="5328997" y="3240865"/>
            <a:ext cx="2911381" cy="639950"/>
          </a:xfrm>
        </p:spPr>
        <p:txBody>
          <a:bodyPr>
            <a:norm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CDC-recognized lifestyle change program proven to prevent or delay the onset of type 2 diabetes.</a:t>
            </a:r>
          </a:p>
        </p:txBody>
      </p:sp>
      <p:sp>
        <p:nvSpPr>
          <p:cNvPr id="21" name="Picture Placeholder 11"/>
          <p:cNvSpPr>
            <a:spLocks noGrp="1"/>
          </p:cNvSpPr>
          <p:nvPr>
            <p:ph type="pic" sz="quarter" idx="22"/>
          </p:nvPr>
        </p:nvSpPr>
        <p:spPr>
          <a:xfrm>
            <a:off x="4799106" y="2771064"/>
            <a:ext cx="398860" cy="423914"/>
          </a:xfrm>
        </p:spPr>
        <p:txBody>
          <a:bodyPr>
            <a:normAutofit/>
          </a:bodyPr>
          <a:lstStyle>
            <a:lvl1pPr marL="0" indent="0">
              <a:buNone/>
              <a:defRPr sz="525"/>
            </a:lvl1pPr>
          </a:lstStyle>
          <a:p>
            <a:endParaRPr lang="en-US"/>
          </a:p>
        </p:txBody>
      </p:sp>
      <p:sp>
        <p:nvSpPr>
          <p:cNvPr id="5" name="Slide Number Placeholder 3">
            <a:extLst>
              <a:ext uri="{FF2B5EF4-FFF2-40B4-BE49-F238E27FC236}">
                <a16:creationId xmlns:a16="http://schemas.microsoft.com/office/drawing/2014/main" id="{324C24D8-977B-D160-4C4A-C420BCCDBD82}"/>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6" name="Google Shape;162;p10" descr="A red background with dots&#10;&#10;Description automatically generated">
            <a:extLst>
              <a:ext uri="{FF2B5EF4-FFF2-40B4-BE49-F238E27FC236}">
                <a16:creationId xmlns:a16="http://schemas.microsoft.com/office/drawing/2014/main" id="{C9FE9945-50F0-484E-F84E-36790B37CFEF}"/>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80614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eadline Copy Style">
    <p:spTree>
      <p:nvGrpSpPr>
        <p:cNvPr id="1" name=""/>
        <p:cNvGrpSpPr/>
        <p:nvPr/>
      </p:nvGrpSpPr>
      <p:grpSpPr>
        <a:xfrm>
          <a:off x="0" y="0"/>
          <a:ext cx="0" cy="0"/>
          <a:chOff x="0" y="0"/>
          <a:chExt cx="0" cy="0"/>
        </a:xfrm>
      </p:grpSpPr>
      <p:pic>
        <p:nvPicPr>
          <p:cNvPr id="22" name="Google Shape;557;p37"/>
          <p:cNvPicPr preferRelativeResize="0"/>
          <p:nvPr userDrawn="1"/>
        </p:nvPicPr>
        <p:blipFill rotWithShape="1">
          <a:blip r:embed="rId2">
            <a:alphaModFix/>
          </a:blip>
          <a:srcRect t="10221" b="49737"/>
          <a:stretch/>
        </p:blipFill>
        <p:spPr>
          <a:xfrm>
            <a:off x="0" y="10433"/>
            <a:ext cx="9144000" cy="2065020"/>
          </a:xfrm>
          <a:prstGeom prst="rect">
            <a:avLst/>
          </a:prstGeom>
          <a:noFill/>
          <a:ln>
            <a:noFill/>
          </a:ln>
        </p:spPr>
      </p:pic>
      <p:sp>
        <p:nvSpPr>
          <p:cNvPr id="2" name="Title 1"/>
          <p:cNvSpPr>
            <a:spLocks noGrp="1"/>
          </p:cNvSpPr>
          <p:nvPr>
            <p:ph type="title" hasCustomPrompt="1"/>
          </p:nvPr>
        </p:nvSpPr>
        <p:spPr>
          <a:xfrm>
            <a:off x="599066" y="1026275"/>
            <a:ext cx="6171767" cy="597930"/>
          </a:xfrm>
        </p:spPr>
        <p:txBody>
          <a:bodyPr anchor="t">
            <a:noAutofit/>
          </a:bodyPr>
          <a:lstStyle>
            <a:lvl1pPr>
              <a:defRPr sz="3300" b="1" i="0">
                <a:latin typeface="Inter" panose="02000503000000020004" pitchFamily="2" charset="0"/>
                <a:ea typeface="Inter" panose="02000503000000020004" pitchFamily="2" charset="0"/>
                <a:cs typeface="Inter" panose="02000503000000020004" pitchFamily="2" charset="0"/>
              </a:defRPr>
            </a:lvl1pPr>
          </a:lstStyle>
          <a:p>
            <a:r>
              <a:rPr lang="en-US"/>
              <a:t>Headline Copy Style</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31" name="Text Placeholder 30"/>
          <p:cNvSpPr>
            <a:spLocks noGrp="1"/>
          </p:cNvSpPr>
          <p:nvPr>
            <p:ph type="body" sz="quarter" idx="28" hasCustomPrompt="1"/>
          </p:nvPr>
        </p:nvSpPr>
        <p:spPr>
          <a:xfrm>
            <a:off x="496708" y="2819295"/>
            <a:ext cx="2620566" cy="314575"/>
          </a:xfrm>
        </p:spPr>
        <p:txBody>
          <a:bodyPr>
            <a:noAutofit/>
          </a:bodyPr>
          <a:lstStyle>
            <a:lvl1pPr marL="0" indent="0">
              <a:buNone/>
              <a:defRPr sz="1500" b="1" baseline="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Local Diabetes Education</a:t>
            </a:r>
          </a:p>
        </p:txBody>
      </p:sp>
      <p:sp>
        <p:nvSpPr>
          <p:cNvPr id="32" name="Text Placeholder 30"/>
          <p:cNvSpPr>
            <a:spLocks noGrp="1"/>
          </p:cNvSpPr>
          <p:nvPr>
            <p:ph type="body" sz="quarter" idx="29" hasCustomPrompt="1"/>
          </p:nvPr>
        </p:nvSpPr>
        <p:spPr>
          <a:xfrm>
            <a:off x="496708" y="3239278"/>
            <a:ext cx="2620566" cy="1270475"/>
          </a:xfrm>
        </p:spPr>
        <p:txBody>
          <a:bodyPr>
            <a:noAutofit/>
          </a:bodyPr>
          <a:lstStyle>
            <a:lvl1pPr marL="0" indent="0">
              <a:buNone/>
              <a:defRPr sz="1350" b="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Find ADA-recognized diabetes education programs in local communities aimed to empower participants to thrive with diabetes.</a:t>
            </a:r>
          </a:p>
        </p:txBody>
      </p:sp>
      <p:sp>
        <p:nvSpPr>
          <p:cNvPr id="23" name="Title 1"/>
          <p:cNvSpPr txBox="1">
            <a:spLocks/>
          </p:cNvSpPr>
          <p:nvPr userDrawn="1"/>
        </p:nvSpPr>
        <p:spPr>
          <a:xfrm>
            <a:off x="568498" y="626365"/>
            <a:ext cx="6171767" cy="887318"/>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1800">
              <a:solidFill>
                <a:srgbClr val="C00000"/>
              </a:solidFill>
            </a:endParaRPr>
          </a:p>
        </p:txBody>
      </p:sp>
      <p:sp>
        <p:nvSpPr>
          <p:cNvPr id="11" name="Text Placeholder 10"/>
          <p:cNvSpPr>
            <a:spLocks noGrp="1"/>
          </p:cNvSpPr>
          <p:nvPr>
            <p:ph type="body" sz="quarter" idx="34" hasCustomPrompt="1"/>
          </p:nvPr>
        </p:nvSpPr>
        <p:spPr>
          <a:xfrm>
            <a:off x="598885" y="626269"/>
            <a:ext cx="4450556" cy="296466"/>
          </a:xfrm>
        </p:spPr>
        <p:txBody>
          <a:bodyPr/>
          <a:lstStyle>
            <a:lvl1pPr marL="0" indent="0">
              <a:buNone/>
              <a:defRPr b="1">
                <a:solidFill>
                  <a:schemeClr val="accent1"/>
                </a:solidFill>
              </a:defRPr>
            </a:lvl1pPr>
            <a:lvl2pPr marL="342900" indent="0">
              <a:buNone/>
              <a:defRPr b="1">
                <a:solidFill>
                  <a:srgbClr val="C00000"/>
                </a:solidFill>
              </a:defRPr>
            </a:lvl2pPr>
            <a:lvl3pPr marL="685800" indent="0">
              <a:buNone/>
              <a:defRPr b="1">
                <a:solidFill>
                  <a:srgbClr val="C00000"/>
                </a:solidFill>
              </a:defRPr>
            </a:lvl3pPr>
            <a:lvl4pPr marL="1028700" indent="0">
              <a:buNone/>
              <a:defRPr b="1">
                <a:solidFill>
                  <a:srgbClr val="C00000"/>
                </a:solidFill>
              </a:defRPr>
            </a:lvl4pPr>
            <a:lvl5pPr marL="1371600" indent="0">
              <a:buNone/>
              <a:defRPr b="1">
                <a:solidFill>
                  <a:srgbClr val="C00000"/>
                </a:solidFill>
              </a:defRPr>
            </a:lvl5pPr>
          </a:lstStyle>
          <a:p>
            <a:pPr lvl="0"/>
            <a:r>
              <a:rPr lang="en-US"/>
              <a:t>Intro Text Eyebrow</a:t>
            </a:r>
          </a:p>
        </p:txBody>
      </p:sp>
      <p:sp>
        <p:nvSpPr>
          <p:cNvPr id="39" name="Text Placeholder 30"/>
          <p:cNvSpPr>
            <a:spLocks noGrp="1"/>
          </p:cNvSpPr>
          <p:nvPr>
            <p:ph type="body" sz="quarter" idx="35" hasCustomPrompt="1"/>
          </p:nvPr>
        </p:nvSpPr>
        <p:spPr>
          <a:xfrm>
            <a:off x="3516889" y="2819295"/>
            <a:ext cx="2620566" cy="314575"/>
          </a:xfrm>
        </p:spPr>
        <p:txBody>
          <a:bodyPr>
            <a:noAutofit/>
          </a:bodyPr>
          <a:lstStyle>
            <a:lvl1pPr marL="0" marR="0" indent="0" algn="l" rtl="0">
              <a:lnSpc>
                <a:spcPct val="90000"/>
              </a:lnSpc>
              <a:spcBef>
                <a:spcPts val="0"/>
              </a:spcBef>
              <a:spcAft>
                <a:spcPts val="0"/>
              </a:spcAft>
              <a:buClr>
                <a:schemeClr val="dk1"/>
              </a:buClr>
              <a:buSzPts val="1800"/>
              <a:buFont typeface="Arial"/>
              <a:buNone/>
              <a:defRPr sz="1500" b="1" baseline="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Item 2</a:t>
            </a:r>
            <a:endParaRPr lang="en-US"/>
          </a:p>
        </p:txBody>
      </p:sp>
      <p:sp>
        <p:nvSpPr>
          <p:cNvPr id="40" name="Text Placeholder 30"/>
          <p:cNvSpPr>
            <a:spLocks noGrp="1"/>
          </p:cNvSpPr>
          <p:nvPr>
            <p:ph type="body" sz="quarter" idx="36" hasCustomPrompt="1"/>
          </p:nvPr>
        </p:nvSpPr>
        <p:spPr>
          <a:xfrm>
            <a:off x="3516889" y="3239278"/>
            <a:ext cx="2620566" cy="1270475"/>
          </a:xfrm>
        </p:spPr>
        <p:txBody>
          <a:bodyPr>
            <a:noAutofit/>
          </a:bodyPr>
          <a:lstStyle>
            <a:lvl1pPr marL="0" indent="0">
              <a:buNone/>
              <a:defRPr sz="1350" b="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Neque porro quisquam est, qui dolorem ipsum quia dolor sit amet, consectetur adipisci velit, sed quia non numquam eius modi tempora incidunt</a:t>
            </a:r>
          </a:p>
        </p:txBody>
      </p:sp>
      <p:sp>
        <p:nvSpPr>
          <p:cNvPr id="41" name="Text Placeholder 30"/>
          <p:cNvSpPr>
            <a:spLocks noGrp="1"/>
          </p:cNvSpPr>
          <p:nvPr>
            <p:ph type="body" sz="quarter" idx="37" hasCustomPrompt="1"/>
          </p:nvPr>
        </p:nvSpPr>
        <p:spPr>
          <a:xfrm>
            <a:off x="6338756" y="2819295"/>
            <a:ext cx="2620566" cy="314575"/>
          </a:xfrm>
        </p:spPr>
        <p:txBody>
          <a:bodyPr>
            <a:noAutofit/>
          </a:bodyPr>
          <a:lstStyle>
            <a:lvl1pPr marL="0" marR="0" indent="0" algn="l" rtl="0">
              <a:lnSpc>
                <a:spcPct val="90000"/>
              </a:lnSpc>
              <a:spcBef>
                <a:spcPts val="0"/>
              </a:spcBef>
              <a:spcAft>
                <a:spcPts val="0"/>
              </a:spcAft>
              <a:buClr>
                <a:schemeClr val="dk1"/>
              </a:buClr>
              <a:buSzPts val="1800"/>
              <a:buFont typeface="Arial"/>
              <a:buNone/>
              <a:defRPr sz="1500" b="1" baseline="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marL="0" marR="0" lvl="0" indent="0" algn="l" rtl="0">
              <a:lnSpc>
                <a:spcPct val="90000"/>
              </a:lnSpc>
              <a:spcBef>
                <a:spcPts val="0"/>
              </a:spcBef>
              <a:spcAft>
                <a:spcPts val="0"/>
              </a:spcAft>
              <a:buClr>
                <a:schemeClr val="dk1"/>
              </a:buClr>
              <a:buSzPts val="1800"/>
              <a:buFont typeface="Arial"/>
              <a:buNone/>
            </a:pPr>
            <a:r>
              <a:rPr lang="en-US" sz="1500" b="1">
                <a:solidFill>
                  <a:schemeClr val="dk1"/>
                </a:solidFill>
                <a:latin typeface="Inter"/>
                <a:ea typeface="Inter"/>
                <a:cs typeface="Inter"/>
                <a:sym typeface="Inter"/>
              </a:rPr>
              <a:t>Item 3</a:t>
            </a:r>
            <a:endParaRPr lang="en-US"/>
          </a:p>
        </p:txBody>
      </p:sp>
      <p:sp>
        <p:nvSpPr>
          <p:cNvPr id="42" name="Text Placeholder 30"/>
          <p:cNvSpPr>
            <a:spLocks noGrp="1"/>
          </p:cNvSpPr>
          <p:nvPr>
            <p:ph type="body" sz="quarter" idx="38" hasCustomPrompt="1"/>
          </p:nvPr>
        </p:nvSpPr>
        <p:spPr>
          <a:xfrm>
            <a:off x="6338756" y="3239278"/>
            <a:ext cx="2620566" cy="1270475"/>
          </a:xfrm>
        </p:spPr>
        <p:txBody>
          <a:bodyPr>
            <a:noAutofit/>
          </a:bodyPr>
          <a:lstStyle>
            <a:lvl1pPr marL="0" indent="0">
              <a:buNone/>
              <a:defRPr sz="1350" b="0"/>
            </a:lvl1pPr>
            <a:lvl2pPr marL="342900" indent="0">
              <a:buNone/>
              <a:defRPr sz="2400" b="1"/>
            </a:lvl2pPr>
            <a:lvl3pPr marL="685800" indent="0">
              <a:buNone/>
              <a:defRPr sz="2100" b="1"/>
            </a:lvl3pPr>
            <a:lvl4pPr marL="1028700" indent="0">
              <a:buNone/>
              <a:defRPr sz="1800" b="1"/>
            </a:lvl4pPr>
            <a:lvl5pPr marL="1371600" indent="0">
              <a:buNone/>
              <a:defRPr sz="1800" b="1"/>
            </a:lvl5pPr>
          </a:lstStyle>
          <a:p>
            <a:pPr lvl="0"/>
            <a:r>
              <a:rPr lang="en-US"/>
              <a:t>Neque porro quisquam est, qui dolorem ipsum quia dolor sit amet, consectetur adipisci velit, sed quia non numquam eius modi tempora incidunt</a:t>
            </a:r>
          </a:p>
        </p:txBody>
      </p:sp>
      <p:sp>
        <p:nvSpPr>
          <p:cNvPr id="3" name="Picture Placeholder 11">
            <a:extLst>
              <a:ext uri="{FF2B5EF4-FFF2-40B4-BE49-F238E27FC236}">
                <a16:creationId xmlns:a16="http://schemas.microsoft.com/office/drawing/2014/main" id="{36C644CE-94C1-AB18-2728-BE57D53506E7}"/>
              </a:ext>
            </a:extLst>
          </p:cNvPr>
          <p:cNvSpPr>
            <a:spLocks noGrp="1"/>
          </p:cNvSpPr>
          <p:nvPr>
            <p:ph type="pic" sz="quarter" idx="19"/>
          </p:nvPr>
        </p:nvSpPr>
        <p:spPr>
          <a:xfrm>
            <a:off x="496708" y="2310180"/>
            <a:ext cx="433939" cy="423914"/>
          </a:xfrm>
        </p:spPr>
        <p:txBody>
          <a:bodyPr>
            <a:normAutofit/>
          </a:bodyPr>
          <a:lstStyle>
            <a:lvl1pPr marL="0" indent="0">
              <a:buNone/>
              <a:defRPr sz="525"/>
            </a:lvl1pPr>
          </a:lstStyle>
          <a:p>
            <a:endParaRPr lang="en-US"/>
          </a:p>
        </p:txBody>
      </p:sp>
      <p:sp>
        <p:nvSpPr>
          <p:cNvPr id="7" name="Picture Placeholder 11">
            <a:extLst>
              <a:ext uri="{FF2B5EF4-FFF2-40B4-BE49-F238E27FC236}">
                <a16:creationId xmlns:a16="http://schemas.microsoft.com/office/drawing/2014/main" id="{11B3F651-8E39-4E83-5221-088A1AA29475}"/>
              </a:ext>
            </a:extLst>
          </p:cNvPr>
          <p:cNvSpPr>
            <a:spLocks noGrp="1"/>
          </p:cNvSpPr>
          <p:nvPr>
            <p:ph type="pic" sz="quarter" idx="39"/>
          </p:nvPr>
        </p:nvSpPr>
        <p:spPr>
          <a:xfrm>
            <a:off x="3517494" y="2310180"/>
            <a:ext cx="433939" cy="423914"/>
          </a:xfrm>
        </p:spPr>
        <p:txBody>
          <a:bodyPr>
            <a:normAutofit/>
          </a:bodyPr>
          <a:lstStyle>
            <a:lvl1pPr marL="0" indent="0">
              <a:buNone/>
              <a:defRPr sz="525"/>
            </a:lvl1pPr>
          </a:lstStyle>
          <a:p>
            <a:endParaRPr lang="en-US"/>
          </a:p>
        </p:txBody>
      </p:sp>
      <p:sp>
        <p:nvSpPr>
          <p:cNvPr id="9" name="Picture Placeholder 11">
            <a:extLst>
              <a:ext uri="{FF2B5EF4-FFF2-40B4-BE49-F238E27FC236}">
                <a16:creationId xmlns:a16="http://schemas.microsoft.com/office/drawing/2014/main" id="{6A97EEC7-7B97-0FA1-BE4E-1F04EDA0C8A0}"/>
              </a:ext>
            </a:extLst>
          </p:cNvPr>
          <p:cNvSpPr>
            <a:spLocks noGrp="1"/>
          </p:cNvSpPr>
          <p:nvPr>
            <p:ph type="pic" sz="quarter" idx="40"/>
          </p:nvPr>
        </p:nvSpPr>
        <p:spPr>
          <a:xfrm>
            <a:off x="6336894" y="2310180"/>
            <a:ext cx="433939" cy="423914"/>
          </a:xfrm>
        </p:spPr>
        <p:txBody>
          <a:bodyPr>
            <a:normAutofit/>
          </a:bodyPr>
          <a:lstStyle>
            <a:lvl1pPr marL="0" indent="0">
              <a:buNone/>
              <a:defRPr sz="525"/>
            </a:lvl1pPr>
          </a:lstStyle>
          <a:p>
            <a:endParaRPr lang="en-US"/>
          </a:p>
        </p:txBody>
      </p:sp>
      <p:sp>
        <p:nvSpPr>
          <p:cNvPr id="10" name="Slide Number Placeholder 3">
            <a:extLst>
              <a:ext uri="{FF2B5EF4-FFF2-40B4-BE49-F238E27FC236}">
                <a16:creationId xmlns:a16="http://schemas.microsoft.com/office/drawing/2014/main" id="{2751AF43-2E18-7A7C-8276-AD861BF0EFB6}"/>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12" name="Google Shape;162;p10" descr="A red background with dots&#10;&#10;Description automatically generated">
            <a:extLst>
              <a:ext uri="{FF2B5EF4-FFF2-40B4-BE49-F238E27FC236}">
                <a16:creationId xmlns:a16="http://schemas.microsoft.com/office/drawing/2014/main" id="{9FD62328-FB7E-28C5-E803-CE0B63803E05}"/>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4033664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tandard page blank">
    <p:spTree>
      <p:nvGrpSpPr>
        <p:cNvPr id="1" name=""/>
        <p:cNvGrpSpPr/>
        <p:nvPr/>
      </p:nvGrpSpPr>
      <p:grpSpPr>
        <a:xfrm>
          <a:off x="0" y="0"/>
          <a:ext cx="0" cy="0"/>
          <a:chOff x="0" y="0"/>
          <a:chExt cx="0" cy="0"/>
        </a:xfrm>
      </p:grpSpPr>
      <p:sp>
        <p:nvSpPr>
          <p:cNvPr id="5" name="Google Shape;585;p38"/>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Text Placeholder 6"/>
          <p:cNvSpPr>
            <a:spLocks noGrp="1"/>
          </p:cNvSpPr>
          <p:nvPr>
            <p:ph type="body" sz="quarter" idx="13" hasCustomPrompt="1"/>
          </p:nvPr>
        </p:nvSpPr>
        <p:spPr>
          <a:xfrm>
            <a:off x="597694" y="1209675"/>
            <a:ext cx="4526756" cy="1895475"/>
          </a:xfrm>
        </p:spPr>
        <p:txBody>
          <a:bodyPr>
            <a:normAutofit/>
          </a:bodyPr>
          <a:lstStyle>
            <a:lvl1pPr marL="0" indent="0">
              <a:lnSpc>
                <a:spcPct val="90000"/>
              </a:lnSpc>
              <a:spcBef>
                <a:spcPts val="750"/>
              </a:spcBef>
              <a:buNone/>
              <a:defRPr sz="2700" b="1"/>
            </a:lvl1pPr>
          </a:lstStyle>
          <a:p>
            <a:pPr lvl="0"/>
            <a:r>
              <a:rPr lang="en-US"/>
              <a:t>Insert text</a:t>
            </a:r>
          </a:p>
        </p:txBody>
      </p:sp>
      <p:sp>
        <p:nvSpPr>
          <p:cNvPr id="6" name="Slide Number Placeholder 3">
            <a:extLst>
              <a:ext uri="{FF2B5EF4-FFF2-40B4-BE49-F238E27FC236}">
                <a16:creationId xmlns:a16="http://schemas.microsoft.com/office/drawing/2014/main" id="{3524A53E-AC22-0D43-ADAC-7383F036B5AB}"/>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8" name="Google Shape;162;p10" descr="A red background with dots&#10;&#10;Description automatically generated">
            <a:extLst>
              <a:ext uri="{FF2B5EF4-FFF2-40B4-BE49-F238E27FC236}">
                <a16:creationId xmlns:a16="http://schemas.microsoft.com/office/drawing/2014/main" id="{AE62E7F2-AA28-62EE-1A34-3E03FD5074D5}"/>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3353677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tandard page blank with section">
    <p:spTree>
      <p:nvGrpSpPr>
        <p:cNvPr id="1" name=""/>
        <p:cNvGrpSpPr/>
        <p:nvPr/>
      </p:nvGrpSpPr>
      <p:grpSpPr>
        <a:xfrm>
          <a:off x="0" y="0"/>
          <a:ext cx="0" cy="0"/>
          <a:chOff x="0" y="0"/>
          <a:chExt cx="0" cy="0"/>
        </a:xfrm>
      </p:grpSpPr>
      <p:sp>
        <p:nvSpPr>
          <p:cNvPr id="5" name="Google Shape;585;p38"/>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Text Placeholder 6"/>
          <p:cNvSpPr>
            <a:spLocks noGrp="1"/>
          </p:cNvSpPr>
          <p:nvPr>
            <p:ph type="body" sz="quarter" idx="13" hasCustomPrompt="1"/>
          </p:nvPr>
        </p:nvSpPr>
        <p:spPr>
          <a:xfrm>
            <a:off x="597694" y="1209675"/>
            <a:ext cx="4526756" cy="1895475"/>
          </a:xfrm>
        </p:spPr>
        <p:txBody>
          <a:bodyPr>
            <a:normAutofit/>
          </a:bodyPr>
          <a:lstStyle>
            <a:lvl1pPr marL="0" indent="0">
              <a:lnSpc>
                <a:spcPct val="90000"/>
              </a:lnSpc>
              <a:spcBef>
                <a:spcPts val="750"/>
              </a:spcBef>
              <a:buNone/>
              <a:defRPr sz="2700" b="1"/>
            </a:lvl1pPr>
          </a:lstStyle>
          <a:p>
            <a:pPr lvl="0"/>
            <a:r>
              <a:rPr lang="en-US"/>
              <a:t>Insert text</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6" name="Slide Number Placeholder 3">
            <a:extLst>
              <a:ext uri="{FF2B5EF4-FFF2-40B4-BE49-F238E27FC236}">
                <a16:creationId xmlns:a16="http://schemas.microsoft.com/office/drawing/2014/main" id="{EFC607CC-69BC-C397-EDFD-78F49EBBBCBB}"/>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9" name="Google Shape;162;p10" descr="A red background with dots&#10;&#10;Description automatically generated">
            <a:extLst>
              <a:ext uri="{FF2B5EF4-FFF2-40B4-BE49-F238E27FC236}">
                <a16:creationId xmlns:a16="http://schemas.microsoft.com/office/drawing/2014/main" id="{91E99B3F-AC45-A874-1442-DE2AA99B4D19}"/>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2068628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Standard page with tex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585;p38"/>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Text Placeholder 6"/>
          <p:cNvSpPr>
            <a:spLocks noGrp="1"/>
          </p:cNvSpPr>
          <p:nvPr>
            <p:ph type="body" sz="quarter" idx="13" hasCustomPrompt="1"/>
          </p:nvPr>
        </p:nvSpPr>
        <p:spPr>
          <a:xfrm>
            <a:off x="597694" y="1209675"/>
            <a:ext cx="4526756" cy="1895475"/>
          </a:xfrm>
        </p:spPr>
        <p:txBody>
          <a:bodyPr>
            <a:normAutofit/>
          </a:bodyPr>
          <a:lstStyle>
            <a:lvl1pPr marL="0" indent="0">
              <a:lnSpc>
                <a:spcPct val="90000"/>
              </a:lnSpc>
              <a:spcBef>
                <a:spcPts val="750"/>
              </a:spcBef>
              <a:buNone/>
              <a:defRPr sz="2700" b="1"/>
            </a:lvl1pPr>
          </a:lstStyle>
          <a:p>
            <a:pPr lvl="0"/>
            <a:r>
              <a:rPr lang="en-US"/>
              <a:t>Insert text</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6" name="Slide Number Placeholder 3">
            <a:extLst>
              <a:ext uri="{FF2B5EF4-FFF2-40B4-BE49-F238E27FC236}">
                <a16:creationId xmlns:a16="http://schemas.microsoft.com/office/drawing/2014/main" id="{7BD714A8-CCDB-EB1B-45A7-2B2082471C8E}"/>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9" name="Google Shape;162;p10" descr="A red background with dots&#10;&#10;Description automatically generated">
            <a:extLst>
              <a:ext uri="{FF2B5EF4-FFF2-40B4-BE49-F238E27FC236}">
                <a16:creationId xmlns:a16="http://schemas.microsoft.com/office/drawing/2014/main" id="{1D312D55-438F-D673-D30A-575C5DA840B0}"/>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7445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663647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left picture right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CE24A6F-3D85-41C2-BB94-D66D4471F2AE}" type="datetimeFigureOut">
              <a:rPr lang="en-US" smtClean="0"/>
              <a:t>5/14/2025</a:t>
            </a:fld>
            <a:endParaRPr lang="en-US"/>
          </a:p>
        </p:txBody>
      </p:sp>
      <p:sp>
        <p:nvSpPr>
          <p:cNvPr id="14" name="Text Placeholder 13"/>
          <p:cNvSpPr>
            <a:spLocks noGrp="1"/>
          </p:cNvSpPr>
          <p:nvPr>
            <p:ph type="body" sz="quarter" idx="15" hasCustomPrompt="1"/>
          </p:nvPr>
        </p:nvSpPr>
        <p:spPr>
          <a:xfrm>
            <a:off x="5174210" y="1579849"/>
            <a:ext cx="3474244" cy="2212087"/>
          </a:xfrm>
        </p:spPr>
        <p:txBody>
          <a:bodyPr>
            <a:noAutofit/>
          </a:bodyPr>
          <a:lstStyle>
            <a:lvl1pPr marL="0" indent="0">
              <a:buClr>
                <a:srgbClr val="C00000"/>
              </a:buClr>
              <a:buFont typeface="Wingdings" panose="05000000000000000000" pitchFamily="2" charset="2"/>
              <a:buNone/>
              <a:defRPr sz="1350">
                <a:latin typeface="Inter" panose="02000503000000020004" pitchFamily="2" charset="0"/>
                <a:ea typeface="Inter" panose="02000503000000020004" pitchFamily="2" charset="0"/>
              </a:defRPr>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Ferror sit voluptatem accusantium doloremque laudantium, totam rem aperiam, eaque ipsa quae ab illo inventore veritatis et quasi architecto beatae vitae dicta sunt </a:t>
            </a:r>
            <a:r>
              <a:rPr lang="en-US" err="1"/>
              <a:t>explicabo</a:t>
            </a:r>
            <a:r>
              <a:rPr lang="en-US"/>
              <a:t> lorem.</a:t>
            </a:r>
          </a:p>
          <a:p>
            <a:pPr lvl="0"/>
            <a:r>
              <a:rPr lang="en-US"/>
              <a:t>Nemo enim ipsam voluptatem quia voluptas sit aspernatur aut odit aut fugit, sed quia consequuntur magni dolores eos qui ratione voluptatem sequi nesciunt. </a:t>
            </a:r>
          </a:p>
        </p:txBody>
      </p:sp>
      <p:sp>
        <p:nvSpPr>
          <p:cNvPr id="11" name="Rectangle 10">
            <a:extLst>
              <a:ext uri="{FF2B5EF4-FFF2-40B4-BE49-F238E27FC236}">
                <a16:creationId xmlns:a16="http://schemas.microsoft.com/office/drawing/2014/main" id="{83E2076E-E3AE-A5AE-ADA6-17DE6486DAC4}"/>
              </a:ext>
            </a:extLst>
          </p:cNvPr>
          <p:cNvSpPr/>
          <p:nvPr userDrawn="1"/>
        </p:nvSpPr>
        <p:spPr>
          <a:xfrm>
            <a:off x="0" y="0"/>
            <a:ext cx="4698999"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12"/>
          <p:cNvSpPr>
            <a:spLocks noGrp="1"/>
          </p:cNvSpPr>
          <p:nvPr>
            <p:ph type="body" sz="quarter" idx="17" hasCustomPrompt="1"/>
          </p:nvPr>
        </p:nvSpPr>
        <p:spPr>
          <a:xfrm>
            <a:off x="5169448" y="3974196"/>
            <a:ext cx="3479006" cy="206216"/>
          </a:xfrm>
        </p:spPr>
        <p:txBody>
          <a:bodyPr>
            <a:noAutofit/>
          </a:bodyPr>
          <a:lstStyle>
            <a:lvl1pPr marL="0" indent="0">
              <a:buNone/>
              <a:defRPr sz="825" b="1">
                <a:solidFill>
                  <a:schemeClr val="accent3"/>
                </a:solidFill>
              </a:defRPr>
            </a:lvl1pPr>
            <a:lvl2pPr marL="342900" indent="0">
              <a:buNone/>
              <a:defRPr sz="825" b="1">
                <a:solidFill>
                  <a:srgbClr val="007D89"/>
                </a:solidFill>
              </a:defRPr>
            </a:lvl2pPr>
            <a:lvl3pPr marL="685800" indent="0">
              <a:buNone/>
              <a:defRPr sz="825" b="1">
                <a:solidFill>
                  <a:srgbClr val="007D89"/>
                </a:solidFill>
              </a:defRPr>
            </a:lvl3pPr>
            <a:lvl4pPr marL="1028700" indent="0">
              <a:buNone/>
              <a:defRPr sz="825" b="1">
                <a:solidFill>
                  <a:srgbClr val="007D89"/>
                </a:solidFill>
              </a:defRPr>
            </a:lvl4pPr>
            <a:lvl5pPr marL="1371600" indent="0">
              <a:buNone/>
              <a:defRPr sz="825" b="1">
                <a:solidFill>
                  <a:srgbClr val="007D89"/>
                </a:solidFill>
              </a:defRPr>
            </a:lvl5pPr>
          </a:lstStyle>
          <a:p>
            <a:pPr lvl="0"/>
            <a:r>
              <a:rPr lang="en-US"/>
              <a:t>&lt;–  Caption: lorem ipsum dolor description</a:t>
            </a:r>
          </a:p>
        </p:txBody>
      </p:sp>
      <p:sp>
        <p:nvSpPr>
          <p:cNvPr id="22" name="Text Placeholder 21"/>
          <p:cNvSpPr>
            <a:spLocks noGrp="1"/>
          </p:cNvSpPr>
          <p:nvPr>
            <p:ph type="body" sz="quarter" idx="19" hasCustomPrompt="1"/>
          </p:nvPr>
        </p:nvSpPr>
        <p:spPr>
          <a:xfrm>
            <a:off x="5169448" y="724450"/>
            <a:ext cx="3479006" cy="496490"/>
          </a:xfrm>
        </p:spPr>
        <p:txBody>
          <a:bodyPr>
            <a:noAutofit/>
          </a:bodyPr>
          <a:lstStyle>
            <a:lvl1pPr marL="0" indent="0">
              <a:buNone/>
              <a:defRPr sz="2100" b="1"/>
            </a:lvl1pPr>
            <a:lvl2pPr marL="342900" indent="0">
              <a:buNone/>
              <a:defRPr sz="2100" b="1"/>
            </a:lvl2pPr>
            <a:lvl3pPr marL="685800" indent="0">
              <a:buNone/>
              <a:defRPr sz="2100" b="1"/>
            </a:lvl3pPr>
            <a:lvl4pPr marL="1028700" indent="0">
              <a:buNone/>
              <a:defRPr sz="2100" b="1"/>
            </a:lvl4pPr>
            <a:lvl5pPr marL="1371600" indent="0">
              <a:buNone/>
              <a:defRPr sz="2100" b="1"/>
            </a:lvl5pPr>
          </a:lstStyle>
          <a:p>
            <a:pPr lvl="0"/>
            <a:r>
              <a:rPr lang="en-US"/>
              <a:t>Sed ut perspiciatis unde omnis iste natus</a:t>
            </a:r>
          </a:p>
        </p:txBody>
      </p:sp>
      <p:sp>
        <p:nvSpPr>
          <p:cNvPr id="5" name="Slide Number Placeholder 3">
            <a:extLst>
              <a:ext uri="{FF2B5EF4-FFF2-40B4-BE49-F238E27FC236}">
                <a16:creationId xmlns:a16="http://schemas.microsoft.com/office/drawing/2014/main" id="{CAB7954A-912E-A606-643E-5CABFEA067DB}"/>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3" name="Google Shape;162;p10" descr="A red background with dots&#10;&#10;Description automatically generated">
            <a:extLst>
              <a:ext uri="{FF2B5EF4-FFF2-40B4-BE49-F238E27FC236}">
                <a16:creationId xmlns:a16="http://schemas.microsoft.com/office/drawing/2014/main" id="{8A701F6F-DA7B-0B7A-8359-66236ADF71FF}"/>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custDataLst>
      <p:tags r:id="rId1"/>
    </p:custDataLst>
    <p:extLst>
      <p:ext uri="{BB962C8B-B14F-4D97-AF65-F5344CB8AC3E}">
        <p14:creationId xmlns:p14="http://schemas.microsoft.com/office/powerpoint/2010/main" val="3720346376"/>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left title in box right content">
    <p:spTree>
      <p:nvGrpSpPr>
        <p:cNvPr id="1" name=""/>
        <p:cNvGrpSpPr/>
        <p:nvPr/>
      </p:nvGrpSpPr>
      <p:grpSpPr>
        <a:xfrm>
          <a:off x="0" y="0"/>
          <a:ext cx="0" cy="0"/>
          <a:chOff x="0" y="0"/>
          <a:chExt cx="0" cy="0"/>
        </a:xfrm>
      </p:grpSpPr>
      <p:sp>
        <p:nvSpPr>
          <p:cNvPr id="12" name="Google Shape;617;p41"/>
          <p:cNvSpPr/>
          <p:nvPr userDrawn="1"/>
        </p:nvSpPr>
        <p:spPr>
          <a:xfrm>
            <a:off x="1421029" y="1570614"/>
            <a:ext cx="2774092" cy="2774092"/>
          </a:xfrm>
          <a:prstGeom prst="rect">
            <a:avLst/>
          </a:prstGeom>
          <a:noFill/>
          <a:ln w="762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 name="Rectangle 4"/>
          <p:cNvSpPr/>
          <p:nvPr userDrawn="1"/>
        </p:nvSpPr>
        <p:spPr>
          <a:xfrm>
            <a:off x="1051560" y="1177290"/>
            <a:ext cx="2891790" cy="2891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9" name="Text Placeholder 8"/>
          <p:cNvSpPr>
            <a:spLocks noGrp="1"/>
          </p:cNvSpPr>
          <p:nvPr>
            <p:ph type="body" sz="quarter" idx="28" hasCustomPrompt="1"/>
          </p:nvPr>
        </p:nvSpPr>
        <p:spPr>
          <a:xfrm>
            <a:off x="1131094" y="1477566"/>
            <a:ext cx="2561035" cy="1425178"/>
          </a:xfrm>
        </p:spPr>
        <p:txBody>
          <a:bodyPr>
            <a:noAutofit/>
          </a:bodyPr>
          <a:lstStyle>
            <a:lvl1pPr marL="0" indent="0">
              <a:buNone/>
              <a:defRPr sz="2400" b="1">
                <a:solidFill>
                  <a:schemeClr val="bg1"/>
                </a:solidFill>
              </a:defRPr>
            </a:lvl1pPr>
            <a:lvl2pPr marL="342900" indent="0">
              <a:buNone/>
              <a:defRPr sz="2400" b="1">
                <a:solidFill>
                  <a:schemeClr val="bg1"/>
                </a:solidFill>
              </a:defRPr>
            </a:lvl2pPr>
            <a:lvl3pPr marL="685800" indent="0">
              <a:buNone/>
              <a:defRPr sz="2400" b="1">
                <a:solidFill>
                  <a:schemeClr val="bg1"/>
                </a:solidFill>
              </a:defRPr>
            </a:lvl3pPr>
            <a:lvl4pPr marL="1028700" indent="0">
              <a:buNone/>
              <a:defRPr sz="2400" b="1">
                <a:solidFill>
                  <a:schemeClr val="bg1"/>
                </a:solidFill>
              </a:defRPr>
            </a:lvl4pPr>
            <a:lvl5pPr marL="1371600" indent="0">
              <a:buNone/>
              <a:defRPr sz="2400" b="1">
                <a:solidFill>
                  <a:schemeClr val="bg1"/>
                </a:solidFill>
              </a:defRPr>
            </a:lvl5pPr>
          </a:lstStyle>
          <a:p>
            <a:pPr lvl="0"/>
            <a:r>
              <a:rPr lang="en-US"/>
              <a:t>Callout text box. Loremey ipsum dolor sit </a:t>
            </a:r>
            <a:r>
              <a:rPr lang="en-US" err="1"/>
              <a:t>amet</a:t>
            </a:r>
            <a:r>
              <a:rPr lang="en-US"/>
              <a:t> </a:t>
            </a:r>
            <a:r>
              <a:rPr lang="en-US" err="1"/>
              <a:t>conste</a:t>
            </a:r>
            <a:r>
              <a:rPr lang="en-US"/>
              <a:t> </a:t>
            </a:r>
            <a:r>
              <a:rPr lang="en-US" err="1"/>
              <a:t>cteur</a:t>
            </a:r>
            <a:r>
              <a:rPr lang="en-US"/>
              <a:t>.</a:t>
            </a:r>
          </a:p>
        </p:txBody>
      </p:sp>
      <p:sp>
        <p:nvSpPr>
          <p:cNvPr id="19" name="Text Placeholder 18"/>
          <p:cNvSpPr>
            <a:spLocks noGrp="1"/>
          </p:cNvSpPr>
          <p:nvPr>
            <p:ph type="body" sz="quarter" idx="29" hasCustomPrompt="1"/>
          </p:nvPr>
        </p:nvSpPr>
        <p:spPr>
          <a:xfrm>
            <a:off x="4914900" y="914400"/>
            <a:ext cx="3645886" cy="368300"/>
          </a:xfrm>
        </p:spPr>
        <p:txBody>
          <a:bodyPr>
            <a:noAutofit/>
          </a:bodyPr>
          <a:lstStyle>
            <a:lvl1pPr marL="0" indent="0">
              <a:buNone/>
              <a:defRPr sz="1350" b="1"/>
            </a:lvl1pPr>
            <a:lvl2pPr marL="342900" indent="0">
              <a:buNone/>
              <a:defRPr sz="1350" b="1"/>
            </a:lvl2pPr>
            <a:lvl3pPr marL="685800" indent="0">
              <a:buNone/>
              <a:defRPr sz="1350" b="1"/>
            </a:lvl3pPr>
            <a:lvl4pPr marL="1028700" indent="0">
              <a:buNone/>
              <a:defRPr sz="1350" b="1"/>
            </a:lvl4pPr>
            <a:lvl5pPr marL="1371600" indent="0">
              <a:buNone/>
              <a:defRPr sz="1350" b="1"/>
            </a:lvl5pPr>
          </a:lstStyle>
          <a:p>
            <a:pPr lvl="0"/>
            <a:r>
              <a:rPr lang="en-US"/>
              <a:t>But perspiciatis under omnis iste natus</a:t>
            </a:r>
          </a:p>
        </p:txBody>
      </p:sp>
      <p:sp>
        <p:nvSpPr>
          <p:cNvPr id="22" name="Text Placeholder 21"/>
          <p:cNvSpPr>
            <a:spLocks noGrp="1"/>
          </p:cNvSpPr>
          <p:nvPr>
            <p:ph type="body" sz="quarter" idx="30" hasCustomPrompt="1"/>
          </p:nvPr>
        </p:nvSpPr>
        <p:spPr>
          <a:xfrm>
            <a:off x="4914900" y="1477566"/>
            <a:ext cx="3645694" cy="2471738"/>
          </a:xfrm>
        </p:spPr>
        <p:txBody>
          <a:bodyPr>
            <a:normAutofit/>
          </a:bodyPr>
          <a:lstStyle>
            <a:lvl1pPr marL="0" indent="0">
              <a:buNone/>
              <a:defRPr sz="1350"/>
            </a:lvl1pPr>
            <a:lvl2pPr marL="342900" indent="0">
              <a:buNone/>
              <a:defRPr/>
            </a:lvl2pPr>
            <a:lvl3pPr marL="685800" indent="0">
              <a:buNone/>
              <a:defRPr/>
            </a:lvl3pPr>
            <a:lvl4pPr marL="1028700" indent="0">
              <a:buNone/>
              <a:defRPr/>
            </a:lvl4pPr>
            <a:lvl5pPr marL="1371600" indent="0">
              <a:buNone/>
              <a:defRPr/>
            </a:lvl5pPr>
          </a:lstStyle>
          <a:p>
            <a:pPr lvl="0"/>
            <a:r>
              <a:rPr lang="en-US"/>
              <a:t>Ferror sit voluptatem accusantium doloremque laudantium, totam rem aperiam, eaque ipsa quae ab illo inventore veritatis et quasi architecto beatae vitae dicta sunt explicabo lorem ipsum.</a:t>
            </a:r>
          </a:p>
          <a:p>
            <a:pPr lvl="0"/>
            <a:endParaRPr lang="en-US"/>
          </a:p>
          <a:p>
            <a:pPr lvl="0"/>
            <a:r>
              <a:rPr lang="en-US"/>
              <a:t>Nemo enim ipsam voluptatem quia voluptas sit aspernatur aut odit aut fugit, sed quia consequuntur magni dolores eos qui ratione voluptatem sequi nesciunt. </a:t>
            </a:r>
          </a:p>
        </p:txBody>
      </p:sp>
      <p:sp>
        <p:nvSpPr>
          <p:cNvPr id="6" name="Slide Number Placeholder 3">
            <a:extLst>
              <a:ext uri="{FF2B5EF4-FFF2-40B4-BE49-F238E27FC236}">
                <a16:creationId xmlns:a16="http://schemas.microsoft.com/office/drawing/2014/main" id="{90D53086-32DB-8B88-2500-ED2D3DD62740}"/>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7" name="Google Shape;162;p10" descr="A red background with dots&#10;&#10;Description automatically generated">
            <a:extLst>
              <a:ext uri="{FF2B5EF4-FFF2-40B4-BE49-F238E27FC236}">
                <a16:creationId xmlns:a16="http://schemas.microsoft.com/office/drawing/2014/main" id="{C98DEF1B-3831-2130-3381-077DAAFF8299}"/>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018488184"/>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left image in box right content">
    <p:spTree>
      <p:nvGrpSpPr>
        <p:cNvPr id="1" name=""/>
        <p:cNvGrpSpPr/>
        <p:nvPr/>
      </p:nvGrpSpPr>
      <p:grpSpPr>
        <a:xfrm>
          <a:off x="0" y="0"/>
          <a:ext cx="0" cy="0"/>
          <a:chOff x="0" y="0"/>
          <a:chExt cx="0" cy="0"/>
        </a:xfrm>
      </p:grpSpPr>
      <p:sp>
        <p:nvSpPr>
          <p:cNvPr id="12" name="Google Shape;617;p41"/>
          <p:cNvSpPr/>
          <p:nvPr userDrawn="1"/>
        </p:nvSpPr>
        <p:spPr>
          <a:xfrm>
            <a:off x="1421029" y="1570614"/>
            <a:ext cx="2774092" cy="2774092"/>
          </a:xfrm>
          <a:prstGeom prst="rect">
            <a:avLst/>
          </a:prstGeom>
          <a:noFill/>
          <a:ln w="76200" cap="flat" cmpd="sng">
            <a:solidFill>
              <a:srgbClr val="A6192D"/>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7" name="Picture Placeholder 6"/>
          <p:cNvSpPr>
            <a:spLocks noGrp="1"/>
          </p:cNvSpPr>
          <p:nvPr>
            <p:ph type="pic" sz="quarter" idx="28"/>
          </p:nvPr>
        </p:nvSpPr>
        <p:spPr>
          <a:xfrm>
            <a:off x="1034654" y="1146026"/>
            <a:ext cx="2905125" cy="2900601"/>
          </a:xfrm>
          <a:blipFill dpi="0" rotWithShape="1">
            <a:blip r:embed="rId2">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3" name="Text Placeholder 13"/>
          <p:cNvSpPr>
            <a:spLocks noGrp="1"/>
          </p:cNvSpPr>
          <p:nvPr>
            <p:ph type="body" sz="quarter" idx="15" hasCustomPrompt="1"/>
          </p:nvPr>
        </p:nvSpPr>
        <p:spPr>
          <a:xfrm>
            <a:off x="4937298" y="1928266"/>
            <a:ext cx="3474244" cy="2212087"/>
          </a:xfrm>
        </p:spPr>
        <p:txBody>
          <a:bodyPr>
            <a:noAutofit/>
          </a:bodyPr>
          <a:lstStyle>
            <a:lvl1pPr marL="0" indent="0">
              <a:buClr>
                <a:srgbClr val="C00000"/>
              </a:buClr>
              <a:buFont typeface="Wingdings" panose="05000000000000000000" pitchFamily="2" charset="2"/>
              <a:buNone/>
              <a:defRPr sz="1350">
                <a:latin typeface="Inter" panose="02000503000000020004" pitchFamily="2" charset="0"/>
                <a:ea typeface="Inter" panose="02000503000000020004" pitchFamily="2" charset="0"/>
              </a:defRPr>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Ferror sit voluptatem accusantium doloremque laudantium, totam rem aperiam, eaque ipsa quae ab illo inventore veritatis et quasi architecto beatae vitae dicta sunt explicabo lorem ipsum.</a:t>
            </a:r>
          </a:p>
          <a:p>
            <a:pPr lvl="0"/>
            <a:endParaRPr lang="en-US"/>
          </a:p>
          <a:p>
            <a:pPr lvl="0"/>
            <a:r>
              <a:rPr lang="en-US"/>
              <a:t>Nemo enim ipsam voluptatem quia voluptas sit aspernatur aut odit aut fugit, sed quia consequuntur magni dolores eos qui ratione voluptatem sequi nesciunt. </a:t>
            </a:r>
          </a:p>
        </p:txBody>
      </p:sp>
      <p:sp>
        <p:nvSpPr>
          <p:cNvPr id="10" name="Text Placeholder 9"/>
          <p:cNvSpPr>
            <a:spLocks noGrp="1"/>
          </p:cNvSpPr>
          <p:nvPr>
            <p:ph type="body" sz="quarter" idx="29" hasCustomPrompt="1"/>
          </p:nvPr>
        </p:nvSpPr>
        <p:spPr>
          <a:xfrm>
            <a:off x="4937523" y="1146573"/>
            <a:ext cx="3474244" cy="554831"/>
          </a:xfrm>
        </p:spPr>
        <p:txBody>
          <a:bodyPr>
            <a:noAutofit/>
          </a:bodyPr>
          <a:lstStyle>
            <a:lvl1pPr marL="0" indent="0">
              <a:buNone/>
              <a:defRPr sz="2100" b="1"/>
            </a:lvl1pPr>
            <a:lvl2pPr marL="342900" indent="0">
              <a:buNone/>
              <a:defRPr sz="2100" b="1"/>
            </a:lvl2pPr>
            <a:lvl3pPr marL="685800" indent="0">
              <a:buNone/>
              <a:defRPr sz="2100" b="1"/>
            </a:lvl3pPr>
            <a:lvl4pPr marL="1028700" indent="0">
              <a:buNone/>
              <a:defRPr sz="2100" b="1"/>
            </a:lvl4pPr>
            <a:lvl5pPr marL="1371600" indent="0">
              <a:buNone/>
              <a:defRPr sz="2100" b="1"/>
            </a:lvl5pPr>
          </a:lstStyle>
          <a:p>
            <a:pPr lvl="0"/>
            <a:r>
              <a:rPr lang="en-US"/>
              <a:t>But perspiciatis under omnis iste natus</a:t>
            </a:r>
          </a:p>
        </p:txBody>
      </p:sp>
      <p:sp>
        <p:nvSpPr>
          <p:cNvPr id="5" name="Slide Number Placeholder 3">
            <a:extLst>
              <a:ext uri="{FF2B5EF4-FFF2-40B4-BE49-F238E27FC236}">
                <a16:creationId xmlns:a16="http://schemas.microsoft.com/office/drawing/2014/main" id="{39537024-1641-4B8F-BF69-BD809AEECFA9}"/>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pic>
        <p:nvPicPr>
          <p:cNvPr id="6" name="Google Shape;162;p10" descr="A red background with dots&#10;&#10;Description automatically generated">
            <a:extLst>
              <a:ext uri="{FF2B5EF4-FFF2-40B4-BE49-F238E27FC236}">
                <a16:creationId xmlns:a16="http://schemas.microsoft.com/office/drawing/2014/main" id="{CDC77823-2FFE-5431-45D5-CDFBC28D63D6}"/>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1524822821"/>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right image left content">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29"/>
          </p:nvPr>
        </p:nvSpPr>
        <p:spPr>
          <a:xfrm>
            <a:off x="4564768" y="1"/>
            <a:ext cx="4579232" cy="5012531"/>
          </a:xfrm>
          <a:blipFill dpi="0" rotWithShape="1">
            <a:blip r:embed="rId2">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7"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10" name="Google Shape;636;p42"/>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 name="Text Placeholder 5"/>
          <p:cNvSpPr>
            <a:spLocks noGrp="1"/>
          </p:cNvSpPr>
          <p:nvPr>
            <p:ph type="body" sz="quarter" idx="28" hasCustomPrompt="1"/>
          </p:nvPr>
        </p:nvSpPr>
        <p:spPr>
          <a:xfrm>
            <a:off x="628650" y="1134666"/>
            <a:ext cx="3648075" cy="1184672"/>
          </a:xfrm>
        </p:spPr>
        <p:txBody>
          <a:bodyPr>
            <a:noAutofit/>
          </a:bodyPr>
          <a:lstStyle>
            <a:lvl1pPr marL="0" indent="0">
              <a:buNone/>
              <a:defRPr sz="2400" b="1"/>
            </a:lvl1pPr>
            <a:lvl2pPr marL="342900" indent="0">
              <a:buNone/>
              <a:defRPr sz="2400" b="1"/>
            </a:lvl2pPr>
            <a:lvl3pPr marL="685800" indent="0">
              <a:buNone/>
              <a:defRPr sz="2400" b="1"/>
            </a:lvl3pPr>
            <a:lvl4pPr marL="1028700" indent="0">
              <a:buNone/>
              <a:defRPr sz="2400" b="1"/>
            </a:lvl4pPr>
            <a:lvl5pPr marL="1371600" indent="0">
              <a:buNone/>
              <a:defRPr sz="2400" b="1"/>
            </a:lvl5pPr>
          </a:lstStyle>
          <a:p>
            <a:pPr lvl="0"/>
            <a:r>
              <a:rPr lang="en-US"/>
              <a:t>Duis aute irure dolor</a:t>
            </a:r>
            <a:br>
              <a:rPr lang="en-US"/>
            </a:br>
            <a:r>
              <a:rPr lang="en-US"/>
              <a:t>in reprehenderit in voluptate velit esse.</a:t>
            </a:r>
          </a:p>
        </p:txBody>
      </p:sp>
      <p:sp>
        <p:nvSpPr>
          <p:cNvPr id="16" name="Text Placeholder 13"/>
          <p:cNvSpPr>
            <a:spLocks noGrp="1"/>
          </p:cNvSpPr>
          <p:nvPr>
            <p:ph type="body" sz="quarter" idx="15" hasCustomPrompt="1"/>
          </p:nvPr>
        </p:nvSpPr>
        <p:spPr>
          <a:xfrm>
            <a:off x="628650" y="2451679"/>
            <a:ext cx="3474244" cy="2058074"/>
          </a:xfrm>
        </p:spPr>
        <p:txBody>
          <a:bodyPr>
            <a:noAutofit/>
          </a:bodyPr>
          <a:lstStyle>
            <a:lvl1pPr marL="171450" indent="-171450">
              <a:spcAft>
                <a:spcPts val="900"/>
              </a:spcAft>
              <a:buClr>
                <a:schemeClr val="accent1"/>
              </a:buClr>
              <a:buFont typeface="Wingdings" panose="05000000000000000000" pitchFamily="2" charset="2"/>
              <a:buChar char="§"/>
              <a:defRPr sz="1350"/>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Nemo enim ipsam voluptatem quia voluptas sit aspernatur </a:t>
            </a:r>
            <a:r>
              <a:rPr lang="en-US" err="1"/>
              <a:t>aut</a:t>
            </a:r>
            <a:r>
              <a:rPr lang="en-US"/>
              <a:t> </a:t>
            </a:r>
            <a:r>
              <a:rPr lang="en-US" err="1"/>
              <a:t>odit</a:t>
            </a:r>
            <a:endParaRPr lang="en-US"/>
          </a:p>
          <a:p>
            <a:pPr lvl="0"/>
            <a:r>
              <a:rPr lang="en-US"/>
              <a:t>Aut fugit, sed quia consequuntur magni </a:t>
            </a:r>
            <a:r>
              <a:rPr lang="en-US" err="1"/>
              <a:t>dolores</a:t>
            </a:r>
            <a:r>
              <a:rPr lang="en-US"/>
              <a:t> </a:t>
            </a:r>
            <a:r>
              <a:rPr lang="en-US" err="1"/>
              <a:t>eos</a:t>
            </a:r>
            <a:endParaRPr lang="en-US"/>
          </a:p>
          <a:p>
            <a:pPr lvl="0"/>
            <a:r>
              <a:rPr lang="en-US"/>
              <a:t>Qui ratione voluptatem sequi </a:t>
            </a:r>
            <a:r>
              <a:rPr lang="en-US" err="1"/>
              <a:t>nesciunt</a:t>
            </a:r>
            <a:r>
              <a:rPr lang="en-US"/>
              <a:t>.</a:t>
            </a:r>
          </a:p>
          <a:p>
            <a:pPr lvl="0"/>
            <a:r>
              <a:rPr lang="en-US"/>
              <a:t>Lorem ipsum dolor sit amet. </a:t>
            </a:r>
          </a:p>
        </p:txBody>
      </p:sp>
      <p:pic>
        <p:nvPicPr>
          <p:cNvPr id="13" name="Google Shape;162;p10" descr="A red background with dots&#10;&#10;Description automatically generated">
            <a:extLst>
              <a:ext uri="{FF2B5EF4-FFF2-40B4-BE49-F238E27FC236}">
                <a16:creationId xmlns:a16="http://schemas.microsoft.com/office/drawing/2014/main" id="{6FD5F9E5-5443-B2E9-030C-9FD9471764F2}"/>
              </a:ext>
            </a:extLst>
          </p:cNvPr>
          <p:cNvPicPr preferRelativeResize="0"/>
          <p:nvPr userDrawn="1"/>
        </p:nvPicPr>
        <p:blipFill rotWithShape="1">
          <a:blip r:embed="rId3">
            <a:alphaModFix/>
          </a:blip>
          <a:srcRect t="97414"/>
          <a:stretch/>
        </p:blipFill>
        <p:spPr>
          <a:xfrm>
            <a:off x="0" y="5010481"/>
            <a:ext cx="9144000" cy="133019"/>
          </a:xfrm>
          <a:prstGeom prst="rect">
            <a:avLst/>
          </a:prstGeom>
          <a:noFill/>
          <a:ln>
            <a:noFill/>
          </a:ln>
        </p:spPr>
      </p:pic>
    </p:spTree>
    <p:extLst>
      <p:ext uri="{BB962C8B-B14F-4D97-AF65-F5344CB8AC3E}">
        <p14:creationId xmlns:p14="http://schemas.microsoft.com/office/powerpoint/2010/main" val="4259184994"/>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right image left content in oran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7F03178-52FA-47ED-9D68-9D8BA91F4249}" type="slidenum">
              <a:rPr lang="en-US" smtClean="0"/>
              <a:t>‹#›</a:t>
            </a:fld>
            <a:endParaRPr lang="en-US"/>
          </a:p>
        </p:txBody>
      </p:sp>
      <p:sp>
        <p:nvSpPr>
          <p:cNvPr id="17"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a:t>Section #    |   Section Title: Section Subtitle</a:t>
            </a:r>
          </a:p>
        </p:txBody>
      </p:sp>
      <p:sp>
        <p:nvSpPr>
          <p:cNvPr id="6" name="Text Placeholder 5"/>
          <p:cNvSpPr>
            <a:spLocks noGrp="1"/>
          </p:cNvSpPr>
          <p:nvPr>
            <p:ph type="body" sz="quarter" idx="28" hasCustomPrompt="1"/>
          </p:nvPr>
        </p:nvSpPr>
        <p:spPr>
          <a:xfrm>
            <a:off x="360760" y="1059851"/>
            <a:ext cx="3648075" cy="1184672"/>
          </a:xfrm>
        </p:spPr>
        <p:txBody>
          <a:bodyPr>
            <a:noAutofit/>
          </a:bodyPr>
          <a:lstStyle>
            <a:lvl1pPr marL="0" indent="0">
              <a:buNone/>
              <a:defRPr sz="2700" b="1">
                <a:solidFill>
                  <a:schemeClr val="bg1"/>
                </a:solidFill>
                <a:latin typeface="Inter" panose="02000503000000020004" pitchFamily="2" charset="0"/>
                <a:ea typeface="Inter" panose="02000503000000020004" pitchFamily="2" charset="0"/>
                <a:cs typeface="Inter" panose="02000503000000020004" pitchFamily="2" charset="0"/>
              </a:defRPr>
            </a:lvl1pPr>
            <a:lvl2pPr marL="342900" indent="0">
              <a:buNone/>
              <a:defRPr sz="2400" b="1"/>
            </a:lvl2pPr>
            <a:lvl3pPr marL="685800" indent="0">
              <a:buNone/>
              <a:defRPr sz="2400" b="1"/>
            </a:lvl3pPr>
            <a:lvl4pPr marL="1028700" indent="0">
              <a:buNone/>
              <a:defRPr sz="2400" b="1"/>
            </a:lvl4pPr>
            <a:lvl5pPr marL="1371600" indent="0">
              <a:buNone/>
              <a:defRPr sz="2400" b="1"/>
            </a:lvl5pPr>
          </a:lstStyle>
          <a:p>
            <a:pPr lvl="0"/>
            <a:r>
              <a:rPr lang="en-US"/>
              <a:t>Duis aute irure dolor</a:t>
            </a:r>
            <a:br>
              <a:rPr lang="en-US"/>
            </a:br>
            <a:r>
              <a:rPr lang="en-US"/>
              <a:t>in reprehenderit in voluptate velit esse.</a:t>
            </a:r>
          </a:p>
        </p:txBody>
      </p:sp>
      <p:sp>
        <p:nvSpPr>
          <p:cNvPr id="9" name="Picture Placeholder 8"/>
          <p:cNvSpPr>
            <a:spLocks noGrp="1"/>
          </p:cNvSpPr>
          <p:nvPr>
            <p:ph type="pic" sz="quarter" idx="29"/>
          </p:nvPr>
        </p:nvSpPr>
        <p:spPr>
          <a:xfrm>
            <a:off x="4538662" y="0"/>
            <a:ext cx="4605338" cy="5143500"/>
          </a:xfr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US"/>
          </a:p>
        </p:txBody>
      </p:sp>
    </p:spTree>
    <p:extLst>
      <p:ext uri="{BB962C8B-B14F-4D97-AF65-F5344CB8AC3E}">
        <p14:creationId xmlns:p14="http://schemas.microsoft.com/office/powerpoint/2010/main" val="941310805"/>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right image left content in cyan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oogle Shape;655;p44"/>
          <p:cNvPicPr preferRelativeResize="0"/>
          <p:nvPr userDrawn="1"/>
        </p:nvPicPr>
        <p:blipFill rotWithShape="1">
          <a:blip r:embed="rId3">
            <a:alphaModFix/>
          </a:blip>
          <a:srcRect l="25000" r="25000"/>
          <a:stretch/>
        </p:blipFill>
        <p:spPr>
          <a:xfrm>
            <a:off x="0" y="0"/>
            <a:ext cx="4572000" cy="5143500"/>
          </a:xfrm>
          <a:prstGeom prst="rect">
            <a:avLst/>
          </a:prstGeom>
          <a:noFill/>
          <a:ln>
            <a:noFill/>
          </a:ln>
        </p:spPr>
      </p:pic>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7F03178-52FA-47ED-9D68-9D8BA91F4249}" type="slidenum">
              <a:rPr lang="en-US" smtClean="0"/>
              <a:t>‹#›</a:t>
            </a:fld>
            <a:endParaRPr lang="en-US"/>
          </a:p>
        </p:txBody>
      </p:sp>
      <p:sp>
        <p:nvSpPr>
          <p:cNvPr id="17"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bg1"/>
                </a:solidFill>
              </a:defRPr>
            </a:lvl1pPr>
          </a:lstStyle>
          <a:p>
            <a:pPr lvl="0"/>
            <a:r>
              <a:rPr lang="en-US"/>
              <a:t>Section #    |   Section Title: Section Subtitle</a:t>
            </a:r>
          </a:p>
        </p:txBody>
      </p:sp>
      <p:sp>
        <p:nvSpPr>
          <p:cNvPr id="6" name="Text Placeholder 5"/>
          <p:cNvSpPr>
            <a:spLocks noGrp="1"/>
          </p:cNvSpPr>
          <p:nvPr>
            <p:ph type="body" sz="quarter" idx="28" hasCustomPrompt="1"/>
          </p:nvPr>
        </p:nvSpPr>
        <p:spPr>
          <a:xfrm>
            <a:off x="360760" y="1059851"/>
            <a:ext cx="3648075" cy="1184672"/>
          </a:xfrm>
        </p:spPr>
        <p:txBody>
          <a:bodyPr>
            <a:noAutofit/>
          </a:bodyPr>
          <a:lstStyle>
            <a:lvl1pPr marL="0" indent="0">
              <a:buNone/>
              <a:defRPr sz="2700" b="1">
                <a:solidFill>
                  <a:schemeClr val="bg1"/>
                </a:solidFill>
              </a:defRPr>
            </a:lvl1pPr>
            <a:lvl2pPr marL="342900" indent="0">
              <a:buNone/>
              <a:defRPr sz="2400" b="1"/>
            </a:lvl2pPr>
            <a:lvl3pPr marL="685800" indent="0">
              <a:buNone/>
              <a:defRPr sz="2400" b="1"/>
            </a:lvl3pPr>
            <a:lvl4pPr marL="1028700" indent="0">
              <a:buNone/>
              <a:defRPr sz="2400" b="1"/>
            </a:lvl4pPr>
            <a:lvl5pPr marL="1371600" indent="0">
              <a:buNone/>
              <a:defRPr sz="2400" b="1"/>
            </a:lvl5pPr>
          </a:lstStyle>
          <a:p>
            <a:pPr lvl="0"/>
            <a:r>
              <a:rPr lang="en-US"/>
              <a:t>At vero eos et accusamus et iusto odio dignissimos.</a:t>
            </a:r>
          </a:p>
        </p:txBody>
      </p:sp>
      <p:sp>
        <p:nvSpPr>
          <p:cNvPr id="9" name="Picture Placeholder 8"/>
          <p:cNvSpPr>
            <a:spLocks noGrp="1"/>
          </p:cNvSpPr>
          <p:nvPr>
            <p:ph type="pic" sz="quarter" idx="29"/>
          </p:nvPr>
        </p:nvSpPr>
        <p:spPr>
          <a:xfrm>
            <a:off x="4538662" y="0"/>
            <a:ext cx="4605338" cy="5143500"/>
          </a:xfrm>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7" name="Text Placeholder 6"/>
          <p:cNvSpPr>
            <a:spLocks noGrp="1"/>
          </p:cNvSpPr>
          <p:nvPr>
            <p:ph type="body" sz="quarter" idx="30" hasCustomPrompt="1"/>
          </p:nvPr>
        </p:nvSpPr>
        <p:spPr>
          <a:xfrm>
            <a:off x="360760" y="2518172"/>
            <a:ext cx="3648075" cy="1446609"/>
          </a:xfrm>
        </p:spPr>
        <p:txBody>
          <a:bodyPr>
            <a:normAutofit/>
          </a:bodyPr>
          <a:lstStyle>
            <a:lvl1pPr marL="0" indent="0">
              <a:buNone/>
              <a:defRPr sz="1350">
                <a:solidFill>
                  <a:schemeClr val="bg1"/>
                </a:solidFill>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lvl="0"/>
            <a:r>
              <a:rPr lang="en-US"/>
              <a:t>Quis autem vel eum iure reprehenderit qui in ea voluptate velit esse quam nihil molestiae consequatur, vel illum qui dolorem eum fugiat quo voluptas nulla pariatur upsum dolor sit?</a:t>
            </a:r>
          </a:p>
        </p:txBody>
      </p:sp>
    </p:spTree>
    <p:extLst>
      <p:ext uri="{BB962C8B-B14F-4D97-AF65-F5344CB8AC3E}">
        <p14:creationId xmlns:p14="http://schemas.microsoft.com/office/powerpoint/2010/main" val="2240009143"/>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sp>
        <p:nvSpPr>
          <p:cNvPr id="5" name="Google Shape;585;p38"/>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Text Placeholder 6"/>
          <p:cNvSpPr>
            <a:spLocks noGrp="1"/>
          </p:cNvSpPr>
          <p:nvPr>
            <p:ph type="body" sz="quarter" idx="13" hasCustomPrompt="1"/>
          </p:nvPr>
        </p:nvSpPr>
        <p:spPr>
          <a:xfrm>
            <a:off x="597694" y="1209675"/>
            <a:ext cx="4526756" cy="573405"/>
          </a:xfrm>
        </p:spPr>
        <p:txBody>
          <a:bodyPr>
            <a:normAutofit/>
          </a:bodyPr>
          <a:lstStyle>
            <a:lvl1pPr marL="0" indent="0">
              <a:lnSpc>
                <a:spcPct val="90000"/>
              </a:lnSpc>
              <a:spcBef>
                <a:spcPts val="750"/>
              </a:spcBef>
              <a:buNone/>
              <a:defRPr sz="2700" b="1"/>
            </a:lvl1pPr>
          </a:lstStyle>
          <a:p>
            <a:pPr lvl="0"/>
            <a:r>
              <a:rPr lang="en-US"/>
              <a:t>Chart title</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11" name="Chart Placeholder 10"/>
          <p:cNvSpPr>
            <a:spLocks noGrp="1"/>
          </p:cNvSpPr>
          <p:nvPr>
            <p:ph type="chart" sz="quarter" idx="28"/>
          </p:nvPr>
        </p:nvSpPr>
        <p:spPr>
          <a:xfrm>
            <a:off x="597694" y="2094310"/>
            <a:ext cx="8260204" cy="1833454"/>
          </a:xfrm>
        </p:spPr>
        <p:txBody>
          <a:bodyPr/>
          <a:lstStyle>
            <a:lvl1pPr marL="171450" indent="-171450">
              <a:buClr>
                <a:schemeClr val="accent1"/>
              </a:buClr>
              <a:buFont typeface="Wingdings" pitchFamily="2" charset="2"/>
              <a:buChar char="§"/>
              <a:defRPr/>
            </a:lvl1pPr>
          </a:lstStyle>
          <a:p>
            <a:endParaRPr lang="en-US"/>
          </a:p>
        </p:txBody>
      </p:sp>
      <p:pic>
        <p:nvPicPr>
          <p:cNvPr id="6" name="Google Shape;162;p10" descr="A red background with dots&#10;&#10;Description automatically generated">
            <a:extLst>
              <a:ext uri="{FF2B5EF4-FFF2-40B4-BE49-F238E27FC236}">
                <a16:creationId xmlns:a16="http://schemas.microsoft.com/office/drawing/2014/main" id="{7E1AE64F-6E5E-DF35-E739-4A9632ED5E56}"/>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9" name="Slide Number Placeholder 3">
            <a:extLst>
              <a:ext uri="{FF2B5EF4-FFF2-40B4-BE49-F238E27FC236}">
                <a16:creationId xmlns:a16="http://schemas.microsoft.com/office/drawing/2014/main" id="{81073BD6-A97A-17DA-BEE7-CEF7CBCA4D02}"/>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2744162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hart layout with content">
    <p:spTree>
      <p:nvGrpSpPr>
        <p:cNvPr id="1" name=""/>
        <p:cNvGrpSpPr/>
        <p:nvPr/>
      </p:nvGrpSpPr>
      <p:grpSpPr>
        <a:xfrm>
          <a:off x="0" y="0"/>
          <a:ext cx="0" cy="0"/>
          <a:chOff x="0" y="0"/>
          <a:chExt cx="0" cy="0"/>
        </a:xfrm>
      </p:grpSpPr>
      <p:sp>
        <p:nvSpPr>
          <p:cNvPr id="5" name="Google Shape;585;p38"/>
          <p:cNvSpPr/>
          <p:nvPr userDrawn="1"/>
        </p:nvSpPr>
        <p:spPr>
          <a:xfrm>
            <a:off x="597876" y="919834"/>
            <a:ext cx="877033" cy="8249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7" name="Text Placeholder 6"/>
          <p:cNvSpPr>
            <a:spLocks noGrp="1"/>
          </p:cNvSpPr>
          <p:nvPr>
            <p:ph type="body" sz="quarter" idx="13" hasCustomPrompt="1"/>
          </p:nvPr>
        </p:nvSpPr>
        <p:spPr>
          <a:xfrm>
            <a:off x="597694" y="1209675"/>
            <a:ext cx="4526756" cy="573405"/>
          </a:xfrm>
        </p:spPr>
        <p:txBody>
          <a:bodyPr>
            <a:normAutofit/>
          </a:bodyPr>
          <a:lstStyle>
            <a:lvl1pPr marL="0" indent="0">
              <a:lnSpc>
                <a:spcPct val="90000"/>
              </a:lnSpc>
              <a:spcBef>
                <a:spcPts val="750"/>
              </a:spcBef>
              <a:buNone/>
              <a:defRPr sz="2700" b="1"/>
            </a:lvl1pPr>
          </a:lstStyle>
          <a:p>
            <a:pPr lvl="0"/>
            <a:r>
              <a:rPr lang="en-US"/>
              <a:t>Chart title</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11" name="Chart Placeholder 10"/>
          <p:cNvSpPr>
            <a:spLocks noGrp="1"/>
          </p:cNvSpPr>
          <p:nvPr>
            <p:ph type="chart" sz="quarter" idx="28"/>
          </p:nvPr>
        </p:nvSpPr>
        <p:spPr>
          <a:xfrm>
            <a:off x="3291840" y="2094310"/>
            <a:ext cx="5566058" cy="1833454"/>
          </a:xfrm>
        </p:spPr>
        <p:txBody>
          <a:bodyPr/>
          <a:lstStyle>
            <a:lvl1pPr marL="171450" indent="-171450">
              <a:buClr>
                <a:schemeClr val="accent1"/>
              </a:buClr>
              <a:buFont typeface="Wingdings" pitchFamily="2" charset="2"/>
              <a:buChar char="§"/>
              <a:defRPr/>
            </a:lvl1pPr>
          </a:lstStyle>
          <a:p>
            <a:endParaRPr lang="en-US"/>
          </a:p>
        </p:txBody>
      </p:sp>
      <p:sp>
        <p:nvSpPr>
          <p:cNvPr id="15" name="Text Placeholder 14"/>
          <p:cNvSpPr>
            <a:spLocks noGrp="1"/>
          </p:cNvSpPr>
          <p:nvPr>
            <p:ph type="body" sz="quarter" idx="29" hasCustomPrompt="1"/>
          </p:nvPr>
        </p:nvSpPr>
        <p:spPr>
          <a:xfrm>
            <a:off x="597694" y="1970485"/>
            <a:ext cx="2282429" cy="1957279"/>
          </a:xfrm>
        </p:spPr>
        <p:txBody>
          <a:bodyPr>
            <a:noAutofit/>
          </a:bodyPr>
          <a:lstStyle>
            <a:lvl1pPr marL="0" indent="0">
              <a:buNone/>
              <a:defRPr sz="120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Slide style with additional context for chart.</a:t>
            </a:r>
          </a:p>
          <a:p>
            <a:pPr lvl="0"/>
            <a:r>
              <a:rPr lang="en-US"/>
              <a:t>Nemo enim ipsam volup tatem quia voluptas sit aspernatur aut odit aut fugit, sed quia conseq uuntur magni dolores eos qui ratione voluptatem sequi nesciunt. </a:t>
            </a:r>
          </a:p>
        </p:txBody>
      </p:sp>
      <p:sp>
        <p:nvSpPr>
          <p:cNvPr id="16" name="Text Placeholder 14"/>
          <p:cNvSpPr>
            <a:spLocks noGrp="1"/>
          </p:cNvSpPr>
          <p:nvPr>
            <p:ph type="body" sz="quarter" idx="30" hasCustomPrompt="1"/>
          </p:nvPr>
        </p:nvSpPr>
        <p:spPr>
          <a:xfrm>
            <a:off x="597694" y="4115168"/>
            <a:ext cx="2282429" cy="261483"/>
          </a:xfrm>
        </p:spPr>
        <p:txBody>
          <a:bodyPr>
            <a:noAutofit/>
          </a:bodyPr>
          <a:lstStyle>
            <a:lvl1pPr marL="0" indent="0">
              <a:buNone/>
              <a:defRPr sz="825" b="1">
                <a:solidFill>
                  <a:schemeClr val="accent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Caption/CTA: ipsum dolor description</a:t>
            </a:r>
          </a:p>
        </p:txBody>
      </p:sp>
      <p:pic>
        <p:nvPicPr>
          <p:cNvPr id="6" name="Google Shape;162;p10" descr="A red background with dots&#10;&#10;Description automatically generated">
            <a:extLst>
              <a:ext uri="{FF2B5EF4-FFF2-40B4-BE49-F238E27FC236}">
                <a16:creationId xmlns:a16="http://schemas.microsoft.com/office/drawing/2014/main" id="{53BBA12C-7D60-9212-A010-75B9A0219334}"/>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9" name="Slide Number Placeholder 3">
            <a:extLst>
              <a:ext uri="{FF2B5EF4-FFF2-40B4-BE49-F238E27FC236}">
                <a16:creationId xmlns:a16="http://schemas.microsoft.com/office/drawing/2014/main" id="{36C061CE-E298-D154-6307-FF6C29769E3F}"/>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2575467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round shapes with content">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727796" y="1209675"/>
            <a:ext cx="3474244" cy="723034"/>
          </a:xfrm>
        </p:spPr>
        <p:txBody>
          <a:bodyPr>
            <a:noAutofit/>
          </a:bodyPr>
          <a:lstStyle>
            <a:lvl1pPr marL="0" indent="0">
              <a:lnSpc>
                <a:spcPct val="90000"/>
              </a:lnSpc>
              <a:spcBef>
                <a:spcPts val="750"/>
              </a:spcBef>
              <a:buNone/>
              <a:defRPr sz="2400" b="1"/>
            </a:lvl1pPr>
          </a:lstStyle>
          <a:p>
            <a:pPr lvl="0"/>
            <a:r>
              <a:rPr lang="en-US"/>
              <a:t>To perspiciatis under omnis iste natus</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12" name="Text Placeholder 13"/>
          <p:cNvSpPr>
            <a:spLocks noGrp="1"/>
          </p:cNvSpPr>
          <p:nvPr>
            <p:ph type="body" sz="quarter" idx="15" hasCustomPrompt="1"/>
          </p:nvPr>
        </p:nvSpPr>
        <p:spPr>
          <a:xfrm>
            <a:off x="4727796" y="2139952"/>
            <a:ext cx="3474244" cy="2058074"/>
          </a:xfrm>
        </p:spPr>
        <p:txBody>
          <a:bodyPr>
            <a:noAutofit/>
          </a:bodyPr>
          <a:lstStyle>
            <a:lvl1pPr marL="171450" indent="-171450">
              <a:buClr>
                <a:schemeClr val="accent1"/>
              </a:buClr>
              <a:buFont typeface="Wingdings" panose="05000000000000000000" pitchFamily="2" charset="2"/>
              <a:buChar char="§"/>
              <a:defRPr sz="1350"/>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Nemo enim ipsam voluptatem quia voluptas sit aspernatur aut odit</a:t>
            </a:r>
            <a:br>
              <a:rPr lang="en-US"/>
            </a:br>
            <a:endParaRPr lang="en-US"/>
          </a:p>
          <a:p>
            <a:pPr lvl="0"/>
            <a:r>
              <a:rPr lang="en-US"/>
              <a:t>Aut fugit, sed quia consequuntur magni dolores eos</a:t>
            </a:r>
            <a:br>
              <a:rPr lang="en-US"/>
            </a:br>
            <a:endParaRPr lang="en-US"/>
          </a:p>
          <a:p>
            <a:pPr lvl="0"/>
            <a:r>
              <a:rPr lang="en-US"/>
              <a:t>Qui ratione voluptatem sequi nesciunt.</a:t>
            </a:r>
          </a:p>
        </p:txBody>
      </p:sp>
      <p:sp>
        <p:nvSpPr>
          <p:cNvPr id="13" name="Oval 12">
            <a:extLst>
              <a:ext uri="{FF2B5EF4-FFF2-40B4-BE49-F238E27FC236}">
                <a16:creationId xmlns:a16="http://schemas.microsoft.com/office/drawing/2014/main" id="{C40EA81E-322B-0C4E-8A4D-11E70DF6408D}"/>
              </a:ext>
            </a:extLst>
          </p:cNvPr>
          <p:cNvSpPr/>
          <p:nvPr userDrawn="1"/>
        </p:nvSpPr>
        <p:spPr>
          <a:xfrm>
            <a:off x="1505189" y="983512"/>
            <a:ext cx="2010989" cy="20109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743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solidFill>
                <a:schemeClr val="bg1"/>
              </a:solidFill>
            </a:endParaRPr>
          </a:p>
        </p:txBody>
      </p:sp>
      <p:sp>
        <p:nvSpPr>
          <p:cNvPr id="14" name="Oval 13">
            <a:extLst>
              <a:ext uri="{FF2B5EF4-FFF2-40B4-BE49-F238E27FC236}">
                <a16:creationId xmlns:a16="http://schemas.microsoft.com/office/drawing/2014/main" id="{15965E53-A223-5946-8272-352273A791A1}"/>
              </a:ext>
            </a:extLst>
          </p:cNvPr>
          <p:cNvSpPr/>
          <p:nvPr userDrawn="1"/>
        </p:nvSpPr>
        <p:spPr>
          <a:xfrm>
            <a:off x="869085" y="2149000"/>
            <a:ext cx="2010989" cy="2010989"/>
          </a:xfrm>
          <a:prstGeom prst="ellipse">
            <a:avLst/>
          </a:prstGeom>
          <a:solidFill>
            <a:schemeClr val="accent3">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1148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D7940A11-69E8-A743-958D-9257AEB00BFD}"/>
              </a:ext>
            </a:extLst>
          </p:cNvPr>
          <p:cNvSpPr/>
          <p:nvPr userDrawn="1"/>
        </p:nvSpPr>
        <p:spPr>
          <a:xfrm>
            <a:off x="2161172" y="2178817"/>
            <a:ext cx="2010989" cy="2010989"/>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5" name="Google Shape;162;p10" descr="A red background with dots&#10;&#10;Description automatically generated">
            <a:extLst>
              <a:ext uri="{FF2B5EF4-FFF2-40B4-BE49-F238E27FC236}">
                <a16:creationId xmlns:a16="http://schemas.microsoft.com/office/drawing/2014/main" id="{74CCEC13-220C-F078-CF2F-893393910304}"/>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6" name="Slide Number Placeholder 3">
            <a:extLst>
              <a:ext uri="{FF2B5EF4-FFF2-40B4-BE49-F238E27FC236}">
                <a16:creationId xmlns:a16="http://schemas.microsoft.com/office/drawing/2014/main" id="{BA77B2FF-0236-E2F6-6719-0A3F76C37EDE}"/>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
        <p:nvSpPr>
          <p:cNvPr id="3" name="Text Placeholder 2">
            <a:extLst>
              <a:ext uri="{FF2B5EF4-FFF2-40B4-BE49-F238E27FC236}">
                <a16:creationId xmlns:a16="http://schemas.microsoft.com/office/drawing/2014/main" id="{4FB5B4D5-7A97-46E6-F9B8-11B7118371DA}"/>
              </a:ext>
            </a:extLst>
          </p:cNvPr>
          <p:cNvSpPr>
            <a:spLocks noGrp="1"/>
          </p:cNvSpPr>
          <p:nvPr>
            <p:ph type="body" sz="quarter" idx="28" hasCustomPrompt="1"/>
          </p:nvPr>
        </p:nvSpPr>
        <p:spPr>
          <a:xfrm>
            <a:off x="1885606" y="1612441"/>
            <a:ext cx="1250156" cy="257498"/>
          </a:xfrm>
        </p:spPr>
        <p:txBody>
          <a:bodyPr>
            <a:normAutofit/>
          </a:bodyPr>
          <a:lstStyle>
            <a:lvl1pPr marL="0" indent="0" algn="ctr">
              <a:buNone/>
              <a:defRPr sz="1500" b="1">
                <a:solidFill>
                  <a:schemeClr val="bg1"/>
                </a:solidFill>
              </a:defRPr>
            </a:lvl1pPr>
          </a:lstStyle>
          <a:p>
            <a:pPr lvl="0"/>
            <a:r>
              <a:rPr lang="en-US"/>
              <a:t>text</a:t>
            </a:r>
          </a:p>
        </p:txBody>
      </p:sp>
      <p:sp>
        <p:nvSpPr>
          <p:cNvPr id="4" name="Text Placeholder 2">
            <a:extLst>
              <a:ext uri="{FF2B5EF4-FFF2-40B4-BE49-F238E27FC236}">
                <a16:creationId xmlns:a16="http://schemas.microsoft.com/office/drawing/2014/main" id="{2A11F48F-3BB0-ED39-A23E-1E69C9CC70BA}"/>
              </a:ext>
            </a:extLst>
          </p:cNvPr>
          <p:cNvSpPr>
            <a:spLocks noGrp="1"/>
          </p:cNvSpPr>
          <p:nvPr>
            <p:ph type="body" sz="quarter" idx="29" hasCustomPrompt="1"/>
          </p:nvPr>
        </p:nvSpPr>
        <p:spPr>
          <a:xfrm>
            <a:off x="965419" y="3122938"/>
            <a:ext cx="1250156" cy="257498"/>
          </a:xfrm>
        </p:spPr>
        <p:txBody>
          <a:bodyPr>
            <a:normAutofit/>
          </a:bodyPr>
          <a:lstStyle>
            <a:lvl1pPr marL="0" indent="0" algn="ctr">
              <a:buNone/>
              <a:defRPr sz="1500" b="1">
                <a:solidFill>
                  <a:schemeClr val="bg1"/>
                </a:solidFill>
              </a:defRPr>
            </a:lvl1pPr>
          </a:lstStyle>
          <a:p>
            <a:pPr lvl="0"/>
            <a:r>
              <a:rPr lang="en-US"/>
              <a:t>text</a:t>
            </a:r>
          </a:p>
        </p:txBody>
      </p:sp>
      <p:sp>
        <p:nvSpPr>
          <p:cNvPr id="9" name="Text Placeholder 2">
            <a:extLst>
              <a:ext uri="{FF2B5EF4-FFF2-40B4-BE49-F238E27FC236}">
                <a16:creationId xmlns:a16="http://schemas.microsoft.com/office/drawing/2014/main" id="{2605331A-CF88-7921-83F4-3C5B3A3758D0}"/>
              </a:ext>
            </a:extLst>
          </p:cNvPr>
          <p:cNvSpPr>
            <a:spLocks noGrp="1"/>
          </p:cNvSpPr>
          <p:nvPr>
            <p:ph type="body" sz="quarter" idx="30" hasCustomPrompt="1"/>
          </p:nvPr>
        </p:nvSpPr>
        <p:spPr>
          <a:xfrm>
            <a:off x="2745026" y="3122938"/>
            <a:ext cx="1250156" cy="257498"/>
          </a:xfrm>
        </p:spPr>
        <p:txBody>
          <a:bodyPr>
            <a:normAutofit/>
          </a:bodyPr>
          <a:lstStyle>
            <a:lvl1pPr marL="0" indent="0" algn="ctr">
              <a:buNone/>
              <a:defRPr sz="1500" b="1">
                <a:solidFill>
                  <a:schemeClr val="bg1"/>
                </a:solidFill>
              </a:defRPr>
            </a:lvl1pPr>
          </a:lstStyle>
          <a:p>
            <a:pPr lvl="0"/>
            <a:r>
              <a:rPr lang="en-US"/>
              <a:t>text</a:t>
            </a:r>
          </a:p>
        </p:txBody>
      </p:sp>
    </p:spTree>
    <p:extLst>
      <p:ext uri="{BB962C8B-B14F-4D97-AF65-F5344CB8AC3E}">
        <p14:creationId xmlns:p14="http://schemas.microsoft.com/office/powerpoint/2010/main" val="35818211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i chart with content">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727796" y="1209675"/>
            <a:ext cx="3474244" cy="723034"/>
          </a:xfrm>
        </p:spPr>
        <p:txBody>
          <a:bodyPr>
            <a:noAutofit/>
          </a:bodyPr>
          <a:lstStyle>
            <a:lvl1pPr marL="0" indent="0">
              <a:lnSpc>
                <a:spcPct val="90000"/>
              </a:lnSpc>
              <a:spcBef>
                <a:spcPts val="750"/>
              </a:spcBef>
              <a:buNone/>
              <a:defRPr sz="2100" b="1"/>
            </a:lvl1pPr>
          </a:lstStyle>
          <a:p>
            <a:pPr lvl="0"/>
            <a:r>
              <a:rPr lang="en-US"/>
              <a:t>To perspiciatis under omnis iste natus</a:t>
            </a:r>
          </a:p>
        </p:txBody>
      </p:sp>
      <p:sp>
        <p:nvSpPr>
          <p:cNvPr id="8" name="Text Placeholder 16"/>
          <p:cNvSpPr>
            <a:spLocks noGrp="1"/>
          </p:cNvSpPr>
          <p:nvPr>
            <p:ph type="body" sz="quarter" idx="27" hasCustomPrompt="1"/>
          </p:nvPr>
        </p:nvSpPr>
        <p:spPr>
          <a:xfrm>
            <a:off x="360760" y="225712"/>
            <a:ext cx="3342084" cy="199679"/>
          </a:xfrm>
        </p:spPr>
        <p:txBody>
          <a:bodyPr/>
          <a:lstStyle>
            <a:lvl1pPr marL="0" indent="0">
              <a:buNone/>
              <a:defRPr sz="825" b="0">
                <a:solidFill>
                  <a:schemeClr val="accent1"/>
                </a:solidFill>
              </a:defRPr>
            </a:lvl1pPr>
          </a:lstStyle>
          <a:p>
            <a:pPr lvl="0"/>
            <a:r>
              <a:rPr lang="en-US"/>
              <a:t>Section #    |   Section Title: Section Subtitle</a:t>
            </a:r>
          </a:p>
        </p:txBody>
      </p:sp>
      <p:sp>
        <p:nvSpPr>
          <p:cNvPr id="12" name="Text Placeholder 13"/>
          <p:cNvSpPr>
            <a:spLocks noGrp="1"/>
          </p:cNvSpPr>
          <p:nvPr>
            <p:ph type="body" sz="quarter" idx="15" hasCustomPrompt="1"/>
          </p:nvPr>
        </p:nvSpPr>
        <p:spPr>
          <a:xfrm>
            <a:off x="4727796" y="2139952"/>
            <a:ext cx="3474244" cy="2058074"/>
          </a:xfrm>
        </p:spPr>
        <p:txBody>
          <a:bodyPr>
            <a:noAutofit/>
          </a:bodyPr>
          <a:lstStyle>
            <a:lvl1pPr marL="0" indent="0">
              <a:buClr>
                <a:srgbClr val="C00000"/>
              </a:buClr>
              <a:buFont typeface="Wingdings" panose="05000000000000000000" pitchFamily="2" charset="2"/>
              <a:buNone/>
              <a:defRPr sz="1350"/>
            </a:lvl1pPr>
            <a:lvl2pPr marL="514350" indent="-171450">
              <a:buClr>
                <a:srgbClr val="C00000"/>
              </a:buClr>
              <a:buFont typeface="Wingdings" panose="05000000000000000000" pitchFamily="2" charset="2"/>
              <a:buChar char="§"/>
              <a:defRPr sz="1800"/>
            </a:lvl2pPr>
            <a:lvl3pPr marL="857250" indent="-171450">
              <a:buClr>
                <a:srgbClr val="C00000"/>
              </a:buClr>
              <a:buFont typeface="Wingdings" panose="05000000000000000000" pitchFamily="2" charset="2"/>
              <a:buChar char="§"/>
              <a:defRPr sz="1500"/>
            </a:lvl3pPr>
            <a:lvl4pPr marL="1200150" indent="-171450">
              <a:buClr>
                <a:srgbClr val="C00000"/>
              </a:buClr>
              <a:buFont typeface="Wingdings" panose="05000000000000000000" pitchFamily="2" charset="2"/>
              <a:buChar char="§"/>
              <a:defRPr sz="1350"/>
            </a:lvl4pPr>
            <a:lvl5pPr marL="1543050" indent="-171450">
              <a:buClr>
                <a:srgbClr val="C00000"/>
              </a:buClr>
              <a:buFont typeface="Wingdings" panose="05000000000000000000" pitchFamily="2" charset="2"/>
              <a:buChar char="§"/>
              <a:defRPr sz="1350"/>
            </a:lvl5pPr>
          </a:lstStyle>
          <a:p>
            <a:pPr lvl="0"/>
            <a:r>
              <a:rPr lang="en-US"/>
              <a:t>Nemo enim ipsam voluptatem quia voluptas sit aspernatur aut odit</a:t>
            </a:r>
            <a:br>
              <a:rPr lang="en-US"/>
            </a:br>
            <a:endParaRPr lang="en-US"/>
          </a:p>
          <a:p>
            <a:pPr lvl="0"/>
            <a:r>
              <a:rPr lang="en-US"/>
              <a:t>Aut fugit, sed quia consequuntur magni dolores eos</a:t>
            </a:r>
            <a:br>
              <a:rPr lang="en-US"/>
            </a:br>
            <a:endParaRPr lang="en-US"/>
          </a:p>
          <a:p>
            <a:pPr lvl="0"/>
            <a:r>
              <a:rPr lang="en-US"/>
              <a:t>Qui ratione voluptatem sequi nesciunt.</a:t>
            </a:r>
          </a:p>
        </p:txBody>
      </p:sp>
      <p:sp>
        <p:nvSpPr>
          <p:cNvPr id="6" name="Chart Placeholder 5"/>
          <p:cNvSpPr>
            <a:spLocks noGrp="1"/>
          </p:cNvSpPr>
          <p:nvPr>
            <p:ph type="chart" sz="quarter" idx="28"/>
          </p:nvPr>
        </p:nvSpPr>
        <p:spPr>
          <a:xfrm>
            <a:off x="535781" y="1209675"/>
            <a:ext cx="3729038" cy="2988469"/>
          </a:xfrm>
        </p:spPr>
        <p:txBody>
          <a:bodyPr/>
          <a:lstStyle/>
          <a:p>
            <a:endParaRPr lang="en-US"/>
          </a:p>
        </p:txBody>
      </p:sp>
      <p:pic>
        <p:nvPicPr>
          <p:cNvPr id="5" name="Google Shape;162;p10" descr="A red background with dots&#10;&#10;Description automatically generated">
            <a:extLst>
              <a:ext uri="{FF2B5EF4-FFF2-40B4-BE49-F238E27FC236}">
                <a16:creationId xmlns:a16="http://schemas.microsoft.com/office/drawing/2014/main" id="{69A52CD3-660A-9815-E922-086684659DB1}"/>
              </a:ext>
            </a:extLst>
          </p:cNvPr>
          <p:cNvPicPr preferRelativeResize="0"/>
          <p:nvPr userDrawn="1"/>
        </p:nvPicPr>
        <p:blipFill rotWithShape="1">
          <a:blip r:embed="rId2">
            <a:alphaModFix/>
          </a:blip>
          <a:srcRect t="97414"/>
          <a:stretch/>
        </p:blipFill>
        <p:spPr>
          <a:xfrm>
            <a:off x="0" y="5010481"/>
            <a:ext cx="9144000" cy="133019"/>
          </a:xfrm>
          <a:prstGeom prst="rect">
            <a:avLst/>
          </a:prstGeom>
          <a:noFill/>
          <a:ln>
            <a:noFill/>
          </a:ln>
        </p:spPr>
      </p:pic>
      <p:sp>
        <p:nvSpPr>
          <p:cNvPr id="9" name="Slide Number Placeholder 3">
            <a:extLst>
              <a:ext uri="{FF2B5EF4-FFF2-40B4-BE49-F238E27FC236}">
                <a16:creationId xmlns:a16="http://schemas.microsoft.com/office/drawing/2014/main" id="{734F5801-446A-A073-F8BC-7FF09308936C}"/>
              </a:ext>
            </a:extLst>
          </p:cNvPr>
          <p:cNvSpPr txBox="1">
            <a:spLocks/>
          </p:cNvSpPr>
          <p:nvPr userDrawn="1"/>
        </p:nvSpPr>
        <p:spPr>
          <a:xfrm>
            <a:off x="8573430" y="4504305"/>
            <a:ext cx="321929" cy="273844"/>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z="600" smtClean="0"/>
              <a:pPr/>
              <a:t>‹#›</a:t>
            </a:fld>
            <a:endParaRPr lang="en-US" sz="600"/>
          </a:p>
        </p:txBody>
      </p:sp>
    </p:spTree>
    <p:extLst>
      <p:ext uri="{BB962C8B-B14F-4D97-AF65-F5344CB8AC3E}">
        <p14:creationId xmlns:p14="http://schemas.microsoft.com/office/powerpoint/2010/main" val="400788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ags" Target="../tags/tag3.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9.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9.emf"/><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5.xml"/><Relationship Id="rId7"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61" Type="http://schemas.openxmlformats.org/officeDocument/2006/relationships/theme" Target="../theme/theme7.xml"/><Relationship Id="rId19" Type="http://schemas.openxmlformats.org/officeDocument/2006/relationships/slideLayout" Target="../slideLayouts/slideLayout6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62" Type="http://schemas.openxmlformats.org/officeDocument/2006/relationships/image" Target="../media/image1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theme" Target="../theme/theme8.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ustDataLst>
      <p:tags r:id="rId9"/>
    </p:custDataLst>
    <p:extLst>
      <p:ext uri="{BB962C8B-B14F-4D97-AF65-F5344CB8AC3E}">
        <p14:creationId xmlns:p14="http://schemas.microsoft.com/office/powerpoint/2010/main" val="36407509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4" r:id="rId3"/>
    <p:sldLayoutId id="2147483766" r:id="rId4"/>
    <p:sldLayoutId id="2147483783" r:id="rId5"/>
    <p:sldLayoutId id="2147483786" r:id="rId6"/>
    <p:sldLayoutId id="214748378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ustDataLst>
      <p:tags r:id="rId10"/>
    </p:custDataLst>
    <p:extLst>
      <p:ext uri="{BB962C8B-B14F-4D97-AF65-F5344CB8AC3E}">
        <p14:creationId xmlns:p14="http://schemas.microsoft.com/office/powerpoint/2010/main" val="4208725732"/>
      </p:ext>
    </p:extLst>
  </p:cSld>
  <p:clrMap bg1="lt1" tx1="dk1" bg2="lt2" tx2="dk2" accent1="accent1" accent2="accent2" accent3="accent3" accent4="accent4" accent5="accent5" accent6="accent6" hlink="hlink" folHlink="folHlink"/>
  <p:sldLayoutIdLst>
    <p:sldLayoutId id="2147483732" r:id="rId1"/>
    <p:sldLayoutId id="2147483751" r:id="rId2"/>
    <p:sldLayoutId id="2147483748" r:id="rId3"/>
    <p:sldLayoutId id="2147483892" r:id="rId4"/>
    <p:sldLayoutId id="2147483750" r:id="rId5"/>
    <p:sldLayoutId id="2147483719" r:id="rId6"/>
    <p:sldLayoutId id="2147483749" r:id="rId7"/>
    <p:sldLayoutId id="214748389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F9A9E543-A0BD-4A79-652C-23E74A6EC85C}"/>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352CD-9E53-1D18-7F95-E270CD888440}"/>
              </a:ext>
            </a:extLst>
          </p:cNvPr>
          <p:cNvPicPr>
            <a:picLocks noChangeAspect="1"/>
          </p:cNvPicPr>
          <p:nvPr userDrawn="1"/>
        </p:nvPicPr>
        <p:blipFill>
          <a:blip r:embed="rId4"/>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3541962674"/>
      </p:ext>
    </p:extLst>
  </p:cSld>
  <p:clrMap bg1="lt1" tx1="dk1" bg2="lt2" tx2="dk2" accent1="accent1" accent2="accent2" accent3="accent3" accent4="accent4" accent5="accent5" accent6="accent6" hlink="hlink" folHlink="folHlink"/>
  <p:sldLayoutIdLst>
    <p:sldLayoutId id="2147483775" r:id="rId1"/>
    <p:sldLayoutId id="21474838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pic>
        <p:nvPicPr>
          <p:cNvPr id="2" name="Picture 1">
            <a:extLst>
              <a:ext uri="{FF2B5EF4-FFF2-40B4-BE49-F238E27FC236}">
                <a16:creationId xmlns:a16="http://schemas.microsoft.com/office/drawing/2014/main" id="{183BA002-A58A-4955-C071-5D020E86E97E}"/>
              </a:ext>
            </a:extLst>
          </p:cNvPr>
          <p:cNvPicPr>
            <a:picLocks noChangeAspect="1"/>
          </p:cNvPicPr>
          <p:nvPr userDrawn="1"/>
        </p:nvPicPr>
        <p:blipFill>
          <a:blip r:embed="rId26"/>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21538162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57" r:id="rId3"/>
    <p:sldLayoutId id="2147483704" r:id="rId4"/>
    <p:sldLayoutId id="2147483717" r:id="rId5"/>
    <p:sldLayoutId id="2147483869" r:id="rId6"/>
    <p:sldLayoutId id="2147483829" r:id="rId7"/>
    <p:sldLayoutId id="2147483870" r:id="rId8"/>
    <p:sldLayoutId id="2147483789" r:id="rId9"/>
    <p:sldLayoutId id="2147483871" r:id="rId10"/>
    <p:sldLayoutId id="2147483784" r:id="rId11"/>
    <p:sldLayoutId id="2147483872" r:id="rId12"/>
    <p:sldLayoutId id="2147483831" r:id="rId13"/>
    <p:sldLayoutId id="2147483873" r:id="rId14"/>
    <p:sldLayoutId id="2147483853" r:id="rId15"/>
    <p:sldLayoutId id="2147483856" r:id="rId16"/>
    <p:sldLayoutId id="2147483859" r:id="rId17"/>
    <p:sldLayoutId id="2147483868" r:id="rId18"/>
    <p:sldLayoutId id="2147483718" r:id="rId19"/>
    <p:sldLayoutId id="2147483832" r:id="rId20"/>
    <p:sldLayoutId id="2147483785" r:id="rId21"/>
    <p:sldLayoutId id="2147483780" r:id="rId22"/>
    <p:sldLayoutId id="2147483787" r:id="rId23"/>
    <p:sldLayoutId id="214748379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A6192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79184-17BE-FB21-768A-4B6692B51C8D}"/>
              </a:ext>
            </a:extLst>
          </p:cNvPr>
          <p:cNvPicPr>
            <a:picLocks noChangeAspect="1"/>
          </p:cNvPicPr>
          <p:nvPr userDrawn="1"/>
        </p:nvPicPr>
        <p:blipFill>
          <a:blip r:embed="rId3"/>
          <a:stretch>
            <a:fillRect/>
          </a:stretch>
        </p:blipFill>
        <p:spPr>
          <a:xfrm>
            <a:off x="3232648" y="1974790"/>
            <a:ext cx="2708181" cy="762868"/>
          </a:xfrm>
          <a:prstGeom prst="rect">
            <a:avLst/>
          </a:prstGeom>
        </p:spPr>
      </p:pic>
    </p:spTree>
    <p:extLst>
      <p:ext uri="{BB962C8B-B14F-4D97-AF65-F5344CB8AC3E}">
        <p14:creationId xmlns:p14="http://schemas.microsoft.com/office/powerpoint/2010/main" val="5151541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145;p9" descr="A red triangle with a black background&#10;&#10;Description automatically generated">
            <a:extLst>
              <a:ext uri="{FF2B5EF4-FFF2-40B4-BE49-F238E27FC236}">
                <a16:creationId xmlns:a16="http://schemas.microsoft.com/office/drawing/2014/main" id="{6772FF60-4FF5-DAD2-E5C4-D2CDDDDA5EDF}"/>
              </a:ext>
            </a:extLst>
          </p:cNvPr>
          <p:cNvPicPr preferRelativeResize="0"/>
          <p:nvPr userDrawn="1"/>
        </p:nvPicPr>
        <p:blipFill rotWithShape="1">
          <a:blip r:embed="rId8">
            <a:alphaModFix/>
          </a:blip>
          <a:srcRect/>
          <a:stretch/>
        </p:blipFill>
        <p:spPr>
          <a:xfrm>
            <a:off x="7602375" y="4458415"/>
            <a:ext cx="887388" cy="398862"/>
          </a:xfrm>
          <a:prstGeom prst="rect">
            <a:avLst/>
          </a:prstGeom>
          <a:noFill/>
          <a:ln>
            <a:noFill/>
          </a:ln>
        </p:spPr>
      </p:pic>
      <p:cxnSp>
        <p:nvCxnSpPr>
          <p:cNvPr id="9" name="Google Shape;147;p9">
            <a:extLst>
              <a:ext uri="{FF2B5EF4-FFF2-40B4-BE49-F238E27FC236}">
                <a16:creationId xmlns:a16="http://schemas.microsoft.com/office/drawing/2014/main" id="{149325FA-C121-E974-A2FF-701780BF03D9}"/>
              </a:ext>
            </a:extLst>
          </p:cNvPr>
          <p:cNvCxnSpPr>
            <a:cxnSpLocks/>
          </p:cNvCxnSpPr>
          <p:nvPr userDrawn="1"/>
        </p:nvCxnSpPr>
        <p:spPr>
          <a:xfrm>
            <a:off x="8560950" y="4513035"/>
            <a:ext cx="0" cy="270562"/>
          </a:xfrm>
          <a:prstGeom prst="straightConnector1">
            <a:avLst/>
          </a:prstGeom>
          <a:noFill/>
          <a:ln w="19050" cap="flat" cmpd="sng">
            <a:solidFill>
              <a:srgbClr val="D0D0D0"/>
            </a:solidFill>
            <a:prstDash val="solid"/>
            <a:miter lim="800000"/>
            <a:headEnd type="none" w="sm" len="sm"/>
            <a:tailEnd type="none" w="sm" len="sm"/>
          </a:ln>
        </p:spPr>
      </p:cxnSp>
      <p:sp>
        <p:nvSpPr>
          <p:cNvPr id="10" name="Slide Number Placeholder 3">
            <a:extLst>
              <a:ext uri="{FF2B5EF4-FFF2-40B4-BE49-F238E27FC236}">
                <a16:creationId xmlns:a16="http://schemas.microsoft.com/office/drawing/2014/main" id="{F082764F-FFAC-76BA-6359-71758BE86C36}"/>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spTree>
    <p:extLst>
      <p:ext uri="{BB962C8B-B14F-4D97-AF65-F5344CB8AC3E}">
        <p14:creationId xmlns:p14="http://schemas.microsoft.com/office/powerpoint/2010/main" val="420162655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Inter" panose="02000503000000020004" pitchFamily="2" charset="0"/>
          <a:ea typeface="Inter" panose="02000503000000020004" pitchFamily="2" charset="0"/>
          <a:cs typeface="Inter" panose="02000503000000020004"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145;p9" descr="A red triangle with a black background&#10;&#10;Description automatically generated">
            <a:extLst>
              <a:ext uri="{FF2B5EF4-FFF2-40B4-BE49-F238E27FC236}">
                <a16:creationId xmlns:a16="http://schemas.microsoft.com/office/drawing/2014/main" id="{6772FF60-4FF5-DAD2-E5C4-D2CDDDDA5EDF}"/>
              </a:ext>
            </a:extLst>
          </p:cNvPr>
          <p:cNvPicPr preferRelativeResize="0"/>
          <p:nvPr userDrawn="1"/>
        </p:nvPicPr>
        <p:blipFill rotWithShape="1">
          <a:blip r:embed="rId62">
            <a:alphaModFix/>
          </a:blip>
          <a:srcRect/>
          <a:stretch/>
        </p:blipFill>
        <p:spPr>
          <a:xfrm>
            <a:off x="7602375" y="4458415"/>
            <a:ext cx="887388" cy="398862"/>
          </a:xfrm>
          <a:prstGeom prst="rect">
            <a:avLst/>
          </a:prstGeom>
          <a:noFill/>
          <a:ln>
            <a:noFill/>
          </a:ln>
        </p:spPr>
      </p:pic>
      <p:cxnSp>
        <p:nvCxnSpPr>
          <p:cNvPr id="9" name="Google Shape;147;p9">
            <a:extLst>
              <a:ext uri="{FF2B5EF4-FFF2-40B4-BE49-F238E27FC236}">
                <a16:creationId xmlns:a16="http://schemas.microsoft.com/office/drawing/2014/main" id="{149325FA-C121-E974-A2FF-701780BF03D9}"/>
              </a:ext>
            </a:extLst>
          </p:cNvPr>
          <p:cNvCxnSpPr>
            <a:cxnSpLocks/>
          </p:cNvCxnSpPr>
          <p:nvPr userDrawn="1"/>
        </p:nvCxnSpPr>
        <p:spPr>
          <a:xfrm>
            <a:off x="8560950" y="4513035"/>
            <a:ext cx="0" cy="270562"/>
          </a:xfrm>
          <a:prstGeom prst="straightConnector1">
            <a:avLst/>
          </a:prstGeom>
          <a:noFill/>
          <a:ln w="19050" cap="flat" cmpd="sng">
            <a:solidFill>
              <a:srgbClr val="D0D0D0"/>
            </a:solidFill>
            <a:prstDash val="solid"/>
            <a:miter lim="800000"/>
            <a:headEnd type="none" w="sm" len="sm"/>
            <a:tailEnd type="none" w="sm" len="sm"/>
          </a:ln>
        </p:spPr>
      </p:cxnSp>
      <p:sp>
        <p:nvSpPr>
          <p:cNvPr id="10" name="Slide Number Placeholder 3">
            <a:extLst>
              <a:ext uri="{FF2B5EF4-FFF2-40B4-BE49-F238E27FC236}">
                <a16:creationId xmlns:a16="http://schemas.microsoft.com/office/drawing/2014/main" id="{F082764F-FFAC-76BA-6359-71758BE86C36}"/>
              </a:ext>
            </a:extLst>
          </p:cNvPr>
          <p:cNvSpPr>
            <a:spLocks noGrp="1"/>
          </p:cNvSpPr>
          <p:nvPr>
            <p:ph type="sldNum" sz="quarter" idx="4"/>
          </p:nvPr>
        </p:nvSpPr>
        <p:spPr>
          <a:xfrm>
            <a:off x="8573430" y="4504305"/>
            <a:ext cx="321929" cy="273844"/>
          </a:xfrm>
          <a:prstGeom prst="rect">
            <a:avLst/>
          </a:prstGeom>
        </p:spPr>
        <p:txBody>
          <a:bodyPr anchor="ctr"/>
          <a:lstStyle>
            <a:lvl1pPr algn="ctr">
              <a:defRPr sz="6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spTree>
    <p:extLst>
      <p:ext uri="{BB962C8B-B14F-4D97-AF65-F5344CB8AC3E}">
        <p14:creationId xmlns:p14="http://schemas.microsoft.com/office/powerpoint/2010/main" val="317151300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 id="2147483955" r:id="rId48"/>
    <p:sldLayoutId id="2147483956" r:id="rId49"/>
    <p:sldLayoutId id="2147483957" r:id="rId50"/>
    <p:sldLayoutId id="2147483958" r:id="rId51"/>
    <p:sldLayoutId id="2147483959" r:id="rId52"/>
    <p:sldLayoutId id="2147483960" r:id="rId53"/>
    <p:sldLayoutId id="2147483961" r:id="rId54"/>
    <p:sldLayoutId id="2147483962" r:id="rId55"/>
    <p:sldLayoutId id="2147483963" r:id="rId56"/>
    <p:sldLayoutId id="2147483964" r:id="rId57"/>
    <p:sldLayoutId id="2147483965" r:id="rId58"/>
    <p:sldLayoutId id="2147483966" r:id="rId59"/>
    <p:sldLayoutId id="2147483967" r:id="rId60"/>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Inter" panose="02000503000000020004" pitchFamily="2" charset="0"/>
          <a:ea typeface="Inter" panose="02000503000000020004" pitchFamily="2" charset="0"/>
          <a:cs typeface="Inter" panose="02000503000000020004"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880041"/>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Lst>
  <p:txStyles>
    <p:titleStyle>
      <a:lvl1pPr algn="l" defTabSz="685800" rtl="0" eaLnBrk="1" latinLnBrk="0" hangingPunct="1">
        <a:lnSpc>
          <a:spcPct val="90000"/>
        </a:lnSpc>
        <a:spcBef>
          <a:spcPct val="0"/>
        </a:spcBef>
        <a:buNone/>
        <a:defRPr sz="3600" b="1" kern="1200">
          <a:solidFill>
            <a:schemeClr val="tx1"/>
          </a:solidFill>
          <a:latin typeface="Inter" panose="02000503000000020004" pitchFamily="2" charset="0"/>
          <a:ea typeface="Inter" panose="02000503000000020004" pitchFamily="2"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ermissions@diabetes.org" TargetMode="External"/><Relationship Id="rId2" Type="http://schemas.openxmlformats.org/officeDocument/2006/relationships/slideLayout" Target="../slideLayouts/slideLayout45.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18.xml"/><Relationship Id="rId1" Type="http://schemas.openxmlformats.org/officeDocument/2006/relationships/tags" Target="../tags/tag19.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09.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slideLayout" Target="../slideLayouts/slideLayout118.xml"/><Relationship Id="rId1" Type="http://schemas.openxmlformats.org/officeDocument/2006/relationships/tags" Target="../tags/tag110.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1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118.xml"/><Relationship Id="rId1" Type="http://schemas.openxmlformats.org/officeDocument/2006/relationships/tags" Target="../tags/tag112.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113.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1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18.xml"/><Relationship Id="rId1" Type="http://schemas.openxmlformats.org/officeDocument/2006/relationships/tags" Target="../tags/tag115.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slideLayout" Target="../slideLayouts/slideLayout118.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18.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20.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118.xml"/><Relationship Id="rId1" Type="http://schemas.openxmlformats.org/officeDocument/2006/relationships/tags" Target="../tags/tag120.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121.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18.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18.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18.xml"/><Relationship Id="rId1" Type="http://schemas.openxmlformats.org/officeDocument/2006/relationships/tags" Target="../tags/tag23.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18.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18.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18.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18.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hyperlink" Target="https://diabetesjournals.org/collection/2720/2025-Abridged-Standards-of-Care" TargetMode="External"/><Relationship Id="rId2" Type="http://schemas.openxmlformats.org/officeDocument/2006/relationships/slideLayout" Target="../slideLayouts/slideLayout90.xml"/><Relationship Id="rId1" Type="http://schemas.openxmlformats.org/officeDocument/2006/relationships/tags" Target="../tags/tag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diabetesjournals.org/care/issue/48/Supplement_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18.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18.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18.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18.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18.xml"/><Relationship Id="rId1" Type="http://schemas.openxmlformats.org/officeDocument/2006/relationships/tags" Target="../tags/tag33.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18.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18.xml"/><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18.xml"/><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18.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hyperlink" Target="https://professional.diabetes.org/meetings/behavioral-health-toolkit." TargetMode="External"/><Relationship Id="rId2" Type="http://schemas.openxmlformats.org/officeDocument/2006/relationships/slideLayout" Target="../slideLayouts/slideLayout118.xml"/><Relationship Id="rId1" Type="http://schemas.openxmlformats.org/officeDocument/2006/relationships/tags" Target="../tags/tag39.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hyperlink" Target="https://professional.diabetes.org/meetings/behavioral-health-toolkit." TargetMode="External"/><Relationship Id="rId2" Type="http://schemas.openxmlformats.org/officeDocument/2006/relationships/slideLayout" Target="../slideLayouts/slideLayout118.xml"/><Relationship Id="rId1" Type="http://schemas.openxmlformats.org/officeDocument/2006/relationships/tags" Target="../tags/tag40.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slideLayout" Target="../slideLayouts/slideLayout118.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slideLayout" Target="../slideLayouts/slideLayout118.xml"/><Relationship Id="rId1" Type="http://schemas.openxmlformats.org/officeDocument/2006/relationships/tags" Target="../tags/tag4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18.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18.xml"/><Relationship Id="rId1" Type="http://schemas.openxmlformats.org/officeDocument/2006/relationships/tags" Target="../tags/tag4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18.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18.xml"/><Relationship Id="rId1" Type="http://schemas.openxmlformats.org/officeDocument/2006/relationships/tags" Target="../tags/tag4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18.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18.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18.xml"/><Relationship Id="rId1" Type="http://schemas.openxmlformats.org/officeDocument/2006/relationships/tags" Target="../tags/tag49.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18.xml"/><Relationship Id="rId1" Type="http://schemas.openxmlformats.org/officeDocument/2006/relationships/tags" Target="../tags/tag50.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18.xml"/><Relationship Id="rId1" Type="http://schemas.openxmlformats.org/officeDocument/2006/relationships/tags" Target="../tags/tag51.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18.xml"/><Relationship Id="rId1" Type="http://schemas.openxmlformats.org/officeDocument/2006/relationships/tags" Target="../tags/tag5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18.xml"/><Relationship Id="rId1" Type="http://schemas.openxmlformats.org/officeDocument/2006/relationships/tags" Target="../tags/tag53.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118.xml"/><Relationship Id="rId1" Type="http://schemas.openxmlformats.org/officeDocument/2006/relationships/tags" Target="../tags/tag5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18.xml"/><Relationship Id="rId1" Type="http://schemas.openxmlformats.org/officeDocument/2006/relationships/tags" Target="../tags/tag56.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18.xml"/><Relationship Id="rId1" Type="http://schemas.openxmlformats.org/officeDocument/2006/relationships/tags" Target="../tags/tag57.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18.xml"/><Relationship Id="rId1" Type="http://schemas.openxmlformats.org/officeDocument/2006/relationships/tags" Target="../tags/tag5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18.xml"/><Relationship Id="rId1" Type="http://schemas.openxmlformats.org/officeDocument/2006/relationships/tags" Target="../tags/tag59.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60.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18.xml"/><Relationship Id="rId1" Type="http://schemas.openxmlformats.org/officeDocument/2006/relationships/tags" Target="../tags/tag61.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18.xml"/><Relationship Id="rId1" Type="http://schemas.openxmlformats.org/officeDocument/2006/relationships/tags" Target="../tags/tag6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18.xml"/><Relationship Id="rId1" Type="http://schemas.openxmlformats.org/officeDocument/2006/relationships/tags" Target="../tags/tag63.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18.xml"/><Relationship Id="rId1" Type="http://schemas.openxmlformats.org/officeDocument/2006/relationships/tags" Target="../tags/tag64.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18.xml"/><Relationship Id="rId1" Type="http://schemas.openxmlformats.org/officeDocument/2006/relationships/tags" Target="../tags/tag65.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18.xml"/><Relationship Id="rId1" Type="http://schemas.openxmlformats.org/officeDocument/2006/relationships/tags" Target="../tags/tag66.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6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6.xml"/><Relationship Id="rId1" Type="http://schemas.openxmlformats.org/officeDocument/2006/relationships/tags" Target="../tags/tag68.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18.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96.xml"/><Relationship Id="rId1" Type="http://schemas.openxmlformats.org/officeDocument/2006/relationships/tags" Target="../tags/tag69.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96.xml"/><Relationship Id="rId1" Type="http://schemas.openxmlformats.org/officeDocument/2006/relationships/tags" Target="../tags/tag70.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96.xml"/><Relationship Id="rId1" Type="http://schemas.openxmlformats.org/officeDocument/2006/relationships/tags" Target="../tags/tag71.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96.xml"/><Relationship Id="rId1" Type="http://schemas.openxmlformats.org/officeDocument/2006/relationships/tags" Target="../tags/tag7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96.xml"/><Relationship Id="rId1" Type="http://schemas.openxmlformats.org/officeDocument/2006/relationships/tags" Target="../tags/tag73.xml"/></Relationships>
</file>

<file path=ppt/slides/_rels/slide6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slideLayout" Target="../slideLayouts/slideLayout96.xml"/><Relationship Id="rId1" Type="http://schemas.openxmlformats.org/officeDocument/2006/relationships/tags" Target="../tags/tag74.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75.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18.xml"/><Relationship Id="rId1" Type="http://schemas.openxmlformats.org/officeDocument/2006/relationships/tags" Target="../tags/tag76.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18.xml"/><Relationship Id="rId1" Type="http://schemas.openxmlformats.org/officeDocument/2006/relationships/tags" Target="../tags/tag7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8.xml"/><Relationship Id="rId1" Type="http://schemas.openxmlformats.org/officeDocument/2006/relationships/tags" Target="../tags/tag78.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18.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8.xml"/><Relationship Id="rId1" Type="http://schemas.openxmlformats.org/officeDocument/2006/relationships/tags" Target="../tags/tag79.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8.xml"/><Relationship Id="rId1" Type="http://schemas.openxmlformats.org/officeDocument/2006/relationships/tags" Target="../tags/tag80.xml"/><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18.xml"/><Relationship Id="rId1" Type="http://schemas.openxmlformats.org/officeDocument/2006/relationships/tags" Target="../tags/tag81.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82.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18.xml"/><Relationship Id="rId1" Type="http://schemas.openxmlformats.org/officeDocument/2006/relationships/tags" Target="../tags/tag83.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18.xml"/><Relationship Id="rId1" Type="http://schemas.openxmlformats.org/officeDocument/2006/relationships/tags" Target="../tags/tag84.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18.xml"/><Relationship Id="rId1" Type="http://schemas.openxmlformats.org/officeDocument/2006/relationships/tags" Target="../tags/tag85.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18.xml"/><Relationship Id="rId1" Type="http://schemas.openxmlformats.org/officeDocument/2006/relationships/tags" Target="../tags/tag86.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18.xml"/><Relationship Id="rId1" Type="http://schemas.openxmlformats.org/officeDocument/2006/relationships/tags" Target="../tags/tag87.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18.xml"/><Relationship Id="rId1" Type="http://schemas.openxmlformats.org/officeDocument/2006/relationships/tags" Target="../tags/tag8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1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89.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18.xml"/><Relationship Id="rId1" Type="http://schemas.openxmlformats.org/officeDocument/2006/relationships/tags" Target="../tags/tag90.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18.xml"/><Relationship Id="rId1" Type="http://schemas.openxmlformats.org/officeDocument/2006/relationships/tags" Target="../tags/tag91.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18.xml"/><Relationship Id="rId1" Type="http://schemas.openxmlformats.org/officeDocument/2006/relationships/tags" Target="../tags/tag9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18.xml"/><Relationship Id="rId1" Type="http://schemas.openxmlformats.org/officeDocument/2006/relationships/tags" Target="../tags/tag93.xm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94.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95.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118.xml"/><Relationship Id="rId1" Type="http://schemas.openxmlformats.org/officeDocument/2006/relationships/tags" Target="../tags/tag96.xml"/></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118.xml"/><Relationship Id="rId1" Type="http://schemas.openxmlformats.org/officeDocument/2006/relationships/tags" Target="../tags/tag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18.xml"/><Relationship Id="rId1" Type="http://schemas.openxmlformats.org/officeDocument/2006/relationships/tags" Target="../tags/tag9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18.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99.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118.xml"/><Relationship Id="rId1" Type="http://schemas.openxmlformats.org/officeDocument/2006/relationships/tags" Target="../tags/tag100.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18.xml"/><Relationship Id="rId1" Type="http://schemas.openxmlformats.org/officeDocument/2006/relationships/tags" Target="../tags/tag101.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0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96.xml"/><Relationship Id="rId1" Type="http://schemas.openxmlformats.org/officeDocument/2006/relationships/tags" Target="../tags/tag103.xml"/></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96.xml"/><Relationship Id="rId1" Type="http://schemas.openxmlformats.org/officeDocument/2006/relationships/tags" Target="../tags/tag104.xml"/><Relationship Id="rId4" Type="http://schemas.openxmlformats.org/officeDocument/2006/relationships/image" Target="../media/image128.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05.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118.xml"/><Relationship Id="rId1" Type="http://schemas.openxmlformats.org/officeDocument/2006/relationships/tags" Target="../tags/tag106.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118.xml"/><Relationship Id="rId1" Type="http://schemas.openxmlformats.org/officeDocument/2006/relationships/tags" Target="../tags/tag107.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118.xml"/><Relationship Id="rId1" Type="http://schemas.openxmlformats.org/officeDocument/2006/relationships/tags" Target="../tags/tag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B59C9CEB-5DEB-40C2-A92F-67B999336D4D}" type="datetime4">
              <a:rPr lang="en-US">
                <a:solidFill>
                  <a:srgbClr val="A6192E"/>
                </a:solidFill>
              </a:rPr>
              <a:pPr defTabSz="342900"/>
              <a:t>May 14, 2025</a:t>
            </a:fld>
            <a:endParaRPr lang="en-US">
              <a:solidFill>
                <a:srgbClr val="A6192E"/>
              </a:solidFill>
            </a:endParaRPr>
          </a:p>
        </p:txBody>
      </p:sp>
      <p:sp>
        <p:nvSpPr>
          <p:cNvPr id="6" name="Subtitle 5">
            <a:extLst>
              <a:ext uri="{FF2B5EF4-FFF2-40B4-BE49-F238E27FC236}">
                <a16:creationId xmlns:a16="http://schemas.microsoft.com/office/drawing/2014/main" id="{B351F775-C4C4-9129-8F92-1506A68386E6}"/>
              </a:ext>
            </a:extLst>
          </p:cNvPr>
          <p:cNvSpPr>
            <a:spLocks noGrp="1"/>
          </p:cNvSpPr>
          <p:nvPr>
            <p:ph type="subTitle" idx="1"/>
          </p:nvPr>
        </p:nvSpPr>
        <p:spPr>
          <a:xfrm>
            <a:off x="2846070" y="2388286"/>
            <a:ext cx="5828948" cy="2336114"/>
          </a:xfrm>
        </p:spPr>
        <p:txBody>
          <a:bodyPr>
            <a:normAutofit fontScale="77500" lnSpcReduction="20000"/>
          </a:bodyPr>
          <a:lstStyle/>
          <a:p>
            <a:r>
              <a:rPr lang="en-US"/>
              <a:t>This slide deck contains content created, reviewed, and approved by the American Diabetes Association® (ADA). You are free to use the slides in presentations without further permission as long as the slide content is not altered in any way and appropriate attribution is made to the ADA (the ADA's name and logo on the slides constitute appropriate attribution). Permission is required from the ADA for any commercial use or for reproduction in any print materials (contact </a:t>
            </a:r>
            <a:r>
              <a:rPr lang="en-US">
                <a:hlinkClick r:id="rId3"/>
              </a:rPr>
              <a:t>permissions@diabetes.org</a:t>
            </a:r>
            <a:r>
              <a:rPr lang="en-US"/>
              <a:t>). </a:t>
            </a:r>
            <a:endParaRPr lang="en-US" sz="1200"/>
          </a:p>
          <a:p>
            <a:endParaRPr lang="en-US"/>
          </a:p>
        </p:txBody>
      </p:sp>
    </p:spTree>
    <p:custDataLst>
      <p:tags r:id="rId1"/>
    </p:custDataLst>
    <p:extLst>
      <p:ext uri="{BB962C8B-B14F-4D97-AF65-F5344CB8AC3E}">
        <p14:creationId xmlns:p14="http://schemas.microsoft.com/office/powerpoint/2010/main" val="548010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FE67-A041-2E82-5968-5715D998898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2AACECE-9364-C149-CB2E-371B6E8FE324}"/>
              </a:ext>
            </a:extLst>
          </p:cNvPr>
          <p:cNvSpPr>
            <a:spLocks noGrp="1"/>
          </p:cNvSpPr>
          <p:nvPr>
            <p:ph type="body" sz="quarter" idx="27"/>
          </p:nvPr>
        </p:nvSpPr>
        <p:spPr/>
        <p:txBody>
          <a:bodyPr/>
          <a:lstStyle/>
          <a:p>
            <a:r>
              <a:rPr lang="en-US" b="1">
                <a:solidFill>
                  <a:schemeClr val="tx1"/>
                </a:solidFill>
                <a:latin typeface="Inter" panose="02000503000000020004" pitchFamily="2" charset="0"/>
                <a:ea typeface="Inter" panose="02000503000000020004" pitchFamily="2" charset="0"/>
              </a:rPr>
              <a:t>Section 2   </a:t>
            </a:r>
            <a:r>
              <a:rPr lang="en-US">
                <a:solidFill>
                  <a:schemeClr val="tx1"/>
                </a:solidFill>
                <a:latin typeface="Inter" panose="02000503000000020004" pitchFamily="2" charset="0"/>
                <a:ea typeface="Inter" panose="02000503000000020004" pitchFamily="2" charset="0"/>
              </a:rPr>
              <a:t>|</a:t>
            </a:r>
            <a:r>
              <a:rPr lang="en-US">
                <a:latin typeface="Inter" panose="02000503000000020004" pitchFamily="2" charset="0"/>
                <a:ea typeface="Inter" panose="02000503000000020004" pitchFamily="2" charset="0"/>
              </a:rPr>
              <a:t>   Abridged Standards of Care</a:t>
            </a:r>
          </a:p>
        </p:txBody>
      </p:sp>
      <p:pic>
        <p:nvPicPr>
          <p:cNvPr id="4" name="Picture 3">
            <a:extLst>
              <a:ext uri="{FF2B5EF4-FFF2-40B4-BE49-F238E27FC236}">
                <a16:creationId xmlns:a16="http://schemas.microsoft.com/office/drawing/2014/main" id="{3AA54917-FC82-F324-C9C5-68AF2B57BC0E}"/>
              </a:ext>
            </a:extLst>
          </p:cNvPr>
          <p:cNvPicPr>
            <a:picLocks noChangeAspect="1"/>
          </p:cNvPicPr>
          <p:nvPr/>
        </p:nvPicPr>
        <p:blipFill>
          <a:blip r:embed="rId3"/>
          <a:stretch>
            <a:fillRect/>
          </a:stretch>
        </p:blipFill>
        <p:spPr>
          <a:xfrm>
            <a:off x="560483" y="1038773"/>
            <a:ext cx="8023031" cy="3670110"/>
          </a:xfrm>
          <a:prstGeom prst="rect">
            <a:avLst/>
          </a:prstGeom>
        </p:spPr>
      </p:pic>
      <p:sp>
        <p:nvSpPr>
          <p:cNvPr id="2" name="TextBox 1">
            <a:extLst>
              <a:ext uri="{FF2B5EF4-FFF2-40B4-BE49-F238E27FC236}">
                <a16:creationId xmlns:a16="http://schemas.microsoft.com/office/drawing/2014/main" id="{80DD0825-6CCF-44E6-7AD4-CC358C4A4F47}"/>
              </a:ext>
            </a:extLst>
          </p:cNvPr>
          <p:cNvSpPr txBox="1"/>
          <p:nvPr/>
        </p:nvSpPr>
        <p:spPr>
          <a:xfrm>
            <a:off x="0"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rPr>
              <a:t>American Diabetes Association Primary Care Advisory Group. 2. Diagnosis and classification of diabetes: Standards of Care in Diabetes—2025 Abridged for Primary Care. Clin Diabetes 2025;43</a:t>
            </a:r>
            <a:r>
              <a:rPr lang="en-US" sz="500">
                <a:solidFill>
                  <a:srgbClr val="211D1E"/>
                </a:solidFill>
                <a:latin typeface="Inter" panose="02000503000000020004" pitchFamily="2" charset="0"/>
              </a:rPr>
              <a:t>:184–186</a:t>
            </a:r>
            <a:r>
              <a:rPr lang="en-US" sz="500" b="0" i="0" u="none" strike="noStrike" baseline="0">
                <a:solidFill>
                  <a:srgbClr val="211D1E"/>
                </a:solidFill>
                <a:latin typeface="Inter" panose="02000503000000020004" pitchFamily="2" charset="0"/>
              </a:rPr>
              <a:t> (doi: 10.2337/cd25-a002). ©2025 by the American Diabetes Association. </a:t>
            </a:r>
            <a:endParaRPr lang="en-US" sz="500"/>
          </a:p>
        </p:txBody>
      </p:sp>
    </p:spTree>
    <p:custDataLst>
      <p:tags r:id="rId1"/>
    </p:custDataLst>
    <p:extLst>
      <p:ext uri="{BB962C8B-B14F-4D97-AF65-F5344CB8AC3E}">
        <p14:creationId xmlns:p14="http://schemas.microsoft.com/office/powerpoint/2010/main" val="41419562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4A34-02B3-EE07-DD01-0F53AD421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C2644-0A40-8135-E418-5D21E8D995F2}"/>
              </a:ext>
            </a:extLst>
          </p:cNvPr>
          <p:cNvSpPr>
            <a:spLocks noGrp="1"/>
          </p:cNvSpPr>
          <p:nvPr>
            <p:ph type="title"/>
          </p:nvPr>
        </p:nvSpPr>
        <p:spPr>
          <a:xfrm>
            <a:off x="1226527" y="2000511"/>
            <a:ext cx="7631371" cy="1288790"/>
          </a:xfrm>
        </p:spPr>
        <p:txBody>
          <a:bodyPr/>
          <a:lstStyle/>
          <a:p>
            <a:r>
              <a:rPr lang="en-US" sz="3600" b="0"/>
              <a:t>Management of Diabetes in Pregnancy</a:t>
            </a:r>
            <a:endParaRPr lang="en-US"/>
          </a:p>
        </p:txBody>
      </p:sp>
      <p:sp>
        <p:nvSpPr>
          <p:cNvPr id="4" name="Text Placeholder 3">
            <a:extLst>
              <a:ext uri="{FF2B5EF4-FFF2-40B4-BE49-F238E27FC236}">
                <a16:creationId xmlns:a16="http://schemas.microsoft.com/office/drawing/2014/main" id="{2E4DBD7F-D34A-9DDD-05FA-B5174656B7DF}"/>
              </a:ext>
            </a:extLst>
          </p:cNvPr>
          <p:cNvSpPr>
            <a:spLocks noGrp="1"/>
          </p:cNvSpPr>
          <p:nvPr>
            <p:ph type="body" sz="quarter" idx="13"/>
          </p:nvPr>
        </p:nvSpPr>
        <p:spPr>
          <a:xfrm>
            <a:off x="1187735" y="1043690"/>
            <a:ext cx="3682430" cy="459581"/>
          </a:xfrm>
        </p:spPr>
        <p:txBody>
          <a:bodyPr/>
          <a:lstStyle/>
          <a:p>
            <a:r>
              <a:rPr lang="en-US"/>
              <a:t>Section 15</a:t>
            </a:r>
          </a:p>
        </p:txBody>
      </p:sp>
      <p:sp>
        <p:nvSpPr>
          <p:cNvPr id="3" name="Slide Number Placeholder 2">
            <a:extLst>
              <a:ext uri="{FF2B5EF4-FFF2-40B4-BE49-F238E27FC236}">
                <a16:creationId xmlns:a16="http://schemas.microsoft.com/office/drawing/2014/main" id="{BFA057C6-5612-BC66-7F9A-00C2FF9575AB}"/>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100</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80873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28A5-FEC8-5EA4-CE3B-53063CFEEE8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CF7D06A-8D11-5B4C-539E-44D9E601A601}"/>
              </a:ext>
            </a:extLst>
          </p:cNvPr>
          <p:cNvSpPr>
            <a:spLocks noGrp="1"/>
          </p:cNvSpPr>
          <p:nvPr>
            <p:ph type="body" sz="quarter" idx="27"/>
          </p:nvPr>
        </p:nvSpPr>
        <p:spPr/>
        <p:txBody>
          <a:bodyPr/>
          <a:lstStyle/>
          <a:p>
            <a:r>
              <a:rPr lang="en-US" b="1">
                <a:solidFill>
                  <a:schemeClr val="tx1"/>
                </a:solidFill>
              </a:rPr>
              <a:t>Section 15   </a:t>
            </a:r>
            <a:r>
              <a:rPr lang="en-US">
                <a:solidFill>
                  <a:schemeClr val="tx1"/>
                </a:solidFill>
              </a:rPr>
              <a:t>|</a:t>
            </a:r>
            <a:r>
              <a:rPr lang="en-US"/>
              <a:t>   Abridged Standards of Care</a:t>
            </a:r>
          </a:p>
        </p:txBody>
      </p:sp>
      <p:sp>
        <p:nvSpPr>
          <p:cNvPr id="3" name="TextBox 2">
            <a:extLst>
              <a:ext uri="{FF2B5EF4-FFF2-40B4-BE49-F238E27FC236}">
                <a16:creationId xmlns:a16="http://schemas.microsoft.com/office/drawing/2014/main" id="{D7A24845-0F2D-996E-5ABC-4C60F0C1A0E5}"/>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15. Management of diabetes in pregnancy: Standards of Care in Diabetes—2025 Abridged for Primary Care. Clin Diabetes 2025;43:223–224 (doi: 10.2337/cd25-a015). ©2025 by the American Diabetes Association. </a:t>
            </a:r>
            <a:endParaRPr lang="en-US" sz="500">
              <a:latin typeface="Inter" panose="02000503000000020004" pitchFamily="2" charset="0"/>
              <a:ea typeface="Inter" panose="02000503000000020004" pitchFamily="2" charset="0"/>
            </a:endParaRPr>
          </a:p>
        </p:txBody>
      </p:sp>
      <p:sp>
        <p:nvSpPr>
          <p:cNvPr id="4" name="Text Placeholder 10">
            <a:extLst>
              <a:ext uri="{FF2B5EF4-FFF2-40B4-BE49-F238E27FC236}">
                <a16:creationId xmlns:a16="http://schemas.microsoft.com/office/drawing/2014/main" id="{1D100122-9E5F-D140-4C52-3D2227AF92A9}"/>
              </a:ext>
            </a:extLst>
          </p:cNvPr>
          <p:cNvSpPr txBox="1">
            <a:spLocks/>
          </p:cNvSpPr>
          <p:nvPr/>
        </p:nvSpPr>
        <p:spPr>
          <a:xfrm>
            <a:off x="818867" y="1557211"/>
            <a:ext cx="5784010" cy="318035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890"/>
              </a:buClr>
            </a:pPr>
            <a:r>
              <a:rPr lang="en-US" sz="1100">
                <a:effectLst/>
                <a:latin typeface="Inter" panose="02000503000000020004" pitchFamily="2" charset="0"/>
                <a:ea typeface="Inter" panose="02000503000000020004" pitchFamily="2" charset="0"/>
              </a:rPr>
              <a:t>Incorporate preconception counseling into diabetes care starting at puberty and continuing in all people with diabetes and childbearing potential.</a:t>
            </a:r>
          </a:p>
          <a:p>
            <a:pPr>
              <a:buClr>
                <a:srgbClr val="006890"/>
              </a:buClr>
            </a:pPr>
            <a:r>
              <a:rPr lang="en-US" sz="1100">
                <a:effectLst/>
                <a:latin typeface="Inter" panose="02000503000000020004" pitchFamily="2" charset="0"/>
                <a:ea typeface="Inter" panose="02000503000000020004" pitchFamily="2" charset="0"/>
              </a:rPr>
              <a:t>Discuss family planning and prescribe effective contraception to be used until an individual’s treatment plan and A1C are optimized for pregnancy.</a:t>
            </a:r>
          </a:p>
          <a:p>
            <a:pPr>
              <a:buClr>
                <a:srgbClr val="006890"/>
              </a:buClr>
            </a:pPr>
            <a:r>
              <a:rPr lang="en-US" sz="1100">
                <a:effectLst/>
                <a:latin typeface="Inter" panose="02000503000000020004" pitchFamily="2" charset="0"/>
                <a:ea typeface="Inter" panose="02000503000000020004" pitchFamily="2" charset="0"/>
              </a:rPr>
              <a:t>Address the importance of achieving glucose levels as close to normal as is safely possible, ideally A1C &lt;6.5% (&lt;48 mmol/mol) to reduce the risk of congenital anomalies, preeclampsia, macrosomia, preterm birth, and other complications.</a:t>
            </a:r>
          </a:p>
          <a:p>
            <a:pPr>
              <a:buClr>
                <a:srgbClr val="006890"/>
              </a:buClr>
            </a:pPr>
            <a:r>
              <a:rPr lang="en-US" sz="1100">
                <a:effectLst/>
                <a:latin typeface="Inter" panose="02000503000000020004" pitchFamily="2" charset="0"/>
                <a:ea typeface="Inter" panose="02000503000000020004" pitchFamily="2" charset="0"/>
              </a:rPr>
              <a:t>Focus on nutrition, physical activity, diabetes education, and screening for diabetes comorbidities and complications, in addition to achieving glycemic goals.</a:t>
            </a:r>
          </a:p>
          <a:p>
            <a:pPr>
              <a:buClr>
                <a:srgbClr val="006890"/>
              </a:buClr>
            </a:pPr>
            <a:r>
              <a:rPr lang="en-US" sz="1100">
                <a:effectLst/>
                <a:latin typeface="Inter" panose="02000503000000020004" pitchFamily="2" charset="0"/>
                <a:ea typeface="Inter" panose="02000503000000020004" pitchFamily="2" charset="0"/>
              </a:rPr>
              <a:t>Counsel those with preexisting diabetes on the risk of development and/or progression of diabetic retinopathy. Ideally, a dilated eye examination should occur before pregnancy as well as in the first trimester, with continued monitoring every trimester and for 1 year postpartum based on findings.</a:t>
            </a:r>
          </a:p>
          <a:p>
            <a:pPr marL="0" indent="0">
              <a:buNone/>
            </a:pPr>
            <a:r>
              <a:rPr lang="en-US" sz="1100">
                <a:effectLst/>
                <a:latin typeface="Inter" panose="02000503000000020004" pitchFamily="2" charset="0"/>
                <a:ea typeface="Inter" panose="02000503000000020004" pitchFamily="2" charset="0"/>
              </a:rPr>
              <a:t>The preconception care of people with diabetes is detailed in Table 15.1 of the complete American Diabetes Association Standards of Care in Diabetes—2025.</a:t>
            </a:r>
          </a:p>
        </p:txBody>
      </p:sp>
      <p:pic>
        <p:nvPicPr>
          <p:cNvPr id="6" name="Picture 5">
            <a:extLst>
              <a:ext uri="{FF2B5EF4-FFF2-40B4-BE49-F238E27FC236}">
                <a16:creationId xmlns:a16="http://schemas.microsoft.com/office/drawing/2014/main" id="{05F85FDA-8484-C101-2D31-C325F07C0ED3}"/>
              </a:ext>
            </a:extLst>
          </p:cNvPr>
          <p:cNvPicPr>
            <a:picLocks noChangeAspect="1"/>
          </p:cNvPicPr>
          <p:nvPr/>
        </p:nvPicPr>
        <p:blipFill rotWithShape="1">
          <a:blip r:embed="rId3"/>
          <a:srcRect t="16403"/>
          <a:stretch/>
        </p:blipFill>
        <p:spPr>
          <a:xfrm>
            <a:off x="6759391" y="1562859"/>
            <a:ext cx="2108200" cy="2505567"/>
          </a:xfrm>
          <a:prstGeom prst="rect">
            <a:avLst/>
          </a:prstGeom>
        </p:spPr>
      </p:pic>
      <p:sp>
        <p:nvSpPr>
          <p:cNvPr id="7" name="Text Placeholder 10">
            <a:extLst>
              <a:ext uri="{FF2B5EF4-FFF2-40B4-BE49-F238E27FC236}">
                <a16:creationId xmlns:a16="http://schemas.microsoft.com/office/drawing/2014/main" id="{511D91D2-894E-2A24-F796-B3CE81178B74}"/>
              </a:ext>
            </a:extLst>
          </p:cNvPr>
          <p:cNvSpPr txBox="1">
            <a:spLocks/>
          </p:cNvSpPr>
          <p:nvPr/>
        </p:nvSpPr>
        <p:spPr>
          <a:xfrm>
            <a:off x="818866" y="1036873"/>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Preconception Counseling: </a:t>
            </a:r>
          </a:p>
        </p:txBody>
      </p:sp>
    </p:spTree>
    <p:custDataLst>
      <p:tags r:id="rId1"/>
    </p:custDataLst>
    <p:extLst>
      <p:ext uri="{BB962C8B-B14F-4D97-AF65-F5344CB8AC3E}">
        <p14:creationId xmlns:p14="http://schemas.microsoft.com/office/powerpoint/2010/main" val="2734282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15A01-DE9E-0B77-5344-12F1FAB70DD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DCB64E7-9634-C8BC-B779-C2EF4744AF42}"/>
              </a:ext>
            </a:extLst>
          </p:cNvPr>
          <p:cNvSpPr>
            <a:spLocks noGrp="1"/>
          </p:cNvSpPr>
          <p:nvPr>
            <p:ph type="body" sz="quarter" idx="27"/>
          </p:nvPr>
        </p:nvSpPr>
        <p:spPr/>
        <p:txBody>
          <a:bodyPr/>
          <a:lstStyle/>
          <a:p>
            <a:r>
              <a:rPr lang="en-US" b="1">
                <a:solidFill>
                  <a:schemeClr val="tx1"/>
                </a:solidFill>
              </a:rPr>
              <a:t>Section 15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81D729DC-114F-23BB-17FF-A20CCBCABBEA}"/>
              </a:ext>
            </a:extLst>
          </p:cNvPr>
          <p:cNvSpPr txBox="1">
            <a:spLocks/>
          </p:cNvSpPr>
          <p:nvPr/>
        </p:nvSpPr>
        <p:spPr>
          <a:xfrm>
            <a:off x="797095" y="1748071"/>
            <a:ext cx="7220004" cy="173893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890"/>
              </a:buClr>
            </a:pPr>
            <a:r>
              <a:rPr lang="en-US" sz="1100">
                <a:effectLst/>
                <a:latin typeface="Inter" panose="02000503000000020004" pitchFamily="2" charset="0"/>
                <a:ea typeface="Inter" panose="02000503000000020004" pitchFamily="2" charset="0"/>
              </a:rPr>
              <a:t>Perform fasting, </a:t>
            </a:r>
            <a:r>
              <a:rPr lang="en-US" sz="1100" err="1">
                <a:effectLst/>
                <a:latin typeface="Inter" panose="02000503000000020004" pitchFamily="2" charset="0"/>
                <a:ea typeface="Inter" panose="02000503000000020004" pitchFamily="2" charset="0"/>
              </a:rPr>
              <a:t>preprandial</a:t>
            </a:r>
            <a:r>
              <a:rPr lang="en-US" sz="1100">
                <a:effectLst/>
                <a:latin typeface="Inter" panose="02000503000000020004" pitchFamily="2" charset="0"/>
                <a:ea typeface="Inter" panose="02000503000000020004" pitchFamily="2" charset="0"/>
              </a:rPr>
              <a:t>, and postprandial blood glucose monitoring (BGM).</a:t>
            </a:r>
          </a:p>
          <a:p>
            <a:pPr>
              <a:buClr>
                <a:srgbClr val="006890"/>
              </a:buClr>
            </a:pPr>
            <a:r>
              <a:rPr lang="en-US" sz="1100">
                <a:effectLst/>
                <a:latin typeface="Inter" panose="02000503000000020004" pitchFamily="2" charset="0"/>
                <a:ea typeface="Inter" panose="02000503000000020004" pitchFamily="2" charset="0"/>
              </a:rPr>
              <a:t>Glucose goals are fasting plasma glucose &lt;95 mg/dL (&lt;5.3 mmol/L) and either 1-hour postprandial glucose &lt;140 mg/dL (&lt;7.8 mmol/L) or 2-hour postprandial glucose &lt;120 mg/dL (&lt;6.7 mmol/L).</a:t>
            </a:r>
          </a:p>
          <a:p>
            <a:pPr>
              <a:buClr>
                <a:srgbClr val="006890"/>
              </a:buClr>
            </a:pPr>
            <a:r>
              <a:rPr lang="en-US" sz="1100">
                <a:effectLst/>
                <a:latin typeface="Inter" panose="02000503000000020004" pitchFamily="2" charset="0"/>
                <a:ea typeface="Inter" panose="02000503000000020004" pitchFamily="2" charset="0"/>
              </a:rPr>
              <a:t>Ideally, the A1C goal in pregnancy is &lt;6% (&lt;42 mmol/mol) if this can be achieved without significant hypoglycemia; the goal may be relaxed to &lt;7% (&lt;53 mmol/mol) to prevent hypoglycemia.</a:t>
            </a:r>
          </a:p>
          <a:p>
            <a:pPr>
              <a:buClr>
                <a:srgbClr val="006890"/>
              </a:buClr>
            </a:pPr>
            <a:r>
              <a:rPr lang="en-US" sz="1100">
                <a:effectLst/>
                <a:latin typeface="Inter" panose="02000503000000020004" pitchFamily="2" charset="0"/>
                <a:ea typeface="Inter" panose="02000503000000020004" pitchFamily="2" charset="0"/>
              </a:rPr>
              <a:t>When used in addition to pre- and postprandial BGM, continuous glucose monitoring (CGM) can help to achieve glycemic goals and the A1C goal in type 1 diabetes and may be beneficial for other types of diabetes in pregnancy.</a:t>
            </a:r>
          </a:p>
        </p:txBody>
      </p:sp>
      <p:sp>
        <p:nvSpPr>
          <p:cNvPr id="5" name="Text Placeholder 10">
            <a:extLst>
              <a:ext uri="{FF2B5EF4-FFF2-40B4-BE49-F238E27FC236}">
                <a16:creationId xmlns:a16="http://schemas.microsoft.com/office/drawing/2014/main" id="{EB66DE47-C619-F509-2B2F-760BC8C41120}"/>
              </a:ext>
            </a:extLst>
          </p:cNvPr>
          <p:cNvSpPr txBox="1">
            <a:spLocks/>
          </p:cNvSpPr>
          <p:nvPr/>
        </p:nvSpPr>
        <p:spPr>
          <a:xfrm>
            <a:off x="797094" y="1203788"/>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Glycemic Management and Goals in Pregnancy</a:t>
            </a:r>
          </a:p>
        </p:txBody>
      </p:sp>
      <p:sp>
        <p:nvSpPr>
          <p:cNvPr id="4" name="TextBox 3">
            <a:extLst>
              <a:ext uri="{FF2B5EF4-FFF2-40B4-BE49-F238E27FC236}">
                <a16:creationId xmlns:a16="http://schemas.microsoft.com/office/drawing/2014/main" id="{68F5F0E5-9441-D51E-7DC8-8425907198B6}"/>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15. Management of diabetes in pregnancy: Standards of Care in Diabetes—2025 Abridged for Primary Care. Clin Diabetes 2025;43:223–224 (doi: 10.2337/cd25-a015).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5912495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1B68E-5133-16ED-849E-00AC0417D00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FE3C33C9-99D5-C556-5B9A-B3D57B2C463E}"/>
              </a:ext>
            </a:extLst>
          </p:cNvPr>
          <p:cNvSpPr>
            <a:spLocks noGrp="1"/>
          </p:cNvSpPr>
          <p:nvPr>
            <p:ph type="body" sz="quarter" idx="27"/>
          </p:nvPr>
        </p:nvSpPr>
        <p:spPr/>
        <p:txBody>
          <a:bodyPr/>
          <a:lstStyle/>
          <a:p>
            <a:r>
              <a:rPr lang="en-US" b="1">
                <a:solidFill>
                  <a:schemeClr val="tx1"/>
                </a:solidFill>
              </a:rPr>
              <a:t>Section 15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39F50957-4A8A-0FCE-A109-AAF1349A5257}"/>
              </a:ext>
            </a:extLst>
          </p:cNvPr>
          <p:cNvSpPr txBox="1">
            <a:spLocks/>
          </p:cNvSpPr>
          <p:nvPr/>
        </p:nvSpPr>
        <p:spPr>
          <a:xfrm>
            <a:off x="760809" y="1240341"/>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CGM Metrics and Goals During Pregnancy</a:t>
            </a:r>
          </a:p>
        </p:txBody>
      </p:sp>
      <p:pic>
        <p:nvPicPr>
          <p:cNvPr id="5" name="Picture 4" descr="A screen shot of a device&#10;&#10;AI-generated content may be incorrect.">
            <a:extLst>
              <a:ext uri="{FF2B5EF4-FFF2-40B4-BE49-F238E27FC236}">
                <a16:creationId xmlns:a16="http://schemas.microsoft.com/office/drawing/2014/main" id="{2B8058CE-E0A1-6D6F-0B15-634E2D2F8E90}"/>
              </a:ext>
            </a:extLst>
          </p:cNvPr>
          <p:cNvPicPr>
            <a:picLocks noChangeAspect="1"/>
          </p:cNvPicPr>
          <p:nvPr/>
        </p:nvPicPr>
        <p:blipFill>
          <a:blip r:embed="rId3"/>
          <a:stretch>
            <a:fillRect/>
          </a:stretch>
        </p:blipFill>
        <p:spPr>
          <a:xfrm>
            <a:off x="709955" y="1860995"/>
            <a:ext cx="7883989" cy="2118732"/>
          </a:xfrm>
          <a:prstGeom prst="rect">
            <a:avLst/>
          </a:prstGeom>
        </p:spPr>
      </p:pic>
      <p:sp>
        <p:nvSpPr>
          <p:cNvPr id="4" name="TextBox 3">
            <a:extLst>
              <a:ext uri="{FF2B5EF4-FFF2-40B4-BE49-F238E27FC236}">
                <a16:creationId xmlns:a16="http://schemas.microsoft.com/office/drawing/2014/main" id="{769B9459-E1FC-09A2-165E-EF20818B2EDB}"/>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15. Management of diabetes in pregnancy: Standards of Care in Diabetes—2025 Abridged for Primary Care. Clin Diabetes 2025;43:223–224 (doi: 10.2337/cd25-a015).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6880545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8CEC-2196-B6BE-37C4-212CAD33505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7F5E5E4-A5AB-8AA7-9F4F-7138D2816C86}"/>
              </a:ext>
            </a:extLst>
          </p:cNvPr>
          <p:cNvSpPr>
            <a:spLocks noGrp="1"/>
          </p:cNvSpPr>
          <p:nvPr>
            <p:ph type="body" sz="quarter" idx="27"/>
          </p:nvPr>
        </p:nvSpPr>
        <p:spPr/>
        <p:txBody>
          <a:bodyPr/>
          <a:lstStyle/>
          <a:p>
            <a:r>
              <a:rPr lang="en-US" b="1">
                <a:solidFill>
                  <a:schemeClr val="tx1"/>
                </a:solidFill>
              </a:rPr>
              <a:t>Section 15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7DFFCFC1-946D-E175-2A54-BB81AA1E3606}"/>
              </a:ext>
            </a:extLst>
          </p:cNvPr>
          <p:cNvSpPr txBox="1">
            <a:spLocks/>
          </p:cNvSpPr>
          <p:nvPr/>
        </p:nvSpPr>
        <p:spPr>
          <a:xfrm>
            <a:off x="811609" y="1658243"/>
            <a:ext cx="7220004" cy="1908215"/>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GDM refers specifically to diabetes diagnosed after the first trimester of pregnancy in individuals who did not have diabetes before pregnancy. Diabetes detected before or in early pregnancy is usually considered to be preexisting type 2 diabetes. Individuals without diabetes before or early in pregnancy should be screened for GDM at 24–28 weeks of pregnancy.</a:t>
            </a:r>
          </a:p>
          <a:p>
            <a:pPr>
              <a:buClr>
                <a:srgbClr val="006890"/>
              </a:buClr>
            </a:pPr>
            <a:r>
              <a:rPr lang="en-US" sz="1100">
                <a:effectLst/>
                <a:latin typeface="Inter" panose="02000503000000020004" pitchFamily="2" charset="0"/>
                <a:ea typeface="Inter" panose="02000503000000020004" pitchFamily="2" charset="0"/>
              </a:rPr>
              <a:t>Lifestyle behavior change is an essential component of GDM management and may suffice as treatment.</a:t>
            </a:r>
          </a:p>
          <a:p>
            <a:pPr>
              <a:buClr>
                <a:srgbClr val="006890"/>
              </a:buClr>
            </a:pPr>
            <a:r>
              <a:rPr lang="en-US" sz="1100">
                <a:effectLst/>
                <a:latin typeface="Inter" panose="02000503000000020004" pitchFamily="2" charset="0"/>
                <a:ea typeface="Inter" panose="02000503000000020004" pitchFamily="2" charset="0"/>
              </a:rPr>
              <a:t>Insulin is the preferred medication for treating hyperglycemia in GDM.</a:t>
            </a:r>
          </a:p>
          <a:p>
            <a:pPr>
              <a:buClr>
                <a:srgbClr val="006890"/>
              </a:buClr>
            </a:pPr>
            <a:r>
              <a:rPr lang="en-US" sz="1100">
                <a:effectLst/>
                <a:latin typeface="Inter" panose="02000503000000020004" pitchFamily="2" charset="0"/>
                <a:ea typeface="Inter" panose="02000503000000020004" pitchFamily="2" charset="0"/>
              </a:rPr>
              <a:t>Metformin and glyburide should not be used as first-line agents for diabetes in pregnancy. Other oral and noninsulin injectable glucose-lowering medications lack long-term safety data and are not recommended.</a:t>
            </a:r>
          </a:p>
        </p:txBody>
      </p:sp>
      <p:sp>
        <p:nvSpPr>
          <p:cNvPr id="6" name="Text Placeholder 10">
            <a:extLst>
              <a:ext uri="{FF2B5EF4-FFF2-40B4-BE49-F238E27FC236}">
                <a16:creationId xmlns:a16="http://schemas.microsoft.com/office/drawing/2014/main" id="{4C207932-A440-B517-7889-C7D9283C9DC7}"/>
              </a:ext>
            </a:extLst>
          </p:cNvPr>
          <p:cNvSpPr txBox="1">
            <a:spLocks/>
          </p:cNvSpPr>
          <p:nvPr/>
        </p:nvSpPr>
        <p:spPr>
          <a:xfrm>
            <a:off x="811608" y="1084223"/>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Management of Gestational Diabetes Mellitus (GDM)</a:t>
            </a:r>
          </a:p>
        </p:txBody>
      </p:sp>
      <p:sp>
        <p:nvSpPr>
          <p:cNvPr id="2" name="TextBox 1">
            <a:extLst>
              <a:ext uri="{FF2B5EF4-FFF2-40B4-BE49-F238E27FC236}">
                <a16:creationId xmlns:a16="http://schemas.microsoft.com/office/drawing/2014/main" id="{B7920A62-0AF3-13A6-9E1C-46F1EC1D67CA}"/>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15. Management of diabetes in pregnancy: Standards of Care in Diabetes—2025 Abridged for Primary Care. Clin Diabetes 2025;43:223–224 (doi: 10.2337/cd25-a015).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0720564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BC74-6F15-255B-02D4-8B87567318F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073FEC4-953C-C5F9-E30C-899DE8867B5B}"/>
              </a:ext>
            </a:extLst>
          </p:cNvPr>
          <p:cNvSpPr>
            <a:spLocks noGrp="1"/>
          </p:cNvSpPr>
          <p:nvPr>
            <p:ph type="body" sz="quarter" idx="27"/>
          </p:nvPr>
        </p:nvSpPr>
        <p:spPr/>
        <p:txBody>
          <a:bodyPr/>
          <a:lstStyle/>
          <a:p>
            <a:r>
              <a:rPr lang="en-US" b="1">
                <a:solidFill>
                  <a:schemeClr val="tx1"/>
                </a:solidFill>
              </a:rPr>
              <a:t>Section 15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60049BD4-FB52-D568-9D26-BE9EC66F1A5F}"/>
              </a:ext>
            </a:extLst>
          </p:cNvPr>
          <p:cNvSpPr txBox="1">
            <a:spLocks/>
          </p:cNvSpPr>
          <p:nvPr/>
        </p:nvSpPr>
        <p:spPr>
          <a:xfrm>
            <a:off x="782581" y="1879408"/>
            <a:ext cx="7220004" cy="177997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890"/>
              </a:buClr>
            </a:pPr>
            <a:r>
              <a:rPr lang="en-US" sz="1100">
                <a:effectLst/>
                <a:latin typeface="Inter" panose="02000503000000020004" pitchFamily="2" charset="0"/>
                <a:ea typeface="Inter" panose="02000503000000020004" pitchFamily="2" charset="0"/>
              </a:rPr>
              <a:t>Initiate or titrate blood pressure medication at a threshold of 140/90 mmHg. A goal of 110–135/85 mmHg is suggested. Therapy should be reduced if blood pressure is &lt;90/60 mmHg.</a:t>
            </a:r>
          </a:p>
          <a:p>
            <a:pPr>
              <a:buClr>
                <a:srgbClr val="006890"/>
              </a:buClr>
            </a:pPr>
            <a:r>
              <a:rPr lang="en-US" sz="1100">
                <a:effectLst/>
                <a:latin typeface="Inter" panose="02000503000000020004" pitchFamily="2" charset="0"/>
                <a:ea typeface="Inter" panose="02000503000000020004" pitchFamily="2" charset="0"/>
              </a:rPr>
              <a:t>Stop potentially harmful medications in pregnancy (i.e., ACE inhibitors, angiotensin receptor blockers, and mineralocorticoid receptor antagonists) prior to conception and avoid in sexually active individuals of childbearing potential who are not using reliable contraception. </a:t>
            </a:r>
          </a:p>
          <a:p>
            <a:pPr>
              <a:buClr>
                <a:srgbClr val="006890"/>
              </a:buClr>
            </a:pPr>
            <a:r>
              <a:rPr lang="en-US" sz="1100">
                <a:effectLst/>
                <a:latin typeface="Inter" panose="02000503000000020004" pitchFamily="2" charset="0"/>
                <a:ea typeface="Inter" panose="02000503000000020004" pitchFamily="2" charset="0"/>
              </a:rPr>
              <a:t>In most cases, lipid-lowering agents (PCSK9 inhibitor, </a:t>
            </a:r>
            <a:r>
              <a:rPr lang="en-US" sz="1100" err="1">
                <a:effectLst/>
                <a:latin typeface="Inter" panose="02000503000000020004" pitchFamily="2" charset="0"/>
                <a:ea typeface="Inter" panose="02000503000000020004" pitchFamily="2" charset="0"/>
              </a:rPr>
              <a:t>bempedoic</a:t>
            </a:r>
            <a:r>
              <a:rPr lang="en-US" sz="1100">
                <a:effectLst/>
                <a:latin typeface="Inter" panose="02000503000000020004" pitchFamily="2" charset="0"/>
                <a:ea typeface="Inter" panose="02000503000000020004" pitchFamily="2" charset="0"/>
              </a:rPr>
              <a:t> acid, fibrates, and statins should be stopped before conception and avoided in sexually active individuals of child-bearing potential with diabetes who are not using reliable conception). In some circumstances, statin therapy may be continued when benefits outweigh risks.</a:t>
            </a:r>
          </a:p>
        </p:txBody>
      </p:sp>
      <p:sp>
        <p:nvSpPr>
          <p:cNvPr id="5" name="Text Placeholder 10">
            <a:extLst>
              <a:ext uri="{FF2B5EF4-FFF2-40B4-BE49-F238E27FC236}">
                <a16:creationId xmlns:a16="http://schemas.microsoft.com/office/drawing/2014/main" id="{7AC9C180-92EC-4526-5A7C-AF3A043793AD}"/>
              </a:ext>
            </a:extLst>
          </p:cNvPr>
          <p:cNvSpPr txBox="1">
            <a:spLocks/>
          </p:cNvSpPr>
          <p:nvPr/>
        </p:nvSpPr>
        <p:spPr>
          <a:xfrm>
            <a:off x="782580" y="1305388"/>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Additional Drug Considerations During Pregnancy</a:t>
            </a:r>
          </a:p>
        </p:txBody>
      </p:sp>
      <p:sp>
        <p:nvSpPr>
          <p:cNvPr id="4" name="TextBox 3">
            <a:extLst>
              <a:ext uri="{FF2B5EF4-FFF2-40B4-BE49-F238E27FC236}">
                <a16:creationId xmlns:a16="http://schemas.microsoft.com/office/drawing/2014/main" id="{A5F60721-CBD6-669E-153A-58270EA6F5A0}"/>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15. Management of diabetes in pregnancy: Standards of Care in Diabetes—2025 Abridged for Primary Care. Clin Diabetes 2025;43:223–224 (doi: 10.2337/cd25-a015).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9439602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3C2F2-B469-EDA7-F5FE-9A58CEB822C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981D516-519E-2B31-6E94-76158760231E}"/>
              </a:ext>
            </a:extLst>
          </p:cNvPr>
          <p:cNvSpPr>
            <a:spLocks noGrp="1"/>
          </p:cNvSpPr>
          <p:nvPr>
            <p:ph type="body" sz="quarter" idx="27"/>
          </p:nvPr>
        </p:nvSpPr>
        <p:spPr/>
        <p:txBody>
          <a:bodyPr/>
          <a:lstStyle/>
          <a:p>
            <a:r>
              <a:rPr lang="en-US" b="1">
                <a:solidFill>
                  <a:schemeClr val="tx1"/>
                </a:solidFill>
              </a:rPr>
              <a:t>Section 15   </a:t>
            </a:r>
            <a:r>
              <a:rPr lang="en-US">
                <a:solidFill>
                  <a:schemeClr val="tx1"/>
                </a:solidFill>
              </a:rPr>
              <a:t>|</a:t>
            </a:r>
            <a:r>
              <a:rPr lang="en-US"/>
              <a:t>   Abridged Standards of Care</a:t>
            </a:r>
          </a:p>
        </p:txBody>
      </p:sp>
      <p:sp>
        <p:nvSpPr>
          <p:cNvPr id="11" name="Text Placeholder 10">
            <a:extLst>
              <a:ext uri="{FF2B5EF4-FFF2-40B4-BE49-F238E27FC236}">
                <a16:creationId xmlns:a16="http://schemas.microsoft.com/office/drawing/2014/main" id="{79936A02-91D3-9CBF-8C43-1F805B8B9B3C}"/>
              </a:ext>
            </a:extLst>
          </p:cNvPr>
          <p:cNvSpPr txBox="1">
            <a:spLocks/>
          </p:cNvSpPr>
          <p:nvPr/>
        </p:nvSpPr>
        <p:spPr>
          <a:xfrm>
            <a:off x="1680480" y="731630"/>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Postpartum Care</a:t>
            </a:r>
          </a:p>
        </p:txBody>
      </p:sp>
      <p:pic>
        <p:nvPicPr>
          <p:cNvPr id="9" name="Picture 8">
            <a:extLst>
              <a:ext uri="{FF2B5EF4-FFF2-40B4-BE49-F238E27FC236}">
                <a16:creationId xmlns:a16="http://schemas.microsoft.com/office/drawing/2014/main" id="{C261DF8D-F263-47B9-78F4-9AC3C9617028}"/>
              </a:ext>
            </a:extLst>
          </p:cNvPr>
          <p:cNvPicPr>
            <a:picLocks noChangeAspect="1"/>
          </p:cNvPicPr>
          <p:nvPr/>
        </p:nvPicPr>
        <p:blipFill>
          <a:blip r:embed="rId3"/>
          <a:stretch>
            <a:fillRect/>
          </a:stretch>
        </p:blipFill>
        <p:spPr>
          <a:xfrm>
            <a:off x="923228" y="1100962"/>
            <a:ext cx="7297544" cy="3615241"/>
          </a:xfrm>
          <a:prstGeom prst="rect">
            <a:avLst/>
          </a:prstGeom>
        </p:spPr>
      </p:pic>
      <p:sp>
        <p:nvSpPr>
          <p:cNvPr id="2" name="TextBox 1">
            <a:extLst>
              <a:ext uri="{FF2B5EF4-FFF2-40B4-BE49-F238E27FC236}">
                <a16:creationId xmlns:a16="http://schemas.microsoft.com/office/drawing/2014/main" id="{B3B57AC3-80AF-D25D-D64D-8DB5FB396B8E}"/>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15. Management of diabetes in pregnancy: Standards of Care in Diabetes—2025 Abridged for Primary Care. Clin Diabetes 2025;43:223–224 (doi: 10.2337/cd25-a015).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96006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D47A4-3E52-9503-DEAA-82054DC5E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D2BE8-1C00-5EF6-4FB6-474FD3328019}"/>
              </a:ext>
            </a:extLst>
          </p:cNvPr>
          <p:cNvSpPr>
            <a:spLocks noGrp="1"/>
          </p:cNvSpPr>
          <p:nvPr>
            <p:ph type="title"/>
          </p:nvPr>
        </p:nvSpPr>
        <p:spPr>
          <a:xfrm>
            <a:off x="1226527" y="2000511"/>
            <a:ext cx="7631371" cy="1288790"/>
          </a:xfrm>
        </p:spPr>
        <p:txBody>
          <a:bodyPr/>
          <a:lstStyle/>
          <a:p>
            <a:r>
              <a:rPr lang="en-US" sz="3600" b="0"/>
              <a:t>Diabetes Care in the Hospital</a:t>
            </a:r>
            <a:endParaRPr lang="en-US"/>
          </a:p>
        </p:txBody>
      </p:sp>
      <p:sp>
        <p:nvSpPr>
          <p:cNvPr id="4" name="Text Placeholder 3">
            <a:extLst>
              <a:ext uri="{FF2B5EF4-FFF2-40B4-BE49-F238E27FC236}">
                <a16:creationId xmlns:a16="http://schemas.microsoft.com/office/drawing/2014/main" id="{FD48D467-B733-A559-FA55-B4E6AB2D2328}"/>
              </a:ext>
            </a:extLst>
          </p:cNvPr>
          <p:cNvSpPr>
            <a:spLocks noGrp="1"/>
          </p:cNvSpPr>
          <p:nvPr>
            <p:ph type="body" sz="quarter" idx="13"/>
          </p:nvPr>
        </p:nvSpPr>
        <p:spPr>
          <a:xfrm>
            <a:off x="1187735" y="1043690"/>
            <a:ext cx="3682430" cy="459581"/>
          </a:xfrm>
        </p:spPr>
        <p:txBody>
          <a:bodyPr/>
          <a:lstStyle/>
          <a:p>
            <a:r>
              <a:rPr lang="en-US"/>
              <a:t>Section 16</a:t>
            </a:r>
          </a:p>
        </p:txBody>
      </p:sp>
      <p:sp>
        <p:nvSpPr>
          <p:cNvPr id="3" name="Slide Number Placeholder 2">
            <a:extLst>
              <a:ext uri="{FF2B5EF4-FFF2-40B4-BE49-F238E27FC236}">
                <a16:creationId xmlns:a16="http://schemas.microsoft.com/office/drawing/2014/main" id="{5377A37A-AEA0-F2CA-A725-CC6627DF1F64}"/>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107</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39524550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829B-4917-E24E-C84E-25FEB956B7B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11A1D09-CB2D-1E51-3AB2-64015A0531B2}"/>
              </a:ext>
            </a:extLst>
          </p:cNvPr>
          <p:cNvSpPr>
            <a:spLocks noGrp="1"/>
          </p:cNvSpPr>
          <p:nvPr>
            <p:ph type="body" sz="quarter" idx="27"/>
          </p:nvPr>
        </p:nvSpPr>
        <p:spPr/>
        <p:txBody>
          <a:bodyPr/>
          <a:lstStyle/>
          <a:p>
            <a:r>
              <a:rPr lang="en-US" b="1">
                <a:solidFill>
                  <a:schemeClr val="tx1"/>
                </a:solidFill>
              </a:rPr>
              <a:t>Section 16   </a:t>
            </a:r>
            <a:r>
              <a:rPr lang="en-US">
                <a:solidFill>
                  <a:schemeClr val="tx1"/>
                </a:solidFill>
              </a:rPr>
              <a:t>|</a:t>
            </a:r>
            <a:r>
              <a:rPr lang="en-US"/>
              <a:t>   Abridged Standards of Care</a:t>
            </a:r>
          </a:p>
        </p:txBody>
      </p:sp>
      <p:sp>
        <p:nvSpPr>
          <p:cNvPr id="2" name="TextBox 1">
            <a:extLst>
              <a:ext uri="{FF2B5EF4-FFF2-40B4-BE49-F238E27FC236}">
                <a16:creationId xmlns:a16="http://schemas.microsoft.com/office/drawing/2014/main" id="{1C156070-8E68-CA82-27AA-C927FB3E59A9}"/>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16. Diabetes care in the hospital: Standards of Care in Diabetes—2025 Abridged for Primary Care. Clin Diabetes 2025;43:225–226 (doi: 10.2337/cd25-a016). ©2025 by the American Diabetes Association. </a:t>
            </a:r>
            <a:endParaRPr lang="en-US" sz="500">
              <a:latin typeface="Inter" panose="02000503000000020004" pitchFamily="2" charset="0"/>
              <a:ea typeface="Inter" panose="02000503000000020004" pitchFamily="2" charset="0"/>
            </a:endParaRPr>
          </a:p>
        </p:txBody>
      </p:sp>
      <p:sp>
        <p:nvSpPr>
          <p:cNvPr id="4" name="Text Placeholder 10">
            <a:extLst>
              <a:ext uri="{FF2B5EF4-FFF2-40B4-BE49-F238E27FC236}">
                <a16:creationId xmlns:a16="http://schemas.microsoft.com/office/drawing/2014/main" id="{DF181D6C-2E74-DD90-B5E3-61906E425784}"/>
              </a:ext>
            </a:extLst>
          </p:cNvPr>
          <p:cNvSpPr txBox="1">
            <a:spLocks/>
          </p:cNvSpPr>
          <p:nvPr/>
        </p:nvSpPr>
        <p:spPr>
          <a:xfrm>
            <a:off x="768066" y="1476101"/>
            <a:ext cx="7324192" cy="331372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Carefully managing people with diabetes during hospitalization can reduce the risk of hyperglycemia, hypoglycemia, or glucose variability, which all lead to adverse outcomes, including death. Consult with a specialized diabetes or glucose management team when possible.</a:t>
            </a:r>
          </a:p>
          <a:p>
            <a:pPr marL="0" indent="0">
              <a:buNone/>
            </a:pPr>
            <a:r>
              <a:rPr lang="en-US" b="1">
                <a:effectLst/>
                <a:latin typeface="Inter" panose="02000503000000020004" pitchFamily="2" charset="0"/>
                <a:ea typeface="Inter" panose="02000503000000020004" pitchFamily="2" charset="0"/>
              </a:rPr>
              <a:t>Hospital Care Delivery Standards</a:t>
            </a:r>
          </a:p>
          <a:p>
            <a:pPr>
              <a:buClr>
                <a:srgbClr val="006890"/>
              </a:buClr>
              <a:buFont typeface="Wingdings" pitchFamily="2" charset="2"/>
              <a:buChar char="ü"/>
            </a:pPr>
            <a:r>
              <a:rPr lang="en-US" sz="1000">
                <a:effectLst/>
                <a:latin typeface="Inter" panose="02000503000000020004" pitchFamily="2" charset="0"/>
                <a:ea typeface="Inter" panose="02000503000000020004" pitchFamily="2" charset="0"/>
              </a:rPr>
              <a:t>Institute validated order sets for management of dysglycemia in the hospital.</a:t>
            </a:r>
          </a:p>
          <a:p>
            <a:pPr>
              <a:buClr>
                <a:srgbClr val="006890"/>
              </a:buClr>
              <a:buFont typeface="Wingdings" pitchFamily="2" charset="2"/>
              <a:buChar char="ü"/>
            </a:pPr>
            <a:r>
              <a:rPr lang="en-US" sz="1000">
                <a:effectLst/>
                <a:latin typeface="Inter" panose="02000503000000020004" pitchFamily="2" charset="0"/>
                <a:ea typeface="Inter" panose="02000503000000020004" pitchFamily="2" charset="0"/>
              </a:rPr>
              <a:t>State the type of diabetes on the initial evaluation when it is known.</a:t>
            </a:r>
          </a:p>
          <a:p>
            <a:pPr>
              <a:buClr>
                <a:srgbClr val="006890"/>
              </a:buClr>
              <a:buFont typeface="Wingdings" pitchFamily="2" charset="2"/>
              <a:buChar char="ü"/>
            </a:pPr>
            <a:r>
              <a:rPr lang="en-US" sz="1000">
                <a:effectLst/>
                <a:latin typeface="Inter" panose="02000503000000020004" pitchFamily="2" charset="0"/>
                <a:ea typeface="Inter" panose="02000503000000020004" pitchFamily="2" charset="0"/>
              </a:rPr>
              <a:t>Perform an A1C test on all hospitalized people with diabetes or hyperglycemia (random </a:t>
            </a:r>
            <a:br>
              <a:rPr lang="en-US" sz="1000">
                <a:effectLst/>
                <a:latin typeface="Inter" panose="02000503000000020004" pitchFamily="2" charset="0"/>
                <a:ea typeface="Inter" panose="02000503000000020004" pitchFamily="2" charset="0"/>
              </a:rPr>
            </a:br>
            <a:r>
              <a:rPr lang="en-US" sz="1000">
                <a:effectLst/>
                <a:latin typeface="Inter" panose="02000503000000020004" pitchFamily="2" charset="0"/>
                <a:ea typeface="Inter" panose="02000503000000020004" pitchFamily="2" charset="0"/>
              </a:rPr>
              <a:t>blood glucose &gt;140 mg/dL [7.8 mmol/L]) if no A1C result is available from the prior 3 months.</a:t>
            </a:r>
          </a:p>
          <a:p>
            <a:pPr>
              <a:buClr>
                <a:srgbClr val="006890"/>
              </a:buClr>
              <a:buFont typeface="Wingdings" pitchFamily="2" charset="2"/>
              <a:buChar char="ü"/>
            </a:pPr>
            <a:r>
              <a:rPr lang="en-US" sz="1000">
                <a:effectLst/>
                <a:latin typeface="Inter" panose="02000503000000020004" pitchFamily="2" charset="0"/>
                <a:ea typeface="Inter" panose="02000503000000020004" pitchFamily="2" charset="0"/>
              </a:rPr>
              <a:t>Assess diabetes self-management knowledge and behaviors on admission and provide </a:t>
            </a:r>
            <a:br>
              <a:rPr lang="en-US" sz="1000">
                <a:effectLst/>
                <a:latin typeface="Inter" panose="02000503000000020004" pitchFamily="2" charset="0"/>
                <a:ea typeface="Inter" panose="02000503000000020004" pitchFamily="2" charset="0"/>
              </a:rPr>
            </a:br>
            <a:r>
              <a:rPr lang="en-US" sz="1000">
                <a:effectLst/>
                <a:latin typeface="Inter" panose="02000503000000020004" pitchFamily="2" charset="0"/>
                <a:ea typeface="Inter" panose="02000503000000020004" pitchFamily="2" charset="0"/>
              </a:rPr>
              <a:t>self-management education when needed.</a:t>
            </a:r>
          </a:p>
          <a:p>
            <a:pPr>
              <a:buClr>
                <a:srgbClr val="006890"/>
              </a:buClr>
              <a:buFont typeface="Wingdings" pitchFamily="2" charset="2"/>
              <a:buChar char="ü"/>
            </a:pPr>
            <a:r>
              <a:rPr lang="en-US" sz="1000">
                <a:effectLst/>
                <a:latin typeface="Inter" panose="02000503000000020004" pitchFamily="2" charset="0"/>
                <a:ea typeface="Inter" panose="02000503000000020004" pitchFamily="2" charset="0"/>
              </a:rPr>
              <a:t>If feasible, continue use of personal continuous glucose monitoring and/or insulin pump therapy when clinically appropriate, with confirmatory point-of-care blood glucose monitoring for insulin dosing decisions and hypoglycemia assessment and treatment.</a:t>
            </a:r>
          </a:p>
          <a:p>
            <a:pPr>
              <a:buClr>
                <a:srgbClr val="006890"/>
              </a:buClr>
              <a:buFont typeface="Wingdings" pitchFamily="2" charset="2"/>
              <a:buChar char="ü"/>
            </a:pPr>
            <a:r>
              <a:rPr lang="en-US" sz="1000">
                <a:effectLst/>
                <a:latin typeface="Inter" panose="02000503000000020004" pitchFamily="2" charset="0"/>
                <a:ea typeface="Inter" panose="02000503000000020004" pitchFamily="2" charset="0"/>
              </a:rPr>
              <a:t>Initiate or intensify insulin and/or other glucose-lowering therapies for persistent hyperglycemia at a threshold of ≥180 mg/dL.</a:t>
            </a:r>
          </a:p>
        </p:txBody>
      </p:sp>
      <p:pic>
        <p:nvPicPr>
          <p:cNvPr id="5" name="Picture 4">
            <a:extLst>
              <a:ext uri="{FF2B5EF4-FFF2-40B4-BE49-F238E27FC236}">
                <a16:creationId xmlns:a16="http://schemas.microsoft.com/office/drawing/2014/main" id="{1FB9ACA7-0D6F-A53B-D4E0-609F1C1ADFA5}"/>
              </a:ext>
            </a:extLst>
          </p:cNvPr>
          <p:cNvPicPr>
            <a:picLocks noChangeAspect="1"/>
          </p:cNvPicPr>
          <p:nvPr/>
        </p:nvPicPr>
        <p:blipFill>
          <a:blip r:embed="rId3"/>
          <a:stretch>
            <a:fillRect/>
          </a:stretch>
        </p:blipFill>
        <p:spPr>
          <a:xfrm>
            <a:off x="6478190" y="1880283"/>
            <a:ext cx="2159000" cy="1778000"/>
          </a:xfrm>
          <a:prstGeom prst="rect">
            <a:avLst/>
          </a:prstGeom>
        </p:spPr>
      </p:pic>
      <p:sp>
        <p:nvSpPr>
          <p:cNvPr id="6" name="Text Placeholder 10">
            <a:extLst>
              <a:ext uri="{FF2B5EF4-FFF2-40B4-BE49-F238E27FC236}">
                <a16:creationId xmlns:a16="http://schemas.microsoft.com/office/drawing/2014/main" id="{67BE7DCF-BE99-CC24-E412-D1EE458A85CF}"/>
              </a:ext>
            </a:extLst>
          </p:cNvPr>
          <p:cNvSpPr txBox="1">
            <a:spLocks/>
          </p:cNvSpPr>
          <p:nvPr/>
        </p:nvSpPr>
        <p:spPr>
          <a:xfrm>
            <a:off x="768065" y="957045"/>
            <a:ext cx="7976958" cy="81560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Glycemic Management During Hospitalization</a:t>
            </a:r>
          </a:p>
          <a:p>
            <a:pPr marL="0" indent="0">
              <a:spcBef>
                <a:spcPts val="0"/>
              </a:spcBef>
              <a:spcAft>
                <a:spcPts val="600"/>
              </a:spcAft>
              <a:buNone/>
            </a:pPr>
            <a:endParaRPr lang="en-US" sz="2400" b="1">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414008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601E-B487-6E84-BD29-D6964568BA0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B725352-7673-2F9C-1BC5-50E87A475893}"/>
              </a:ext>
            </a:extLst>
          </p:cNvPr>
          <p:cNvSpPr>
            <a:spLocks noGrp="1"/>
          </p:cNvSpPr>
          <p:nvPr>
            <p:ph type="body" sz="quarter" idx="27"/>
          </p:nvPr>
        </p:nvSpPr>
        <p:spPr/>
        <p:txBody>
          <a:bodyPr/>
          <a:lstStyle/>
          <a:p>
            <a:r>
              <a:rPr lang="en-US" b="1">
                <a:solidFill>
                  <a:schemeClr val="tx1"/>
                </a:solidFill>
              </a:rPr>
              <a:t>Section 16   </a:t>
            </a:r>
            <a:r>
              <a:rPr lang="en-US">
                <a:solidFill>
                  <a:schemeClr val="tx1"/>
                </a:solidFill>
              </a:rPr>
              <a:t>|</a:t>
            </a:r>
            <a:r>
              <a:rPr lang="en-US"/>
              <a:t>   Abridged Standards of Care</a:t>
            </a:r>
          </a:p>
        </p:txBody>
      </p:sp>
      <p:pic>
        <p:nvPicPr>
          <p:cNvPr id="4" name="Picture 3">
            <a:extLst>
              <a:ext uri="{FF2B5EF4-FFF2-40B4-BE49-F238E27FC236}">
                <a16:creationId xmlns:a16="http://schemas.microsoft.com/office/drawing/2014/main" id="{6D115781-EACC-ED0A-CACF-10859A16646E}"/>
              </a:ext>
            </a:extLst>
          </p:cNvPr>
          <p:cNvPicPr>
            <a:picLocks noChangeAspect="1"/>
          </p:cNvPicPr>
          <p:nvPr/>
        </p:nvPicPr>
        <p:blipFill>
          <a:blip r:embed="rId3"/>
          <a:stretch>
            <a:fillRect/>
          </a:stretch>
        </p:blipFill>
        <p:spPr>
          <a:xfrm>
            <a:off x="490374" y="1015815"/>
            <a:ext cx="8163252" cy="3438442"/>
          </a:xfrm>
          <a:prstGeom prst="rect">
            <a:avLst/>
          </a:prstGeom>
        </p:spPr>
      </p:pic>
      <p:sp>
        <p:nvSpPr>
          <p:cNvPr id="3" name="TextBox 2">
            <a:extLst>
              <a:ext uri="{FF2B5EF4-FFF2-40B4-BE49-F238E27FC236}">
                <a16:creationId xmlns:a16="http://schemas.microsoft.com/office/drawing/2014/main" id="{1D3D6F8B-BEF7-813C-AE2A-DB0B038135FE}"/>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16. Diabetes care in the hospital: Standards of Care in Diabetes—2025 Abridged for Primary Care. Clin Diabetes 2025;43:225–226 (doi: 10.2337/cd25-a016).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25178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9615-3912-8192-0B2B-0CAC144FA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29D02-D667-CAF1-E376-D3B8A8F43AFE}"/>
              </a:ext>
            </a:extLst>
          </p:cNvPr>
          <p:cNvSpPr>
            <a:spLocks noGrp="1"/>
          </p:cNvSpPr>
          <p:nvPr>
            <p:ph type="title"/>
          </p:nvPr>
        </p:nvSpPr>
        <p:spPr>
          <a:xfrm>
            <a:off x="1088571" y="2000511"/>
            <a:ext cx="7961086" cy="1288790"/>
          </a:xfrm>
        </p:spPr>
        <p:txBody>
          <a:bodyPr/>
          <a:lstStyle/>
          <a:p>
            <a:r>
              <a:rPr lang="en-US" sz="3600" b="0"/>
              <a:t>Prevention or Delay of Diabetes and </a:t>
            </a:r>
            <a:br>
              <a:rPr lang="en-US" sz="3600" b="0"/>
            </a:br>
            <a:r>
              <a:rPr lang="en-US" sz="3600" b="0"/>
              <a:t>Associated Comorbidities</a:t>
            </a:r>
            <a:endParaRPr lang="en-US"/>
          </a:p>
        </p:txBody>
      </p:sp>
      <p:sp>
        <p:nvSpPr>
          <p:cNvPr id="4" name="Text Placeholder 3">
            <a:extLst>
              <a:ext uri="{FF2B5EF4-FFF2-40B4-BE49-F238E27FC236}">
                <a16:creationId xmlns:a16="http://schemas.microsoft.com/office/drawing/2014/main" id="{150B04E5-0923-6246-97DC-928DAB3B880E}"/>
              </a:ext>
            </a:extLst>
          </p:cNvPr>
          <p:cNvSpPr>
            <a:spLocks noGrp="1"/>
          </p:cNvSpPr>
          <p:nvPr>
            <p:ph type="body" sz="quarter" idx="13"/>
          </p:nvPr>
        </p:nvSpPr>
        <p:spPr>
          <a:xfrm>
            <a:off x="1187735" y="1043690"/>
            <a:ext cx="3682430" cy="459581"/>
          </a:xfrm>
        </p:spPr>
        <p:txBody>
          <a:bodyPr/>
          <a:lstStyle/>
          <a:p>
            <a:r>
              <a:rPr lang="en-US"/>
              <a:t>Section 3</a:t>
            </a:r>
          </a:p>
        </p:txBody>
      </p:sp>
      <p:sp>
        <p:nvSpPr>
          <p:cNvPr id="3" name="Slide Number Placeholder 2">
            <a:extLst>
              <a:ext uri="{FF2B5EF4-FFF2-40B4-BE49-F238E27FC236}">
                <a16:creationId xmlns:a16="http://schemas.microsoft.com/office/drawing/2014/main" id="{4FA7833A-F10D-39C3-F0C2-4146343AE120}"/>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11</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5361842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DFE6-548B-29DA-2E95-AE99C1672D6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F9FE098-6B2A-74E0-4522-920F76819392}"/>
              </a:ext>
            </a:extLst>
          </p:cNvPr>
          <p:cNvSpPr>
            <a:spLocks noGrp="1"/>
          </p:cNvSpPr>
          <p:nvPr>
            <p:ph type="body" sz="quarter" idx="27"/>
          </p:nvPr>
        </p:nvSpPr>
        <p:spPr/>
        <p:txBody>
          <a:bodyPr/>
          <a:lstStyle/>
          <a:p>
            <a:r>
              <a:rPr lang="en-US" b="1">
                <a:solidFill>
                  <a:schemeClr val="tx1"/>
                </a:solidFill>
              </a:rPr>
              <a:t>Section 16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2908E3BF-4B5F-4C0B-0E85-9DFD1AB9E930}"/>
              </a:ext>
            </a:extLst>
          </p:cNvPr>
          <p:cNvSpPr txBox="1">
            <a:spLocks/>
          </p:cNvSpPr>
          <p:nvPr/>
        </p:nvSpPr>
        <p:spPr>
          <a:xfrm>
            <a:off x="804353" y="1839792"/>
            <a:ext cx="6921517" cy="209698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Tailor a structured discharge plan to the individual with diabetes:</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Transmit discharge summaries to the primary care clinician as soon as possible after discharge.</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Provide diabetes self-management education before discharge.</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Ensure medication reconciliation and access.</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Arrange virtual or in-person follow-up visits post-discharge:</a:t>
            </a:r>
          </a:p>
          <a:p>
            <a:pPr lvl="1">
              <a:buFont typeface="Wingdings" pitchFamily="2" charset="2"/>
              <a:buChar char="§"/>
            </a:pPr>
            <a:r>
              <a:rPr lang="en-US" sz="1100">
                <a:effectLst/>
                <a:latin typeface="Inter" panose="02000503000000020004" pitchFamily="2" charset="0"/>
                <a:ea typeface="Inter" panose="02000503000000020004" pitchFamily="2" charset="0"/>
              </a:rPr>
              <a:t>Schedule a visit with the primary care clinician, endocrinologist, or a diabetes care and education specialist within 1 month of discharge.</a:t>
            </a:r>
          </a:p>
          <a:p>
            <a:pPr lvl="1">
              <a:buFont typeface="Wingdings" pitchFamily="2" charset="2"/>
              <a:buChar char="§"/>
            </a:pPr>
            <a:r>
              <a:rPr lang="en-US" sz="1100">
                <a:effectLst/>
                <a:latin typeface="Inter" panose="02000503000000020004" pitchFamily="2" charset="0"/>
                <a:ea typeface="Inter" panose="02000503000000020004" pitchFamily="2" charset="0"/>
              </a:rPr>
              <a:t>Schedule earlier follow-up (1–2 weeks) if medications change or glucose goals are not met at discharge. </a:t>
            </a:r>
          </a:p>
        </p:txBody>
      </p:sp>
      <p:sp>
        <p:nvSpPr>
          <p:cNvPr id="4" name="Text Placeholder 10">
            <a:extLst>
              <a:ext uri="{FF2B5EF4-FFF2-40B4-BE49-F238E27FC236}">
                <a16:creationId xmlns:a16="http://schemas.microsoft.com/office/drawing/2014/main" id="{A978C8C8-305A-C3B1-A93A-5D18F0EE6F2E}"/>
              </a:ext>
            </a:extLst>
          </p:cNvPr>
          <p:cNvSpPr txBox="1">
            <a:spLocks/>
          </p:cNvSpPr>
          <p:nvPr/>
        </p:nvSpPr>
        <p:spPr>
          <a:xfrm>
            <a:off x="804351" y="1283291"/>
            <a:ext cx="8194505"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Transition From the Hospital to the Ambulatory Setting</a:t>
            </a:r>
          </a:p>
        </p:txBody>
      </p:sp>
      <p:sp>
        <p:nvSpPr>
          <p:cNvPr id="5" name="TextBox 4">
            <a:extLst>
              <a:ext uri="{FF2B5EF4-FFF2-40B4-BE49-F238E27FC236}">
                <a16:creationId xmlns:a16="http://schemas.microsoft.com/office/drawing/2014/main" id="{1D0A111F-F911-1ED0-F2BB-DCD5495AFD35}"/>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16. Diabetes care in the hospital: Standards of Care in Diabetes—2025 Abridged for Primary Care. Clin Diabetes 2025;43:225–226 (doi: 10.2337/cd25-a016).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02468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D1BEC-76C5-615E-426C-D39841EDF78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D16E784-005D-2268-3378-6DCAC0159D03}"/>
              </a:ext>
            </a:extLst>
          </p:cNvPr>
          <p:cNvSpPr>
            <a:spLocks noGrp="1"/>
          </p:cNvSpPr>
          <p:nvPr>
            <p:ph type="body" sz="quarter" idx="27"/>
          </p:nvPr>
        </p:nvSpPr>
        <p:spPr/>
        <p:txBody>
          <a:bodyPr/>
          <a:lstStyle/>
          <a:p>
            <a:r>
              <a:rPr lang="en-US" b="1">
                <a:solidFill>
                  <a:schemeClr val="tx1"/>
                </a:solidFill>
              </a:rPr>
              <a:t>Section 16   </a:t>
            </a:r>
            <a:r>
              <a:rPr lang="en-US">
                <a:solidFill>
                  <a:schemeClr val="tx1"/>
                </a:solidFill>
              </a:rPr>
              <a:t>|</a:t>
            </a:r>
            <a:r>
              <a:rPr lang="en-US"/>
              <a:t>   Abridged Standards of Care</a:t>
            </a:r>
          </a:p>
        </p:txBody>
      </p:sp>
      <p:pic>
        <p:nvPicPr>
          <p:cNvPr id="5" name="Picture 4" descr="A diagram of a health care system&#10;&#10;AI-generated content may be incorrect.">
            <a:extLst>
              <a:ext uri="{FF2B5EF4-FFF2-40B4-BE49-F238E27FC236}">
                <a16:creationId xmlns:a16="http://schemas.microsoft.com/office/drawing/2014/main" id="{5BA8CE3B-7DC2-74F1-EF4B-38BD101A3834}"/>
              </a:ext>
            </a:extLst>
          </p:cNvPr>
          <p:cNvPicPr>
            <a:picLocks noChangeAspect="1"/>
          </p:cNvPicPr>
          <p:nvPr/>
        </p:nvPicPr>
        <p:blipFill>
          <a:blip r:embed="rId3"/>
          <a:stretch>
            <a:fillRect/>
          </a:stretch>
        </p:blipFill>
        <p:spPr>
          <a:xfrm>
            <a:off x="1151222" y="1072135"/>
            <a:ext cx="6573671" cy="3597835"/>
          </a:xfrm>
          <a:prstGeom prst="rect">
            <a:avLst/>
          </a:prstGeom>
        </p:spPr>
      </p:pic>
      <p:sp>
        <p:nvSpPr>
          <p:cNvPr id="3" name="TextBox 2">
            <a:extLst>
              <a:ext uri="{FF2B5EF4-FFF2-40B4-BE49-F238E27FC236}">
                <a16:creationId xmlns:a16="http://schemas.microsoft.com/office/drawing/2014/main" id="{C01EB8F8-71E2-E878-6FCF-E71E86562F75}"/>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16. Diabetes care in the hospital: Standards of Care in Diabetes—2025 Abridged for Primary Care. Clin Diabetes 2025;43:225–226 (doi: 10.2337/cd25-a016). ©2025 by the American Diabetes Association. </a:t>
            </a:r>
            <a:endParaRPr lang="en-US" sz="500" dirty="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9001682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a:t>©American Diabetes Association. All Rights Reserved.</a:t>
            </a:r>
          </a:p>
        </p:txBody>
      </p:sp>
    </p:spTree>
    <p:custDataLst>
      <p:tags r:id="rId1"/>
    </p:custDataLst>
    <p:extLst>
      <p:ext uri="{BB962C8B-B14F-4D97-AF65-F5344CB8AC3E}">
        <p14:creationId xmlns:p14="http://schemas.microsoft.com/office/powerpoint/2010/main" val="421000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1879-CA1E-20BB-2E80-66BE5BD6685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5909253-3288-E7BD-7F47-1A2E02F776F7}"/>
              </a:ext>
            </a:extLst>
          </p:cNvPr>
          <p:cNvSpPr>
            <a:spLocks noGrp="1"/>
          </p:cNvSpPr>
          <p:nvPr>
            <p:ph type="body" sz="quarter" idx="27"/>
          </p:nvPr>
        </p:nvSpPr>
        <p:spPr/>
        <p:txBody>
          <a:bodyPr/>
          <a:lstStyle/>
          <a:p>
            <a:r>
              <a:rPr lang="en-US" b="1">
                <a:solidFill>
                  <a:schemeClr val="tx1"/>
                </a:solidFill>
              </a:rPr>
              <a:t>Section 3   </a:t>
            </a:r>
            <a:r>
              <a:rPr lang="en-US">
                <a:solidFill>
                  <a:schemeClr val="tx1"/>
                </a:solidFill>
              </a:rPr>
              <a:t>|</a:t>
            </a:r>
            <a:r>
              <a:rPr lang="en-US"/>
              <a:t>   Abridged Standards of Care</a:t>
            </a:r>
          </a:p>
        </p:txBody>
      </p:sp>
      <p:sp>
        <p:nvSpPr>
          <p:cNvPr id="4" name="TextBox 3">
            <a:extLst>
              <a:ext uri="{FF2B5EF4-FFF2-40B4-BE49-F238E27FC236}">
                <a16:creationId xmlns:a16="http://schemas.microsoft.com/office/drawing/2014/main" id="{ACC1557E-873C-053C-1685-E5BC84BA9C35}"/>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3. Prevention or delay of diabetes and associated comorbidities: Standards of Care in Diabetes—2025 Abridged for Primary Care. Clin Diabetes 2025;43:187–189 (doi: 10.2337/cd25-a003). ©2025 by the American Diabetes Association. </a:t>
            </a:r>
            <a:endParaRPr lang="en-US" sz="200">
              <a:latin typeface="Inter" panose="02000503000000020004" pitchFamily="2" charset="0"/>
              <a:ea typeface="Inter" panose="02000503000000020004" pitchFamily="2" charset="0"/>
            </a:endParaRPr>
          </a:p>
        </p:txBody>
      </p:sp>
      <p:sp>
        <p:nvSpPr>
          <p:cNvPr id="6" name="Text Placeholder 9">
            <a:extLst>
              <a:ext uri="{FF2B5EF4-FFF2-40B4-BE49-F238E27FC236}">
                <a16:creationId xmlns:a16="http://schemas.microsoft.com/office/drawing/2014/main" id="{6AB96AFB-10C3-D623-029A-86A69681131B}"/>
              </a:ext>
            </a:extLst>
          </p:cNvPr>
          <p:cNvSpPr txBox="1">
            <a:spLocks/>
          </p:cNvSpPr>
          <p:nvPr/>
        </p:nvSpPr>
        <p:spPr>
          <a:xfrm>
            <a:off x="647598" y="993600"/>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Inter" panose="02000503000000020004" pitchFamily="2" charset="0"/>
                <a:ea typeface="Inter" panose="02000503000000020004" pitchFamily="2" charset="0"/>
              </a:rPr>
              <a:t>Nutrition and Physical Activity Recommendations for Adults at Risk for Type 2 Diabetes </a:t>
            </a:r>
          </a:p>
        </p:txBody>
      </p:sp>
      <p:pic>
        <p:nvPicPr>
          <p:cNvPr id="2" name="Picture 1">
            <a:extLst>
              <a:ext uri="{FF2B5EF4-FFF2-40B4-BE49-F238E27FC236}">
                <a16:creationId xmlns:a16="http://schemas.microsoft.com/office/drawing/2014/main" id="{0E8494BC-5273-0487-22B3-AC2868B9238D}"/>
              </a:ext>
            </a:extLst>
          </p:cNvPr>
          <p:cNvPicPr>
            <a:picLocks noChangeAspect="1"/>
          </p:cNvPicPr>
          <p:nvPr/>
        </p:nvPicPr>
        <p:blipFill>
          <a:blip r:embed="rId3"/>
          <a:stretch>
            <a:fillRect/>
          </a:stretch>
        </p:blipFill>
        <p:spPr>
          <a:xfrm>
            <a:off x="667172" y="1784885"/>
            <a:ext cx="7809653" cy="3048264"/>
          </a:xfrm>
          <a:prstGeom prst="rect">
            <a:avLst/>
          </a:prstGeom>
        </p:spPr>
      </p:pic>
    </p:spTree>
    <p:custDataLst>
      <p:tags r:id="rId1"/>
    </p:custDataLst>
    <p:extLst>
      <p:ext uri="{BB962C8B-B14F-4D97-AF65-F5344CB8AC3E}">
        <p14:creationId xmlns:p14="http://schemas.microsoft.com/office/powerpoint/2010/main" val="89513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66DC-E943-04E0-309D-479C9A6E28F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17FD9DF-9534-78B2-C48D-FC32A12EF3B7}"/>
              </a:ext>
            </a:extLst>
          </p:cNvPr>
          <p:cNvSpPr>
            <a:spLocks noGrp="1"/>
          </p:cNvSpPr>
          <p:nvPr>
            <p:ph type="body" sz="quarter" idx="27"/>
          </p:nvPr>
        </p:nvSpPr>
        <p:spPr/>
        <p:txBody>
          <a:bodyPr/>
          <a:lstStyle/>
          <a:p>
            <a:r>
              <a:rPr lang="en-US" b="1">
                <a:solidFill>
                  <a:schemeClr val="tx1"/>
                </a:solidFill>
              </a:rPr>
              <a:t>Section 3   </a:t>
            </a:r>
            <a:r>
              <a:rPr lang="en-US">
                <a:solidFill>
                  <a:schemeClr val="tx1"/>
                </a:solidFill>
              </a:rPr>
              <a:t>|</a:t>
            </a:r>
            <a:r>
              <a:rPr lang="en-US"/>
              <a:t>   Abridged Standards of Care</a:t>
            </a:r>
          </a:p>
        </p:txBody>
      </p:sp>
      <p:sp>
        <p:nvSpPr>
          <p:cNvPr id="3" name="Text Placeholder 9">
            <a:extLst>
              <a:ext uri="{FF2B5EF4-FFF2-40B4-BE49-F238E27FC236}">
                <a16:creationId xmlns:a16="http://schemas.microsoft.com/office/drawing/2014/main" id="{34883DD4-5522-A7D9-814C-EC99806A0A84}"/>
              </a:ext>
            </a:extLst>
          </p:cNvPr>
          <p:cNvSpPr txBox="1">
            <a:spLocks/>
          </p:cNvSpPr>
          <p:nvPr/>
        </p:nvSpPr>
        <p:spPr>
          <a:xfrm>
            <a:off x="705957" y="991543"/>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Inter" panose="02000503000000020004" pitchFamily="2" charset="0"/>
                <a:ea typeface="Inter" panose="02000503000000020004" pitchFamily="2" charset="0"/>
              </a:rPr>
              <a:t>Person-Centered Care Goals for </a:t>
            </a:r>
            <a:br>
              <a:rPr lang="en-US" sz="2400">
                <a:latin typeface="Inter" panose="02000503000000020004" pitchFamily="2" charset="0"/>
                <a:ea typeface="Inter" panose="02000503000000020004" pitchFamily="2" charset="0"/>
              </a:rPr>
            </a:br>
            <a:r>
              <a:rPr lang="en-US" sz="2400">
                <a:latin typeface="Inter" panose="02000503000000020004" pitchFamily="2" charset="0"/>
                <a:ea typeface="Inter" panose="02000503000000020004" pitchFamily="2" charset="0"/>
              </a:rPr>
              <a:t>Individuals at Risk of Type 2 Diabetes</a:t>
            </a:r>
          </a:p>
        </p:txBody>
      </p:sp>
      <p:pic>
        <p:nvPicPr>
          <p:cNvPr id="2" name="Picture 1">
            <a:extLst>
              <a:ext uri="{FF2B5EF4-FFF2-40B4-BE49-F238E27FC236}">
                <a16:creationId xmlns:a16="http://schemas.microsoft.com/office/drawing/2014/main" id="{42055B18-4BDB-09F2-47DB-6453B674912C}"/>
              </a:ext>
            </a:extLst>
          </p:cNvPr>
          <p:cNvPicPr>
            <a:picLocks noChangeAspect="1"/>
          </p:cNvPicPr>
          <p:nvPr/>
        </p:nvPicPr>
        <p:blipFill>
          <a:blip r:embed="rId3"/>
          <a:stretch>
            <a:fillRect/>
          </a:stretch>
        </p:blipFill>
        <p:spPr>
          <a:xfrm>
            <a:off x="705957" y="1790461"/>
            <a:ext cx="7651143" cy="2999492"/>
          </a:xfrm>
          <a:prstGeom prst="rect">
            <a:avLst/>
          </a:prstGeom>
        </p:spPr>
      </p:pic>
      <p:sp>
        <p:nvSpPr>
          <p:cNvPr id="5" name="TextBox 4">
            <a:extLst>
              <a:ext uri="{FF2B5EF4-FFF2-40B4-BE49-F238E27FC236}">
                <a16:creationId xmlns:a16="http://schemas.microsoft.com/office/drawing/2014/main" id="{ADEE2C62-720D-5F0B-E00F-CC28D718D72A}"/>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3. Prevention or delay of diabetes and associated comorbidities: Standards of Care in Diabetes—2025 Abridged for Primary Care. Clin Diabetes 2025;43:187–189 (doi: 10.2337/cd25-a003). ©2025 by the American Diabetes Association. </a:t>
            </a:r>
            <a:endParaRPr lang="en-US" sz="2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45686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1249-938F-EC66-0056-08693E638F5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18A02A9-0B90-1B9E-E146-F350ECBD15FF}"/>
              </a:ext>
            </a:extLst>
          </p:cNvPr>
          <p:cNvSpPr>
            <a:spLocks noGrp="1"/>
          </p:cNvSpPr>
          <p:nvPr>
            <p:ph type="body" sz="quarter" idx="27"/>
          </p:nvPr>
        </p:nvSpPr>
        <p:spPr/>
        <p:txBody>
          <a:bodyPr/>
          <a:lstStyle/>
          <a:p>
            <a:r>
              <a:rPr lang="en-US" b="1">
                <a:solidFill>
                  <a:schemeClr val="tx1"/>
                </a:solidFill>
              </a:rPr>
              <a:t>Section 3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EE0B3189-B4F5-2E8B-AC55-8DEDF0595A8D}"/>
              </a:ext>
            </a:extLst>
          </p:cNvPr>
          <p:cNvSpPr txBox="1">
            <a:spLocks/>
          </p:cNvSpPr>
          <p:nvPr/>
        </p:nvSpPr>
        <p:spPr>
          <a:xfrm>
            <a:off x="704052" y="1131215"/>
            <a:ext cx="7735895" cy="372409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latin typeface="Inter" panose="02000503000000020004" pitchFamily="2" charset="0"/>
                <a:ea typeface="Inter" panose="02000503000000020004" pitchFamily="2" charset="0"/>
              </a:rPr>
              <a:t>What medications can be prescribed to adults to prevent type 2 diabetes?</a:t>
            </a:r>
          </a:p>
          <a:p>
            <a:pPr marL="19431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The U.S. Food and Drug Administration has not approved any drugs for diabetes prevention. </a:t>
            </a:r>
          </a:p>
          <a:p>
            <a:pPr marL="19431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Metformin has the strongest evidence base for diabetes prevention.</a:t>
            </a:r>
          </a:p>
          <a:p>
            <a:pPr marL="194310" indent="-194310">
              <a:spcBef>
                <a:spcPts val="0"/>
              </a:spcBef>
              <a:spcAft>
                <a:spcPts val="600"/>
              </a:spcAft>
            </a:pPr>
            <a:endParaRPr lang="en-US" sz="1000">
              <a:latin typeface="Inter" panose="02000503000000020004" pitchFamily="2" charset="0"/>
              <a:ea typeface="Inter" panose="02000503000000020004" pitchFamily="2" charset="0"/>
            </a:endParaRPr>
          </a:p>
          <a:p>
            <a:pPr marL="194310" indent="-194310">
              <a:spcBef>
                <a:spcPts val="0"/>
              </a:spcBef>
              <a:spcAft>
                <a:spcPts val="600"/>
              </a:spcAft>
            </a:pPr>
            <a:endParaRPr lang="en-US" sz="1000">
              <a:latin typeface="Inter" panose="02000503000000020004" pitchFamily="2" charset="0"/>
              <a:ea typeface="Inter" panose="02000503000000020004" pitchFamily="2" charset="0"/>
            </a:endParaRPr>
          </a:p>
          <a:p>
            <a:pPr marL="194310" indent="-194310">
              <a:spcBef>
                <a:spcPts val="0"/>
              </a:spcBef>
              <a:spcAft>
                <a:spcPts val="600"/>
              </a:spcAft>
            </a:pPr>
            <a:endParaRPr lang="en-US" sz="1000">
              <a:latin typeface="Inter" panose="02000503000000020004" pitchFamily="2" charset="0"/>
              <a:ea typeface="Inter" panose="02000503000000020004" pitchFamily="2" charset="0"/>
            </a:endParaRPr>
          </a:p>
          <a:p>
            <a:pPr marL="0" indent="0">
              <a:spcBef>
                <a:spcPts val="0"/>
              </a:spcBef>
              <a:spcAft>
                <a:spcPts val="600"/>
              </a:spcAft>
              <a:buNone/>
            </a:pPr>
            <a:r>
              <a:rPr lang="en-US" sz="1200" b="1">
                <a:latin typeface="Inter" panose="02000503000000020004" pitchFamily="2" charset="0"/>
                <a:ea typeface="Inter" panose="02000503000000020004" pitchFamily="2" charset="0"/>
              </a:rPr>
              <a:t>Who should be considered for metformin therapy to prevent type 2 diabetes? </a:t>
            </a:r>
          </a:p>
          <a:p>
            <a:pPr marL="46863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Adults aged 25–59 years with a BMI ≥35 kg/m</a:t>
            </a:r>
            <a:r>
              <a:rPr lang="en-US" sz="1000" baseline="30000">
                <a:latin typeface="Inter" panose="02000503000000020004" pitchFamily="2" charset="0"/>
                <a:ea typeface="Inter" panose="02000503000000020004" pitchFamily="2" charset="0"/>
              </a:rPr>
              <a:t>2</a:t>
            </a:r>
          </a:p>
          <a:p>
            <a:pPr marL="46863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Individuals with higher fasting plasma glucose (e.g., ≥110 mg/dL [≥ 6 mmol/L])</a:t>
            </a:r>
          </a:p>
          <a:p>
            <a:pPr marL="46863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Those with higher A1C (e.g., ≥6.0% [≥42 mmol/mol])</a:t>
            </a:r>
          </a:p>
          <a:p>
            <a:pPr marL="46863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Individuals with a history of gestational diabetes mellitus </a:t>
            </a:r>
          </a:p>
          <a:p>
            <a:pPr marL="468630" indent="-194310">
              <a:spcBef>
                <a:spcPts val="0"/>
              </a:spcBef>
              <a:spcAft>
                <a:spcPts val="600"/>
              </a:spcAft>
            </a:pPr>
            <a:endParaRPr lang="en-US" sz="1000">
              <a:latin typeface="Inter" panose="02000503000000020004" pitchFamily="2" charset="0"/>
              <a:ea typeface="Inter" panose="02000503000000020004" pitchFamily="2" charset="0"/>
            </a:endParaRPr>
          </a:p>
          <a:p>
            <a:pPr marL="274320" indent="0">
              <a:spcBef>
                <a:spcPts val="0"/>
              </a:spcBef>
              <a:spcAft>
                <a:spcPts val="600"/>
              </a:spcAft>
              <a:buNone/>
            </a:pPr>
            <a:endParaRPr lang="en-US" sz="1000">
              <a:latin typeface="Inter" panose="02000503000000020004" pitchFamily="2" charset="0"/>
              <a:ea typeface="Inter" panose="02000503000000020004" pitchFamily="2" charset="0"/>
            </a:endParaRPr>
          </a:p>
          <a:p>
            <a:pPr marL="0" indent="0">
              <a:spcBef>
                <a:spcPts val="0"/>
              </a:spcBef>
              <a:spcAft>
                <a:spcPts val="600"/>
              </a:spcAft>
              <a:buNone/>
            </a:pPr>
            <a:r>
              <a:rPr lang="en-US" sz="1200" b="1">
                <a:latin typeface="Inter" panose="02000503000000020004" pitchFamily="2" charset="0"/>
                <a:ea typeface="Inter" panose="02000503000000020004" pitchFamily="2" charset="0"/>
              </a:rPr>
              <a:t>What parameters should be monitoring in people on metformin therapy?</a:t>
            </a:r>
          </a:p>
          <a:p>
            <a:pPr marL="194310" indent="-194310">
              <a:spcBef>
                <a:spcPts val="0"/>
              </a:spcBef>
              <a:spcAft>
                <a:spcPts val="600"/>
              </a:spcAft>
              <a:buClr>
                <a:srgbClr val="006890"/>
              </a:buClr>
            </a:pPr>
            <a:r>
              <a:rPr lang="en-US" sz="1000">
                <a:latin typeface="Inter" panose="02000503000000020004" pitchFamily="2" charset="0"/>
                <a:ea typeface="Inter" panose="02000503000000020004" pitchFamily="2" charset="0"/>
              </a:rPr>
              <a:t>Vitamin B12 should be measured periodically, especially in those with anemia or peripheral neuropathy.</a:t>
            </a:r>
          </a:p>
          <a:p>
            <a:pPr marL="0" indent="0">
              <a:spcBef>
                <a:spcPts val="0"/>
              </a:spcBef>
              <a:spcAft>
                <a:spcPts val="600"/>
              </a:spcAft>
              <a:buNone/>
            </a:pPr>
            <a:endParaRPr lang="en-US" sz="1100" b="1">
              <a:latin typeface="Inter" panose="02000503000000020004" pitchFamily="2" charset="0"/>
              <a:ea typeface="Inter" panose="02000503000000020004" pitchFamily="2" charset="0"/>
            </a:endParaRPr>
          </a:p>
        </p:txBody>
      </p:sp>
      <p:pic>
        <p:nvPicPr>
          <p:cNvPr id="5" name="Picture 4" descr="A black screen with a black background&#10;&#10;Description automatically generated">
            <a:extLst>
              <a:ext uri="{FF2B5EF4-FFF2-40B4-BE49-F238E27FC236}">
                <a16:creationId xmlns:a16="http://schemas.microsoft.com/office/drawing/2014/main" id="{6779ECDF-A5B5-F600-890A-0D0C8C343765}"/>
              </a:ext>
            </a:extLst>
          </p:cNvPr>
          <p:cNvPicPr>
            <a:picLocks noChangeAspect="1"/>
          </p:cNvPicPr>
          <p:nvPr/>
        </p:nvPicPr>
        <p:blipFill>
          <a:blip r:embed="rId3"/>
          <a:stretch>
            <a:fillRect/>
          </a:stretch>
        </p:blipFill>
        <p:spPr>
          <a:xfrm>
            <a:off x="670507" y="2731253"/>
            <a:ext cx="306350" cy="998161"/>
          </a:xfrm>
          <a:prstGeom prst="rect">
            <a:avLst/>
          </a:prstGeom>
        </p:spPr>
      </p:pic>
      <p:pic>
        <p:nvPicPr>
          <p:cNvPr id="6" name="Picture 5">
            <a:extLst>
              <a:ext uri="{FF2B5EF4-FFF2-40B4-BE49-F238E27FC236}">
                <a16:creationId xmlns:a16="http://schemas.microsoft.com/office/drawing/2014/main" id="{DFA142D4-7873-58B6-E0AB-1C4063A0DEFE}"/>
              </a:ext>
            </a:extLst>
          </p:cNvPr>
          <p:cNvPicPr>
            <a:picLocks noChangeAspect="1"/>
          </p:cNvPicPr>
          <p:nvPr/>
        </p:nvPicPr>
        <p:blipFill>
          <a:blip r:embed="rId4"/>
          <a:stretch>
            <a:fillRect/>
          </a:stretch>
        </p:blipFill>
        <p:spPr>
          <a:xfrm>
            <a:off x="6747508" y="1189030"/>
            <a:ext cx="1938737" cy="1938737"/>
          </a:xfrm>
          <a:prstGeom prst="rect">
            <a:avLst/>
          </a:prstGeom>
        </p:spPr>
      </p:pic>
      <p:sp>
        <p:nvSpPr>
          <p:cNvPr id="3" name="TextBox 2">
            <a:extLst>
              <a:ext uri="{FF2B5EF4-FFF2-40B4-BE49-F238E27FC236}">
                <a16:creationId xmlns:a16="http://schemas.microsoft.com/office/drawing/2014/main" id="{F2ED3875-5DD9-081C-054E-0AB6993BA9F8}"/>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3. Prevention or delay of diabetes and associated comorbidities: Standards of Care in Diabetes—2025 Abridged for Primary Care. Clin Diabetes 2025;43:187–189 (doi: 10.2337/cd25-a003). ©2025 by the American Diabetes Association. </a:t>
            </a:r>
            <a:endParaRPr lang="en-US" sz="2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93756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8C82-8179-A5C2-B47E-8819043701D2}"/>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7FB1BAD-7B32-A24A-6CEE-499C63314A1A}"/>
              </a:ext>
            </a:extLst>
          </p:cNvPr>
          <p:cNvSpPr>
            <a:spLocks noGrp="1"/>
          </p:cNvSpPr>
          <p:nvPr>
            <p:ph type="body" sz="quarter" idx="27"/>
          </p:nvPr>
        </p:nvSpPr>
        <p:spPr/>
        <p:txBody>
          <a:bodyPr/>
          <a:lstStyle/>
          <a:p>
            <a:r>
              <a:rPr lang="en-US" b="1">
                <a:solidFill>
                  <a:schemeClr val="tx1"/>
                </a:solidFill>
              </a:rPr>
              <a:t>Section 3   </a:t>
            </a:r>
            <a:r>
              <a:rPr lang="en-US">
                <a:solidFill>
                  <a:schemeClr val="tx1"/>
                </a:solidFill>
              </a:rPr>
              <a:t>|</a:t>
            </a:r>
            <a:r>
              <a:rPr lang="en-US"/>
              <a:t>   Abridged Standards of Care</a:t>
            </a:r>
          </a:p>
        </p:txBody>
      </p:sp>
      <p:sp>
        <p:nvSpPr>
          <p:cNvPr id="6" name="Text Placeholder 9">
            <a:extLst>
              <a:ext uri="{FF2B5EF4-FFF2-40B4-BE49-F238E27FC236}">
                <a16:creationId xmlns:a16="http://schemas.microsoft.com/office/drawing/2014/main" id="{CFE28240-6051-62CA-B04C-8BE2176F99AB}"/>
              </a:ext>
            </a:extLst>
          </p:cNvPr>
          <p:cNvSpPr txBox="1">
            <a:spLocks/>
          </p:cNvSpPr>
          <p:nvPr/>
        </p:nvSpPr>
        <p:spPr>
          <a:xfrm>
            <a:off x="647598" y="1204057"/>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Inter" panose="02000503000000020004" pitchFamily="2" charset="0"/>
                <a:ea typeface="Inter" panose="02000503000000020004" pitchFamily="2" charset="0"/>
              </a:rPr>
              <a:t>Prevention of Type 1 Diabetes</a:t>
            </a:r>
          </a:p>
        </p:txBody>
      </p:sp>
      <p:pic>
        <p:nvPicPr>
          <p:cNvPr id="3" name="Picture 2">
            <a:extLst>
              <a:ext uri="{FF2B5EF4-FFF2-40B4-BE49-F238E27FC236}">
                <a16:creationId xmlns:a16="http://schemas.microsoft.com/office/drawing/2014/main" id="{60EB59DF-21F6-03A4-10C8-E08E1F0160FB}"/>
              </a:ext>
            </a:extLst>
          </p:cNvPr>
          <p:cNvPicPr>
            <a:picLocks noChangeAspect="1"/>
          </p:cNvPicPr>
          <p:nvPr/>
        </p:nvPicPr>
        <p:blipFill>
          <a:blip r:embed="rId3"/>
          <a:stretch>
            <a:fillRect/>
          </a:stretch>
        </p:blipFill>
        <p:spPr>
          <a:xfrm>
            <a:off x="990287" y="1830535"/>
            <a:ext cx="7163421" cy="2658086"/>
          </a:xfrm>
          <a:prstGeom prst="rect">
            <a:avLst/>
          </a:prstGeom>
        </p:spPr>
      </p:pic>
      <p:sp>
        <p:nvSpPr>
          <p:cNvPr id="2" name="TextBox 1">
            <a:extLst>
              <a:ext uri="{FF2B5EF4-FFF2-40B4-BE49-F238E27FC236}">
                <a16:creationId xmlns:a16="http://schemas.microsoft.com/office/drawing/2014/main" id="{21225774-DCA2-E2F1-878B-D64A985DB69D}"/>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3. Prevention or delay of diabetes and associated comorbidities: Standards of Care in Diabetes—2025 Abridged for Primary Care. Clin Diabetes 2025;43:187–189 (doi: 10.2337/cd25-a003). ©2025 by the American Diabetes Association. </a:t>
            </a:r>
            <a:endParaRPr lang="en-US" sz="2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07257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30897-AFCF-2A80-C6B6-4E0F43D9ECD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5028F21-BE99-F188-F15A-842FDA82F562}"/>
              </a:ext>
            </a:extLst>
          </p:cNvPr>
          <p:cNvSpPr>
            <a:spLocks noGrp="1"/>
          </p:cNvSpPr>
          <p:nvPr>
            <p:ph type="body" sz="quarter" idx="27"/>
          </p:nvPr>
        </p:nvSpPr>
        <p:spPr/>
        <p:txBody>
          <a:bodyPr/>
          <a:lstStyle/>
          <a:p>
            <a:r>
              <a:rPr lang="en-US" b="1">
                <a:solidFill>
                  <a:schemeClr val="tx1"/>
                </a:solidFill>
              </a:rPr>
              <a:t>Section 3   </a:t>
            </a:r>
            <a:r>
              <a:rPr lang="en-US">
                <a:solidFill>
                  <a:schemeClr val="tx1"/>
                </a:solidFill>
              </a:rPr>
              <a:t>|</a:t>
            </a:r>
            <a:r>
              <a:rPr lang="en-US"/>
              <a:t>   Abridged Standards of Care</a:t>
            </a:r>
          </a:p>
        </p:txBody>
      </p:sp>
      <p:sp>
        <p:nvSpPr>
          <p:cNvPr id="2" name="Text Placeholder 9">
            <a:extLst>
              <a:ext uri="{FF2B5EF4-FFF2-40B4-BE49-F238E27FC236}">
                <a16:creationId xmlns:a16="http://schemas.microsoft.com/office/drawing/2014/main" id="{C26130D4-5DB0-18A2-87B9-53E7E0A45C64}"/>
              </a:ext>
            </a:extLst>
          </p:cNvPr>
          <p:cNvSpPr txBox="1">
            <a:spLocks/>
          </p:cNvSpPr>
          <p:nvPr/>
        </p:nvSpPr>
        <p:spPr>
          <a:xfrm>
            <a:off x="713214" y="1157016"/>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Inter" panose="02000503000000020004" pitchFamily="2" charset="0"/>
                <a:ea typeface="Inter" panose="02000503000000020004" pitchFamily="2" charset="0"/>
              </a:rPr>
              <a:t>Staging of Type 1 Diabetes</a:t>
            </a:r>
          </a:p>
        </p:txBody>
      </p:sp>
      <p:pic>
        <p:nvPicPr>
          <p:cNvPr id="3" name="Picture 2">
            <a:extLst>
              <a:ext uri="{FF2B5EF4-FFF2-40B4-BE49-F238E27FC236}">
                <a16:creationId xmlns:a16="http://schemas.microsoft.com/office/drawing/2014/main" id="{58AC31E0-448C-5C97-4D25-5875B6147AE1}"/>
              </a:ext>
            </a:extLst>
          </p:cNvPr>
          <p:cNvPicPr>
            <a:picLocks noChangeAspect="1"/>
          </p:cNvPicPr>
          <p:nvPr/>
        </p:nvPicPr>
        <p:blipFill>
          <a:blip r:embed="rId3"/>
          <a:stretch>
            <a:fillRect/>
          </a:stretch>
        </p:blipFill>
        <p:spPr>
          <a:xfrm>
            <a:off x="673270" y="1806489"/>
            <a:ext cx="7797460" cy="2395936"/>
          </a:xfrm>
          <a:prstGeom prst="rect">
            <a:avLst/>
          </a:prstGeom>
        </p:spPr>
      </p:pic>
      <p:sp>
        <p:nvSpPr>
          <p:cNvPr id="5" name="TextBox 4">
            <a:extLst>
              <a:ext uri="{FF2B5EF4-FFF2-40B4-BE49-F238E27FC236}">
                <a16:creationId xmlns:a16="http://schemas.microsoft.com/office/drawing/2014/main" id="{055FC051-7AFF-C76E-E1C5-6F0A2E09D645}"/>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3. Prevention or delay of diabetes and associated comorbidities: Standards of Care in Diabetes—2025 Abridged for Primary Care. Clin Diabetes 2025;43:187–189 (doi: 10.2337/cd25-a003). ©2025 by the American Diabetes Association. </a:t>
            </a:r>
            <a:endParaRPr lang="en-US" sz="2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09402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7878-EB2E-1203-74ED-32A8D0F25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B537F-4C9C-EE8F-2ADB-1D8D36974DE5}"/>
              </a:ext>
            </a:extLst>
          </p:cNvPr>
          <p:cNvSpPr>
            <a:spLocks noGrp="1"/>
          </p:cNvSpPr>
          <p:nvPr>
            <p:ph type="title"/>
          </p:nvPr>
        </p:nvSpPr>
        <p:spPr>
          <a:xfrm>
            <a:off x="1226527" y="2000511"/>
            <a:ext cx="7631371" cy="1288790"/>
          </a:xfrm>
        </p:spPr>
        <p:txBody>
          <a:bodyPr/>
          <a:lstStyle/>
          <a:p>
            <a:r>
              <a:rPr lang="en-US" sz="3600" b="0"/>
              <a:t>Comprehensive Medical Evaluation and Assessment of Comorbidities</a:t>
            </a:r>
            <a:endParaRPr lang="en-US"/>
          </a:p>
        </p:txBody>
      </p:sp>
      <p:sp>
        <p:nvSpPr>
          <p:cNvPr id="4" name="Text Placeholder 3">
            <a:extLst>
              <a:ext uri="{FF2B5EF4-FFF2-40B4-BE49-F238E27FC236}">
                <a16:creationId xmlns:a16="http://schemas.microsoft.com/office/drawing/2014/main" id="{92584437-313A-4030-218E-AD1C8269BA5C}"/>
              </a:ext>
            </a:extLst>
          </p:cNvPr>
          <p:cNvSpPr>
            <a:spLocks noGrp="1"/>
          </p:cNvSpPr>
          <p:nvPr>
            <p:ph type="body" sz="quarter" idx="13"/>
          </p:nvPr>
        </p:nvSpPr>
        <p:spPr>
          <a:xfrm>
            <a:off x="1187735" y="1043690"/>
            <a:ext cx="3682430" cy="459581"/>
          </a:xfrm>
        </p:spPr>
        <p:txBody>
          <a:bodyPr/>
          <a:lstStyle/>
          <a:p>
            <a:r>
              <a:rPr lang="en-US"/>
              <a:t>Section 4</a:t>
            </a:r>
          </a:p>
        </p:txBody>
      </p:sp>
      <p:sp>
        <p:nvSpPr>
          <p:cNvPr id="3" name="Slide Number Placeholder 2">
            <a:extLst>
              <a:ext uri="{FF2B5EF4-FFF2-40B4-BE49-F238E27FC236}">
                <a16:creationId xmlns:a16="http://schemas.microsoft.com/office/drawing/2014/main" id="{29D2C3CB-A58F-CB55-F7FB-73B9E037AFE4}"/>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17</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438177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6DD53-D375-FDCF-3E80-50ADB07777A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A225BDA-A715-B9B8-7956-F68DBE5BDA69}"/>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E592D904-B8A3-5F8C-C0C2-048EB677E7D4}"/>
              </a:ext>
            </a:extLst>
          </p:cNvPr>
          <p:cNvSpPr txBox="1">
            <a:spLocks/>
          </p:cNvSpPr>
          <p:nvPr/>
        </p:nvSpPr>
        <p:spPr>
          <a:xfrm>
            <a:off x="797093" y="1109445"/>
            <a:ext cx="7735895"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Assessment of Comorbidities</a:t>
            </a:r>
          </a:p>
        </p:txBody>
      </p:sp>
      <p:sp>
        <p:nvSpPr>
          <p:cNvPr id="4" name="TextBox 3">
            <a:extLst>
              <a:ext uri="{FF2B5EF4-FFF2-40B4-BE49-F238E27FC236}">
                <a16:creationId xmlns:a16="http://schemas.microsoft.com/office/drawing/2014/main" id="{372186EC-6193-97CD-F25F-F0C0AFCAAAC7}"/>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pic>
        <p:nvPicPr>
          <p:cNvPr id="6" name="Picture 5">
            <a:extLst>
              <a:ext uri="{FF2B5EF4-FFF2-40B4-BE49-F238E27FC236}">
                <a16:creationId xmlns:a16="http://schemas.microsoft.com/office/drawing/2014/main" id="{59EDC1A7-5F1B-8585-C161-5D805AB207F7}"/>
              </a:ext>
            </a:extLst>
          </p:cNvPr>
          <p:cNvPicPr>
            <a:picLocks noChangeAspect="1"/>
          </p:cNvPicPr>
          <p:nvPr/>
        </p:nvPicPr>
        <p:blipFill>
          <a:blip r:embed="rId3"/>
          <a:stretch>
            <a:fillRect/>
          </a:stretch>
        </p:blipFill>
        <p:spPr>
          <a:xfrm>
            <a:off x="737283" y="1703936"/>
            <a:ext cx="7669433" cy="2633700"/>
          </a:xfrm>
          <a:prstGeom prst="rect">
            <a:avLst/>
          </a:prstGeom>
        </p:spPr>
      </p:pic>
    </p:spTree>
    <p:custDataLst>
      <p:tags r:id="rId1"/>
    </p:custDataLst>
    <p:extLst>
      <p:ext uri="{BB962C8B-B14F-4D97-AF65-F5344CB8AC3E}">
        <p14:creationId xmlns:p14="http://schemas.microsoft.com/office/powerpoint/2010/main" val="142600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83EF-DDBC-4CA9-CBB0-43BAAF5F6E1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4097A95-5A3C-3191-85BE-361648B88AF3}"/>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pic>
        <p:nvPicPr>
          <p:cNvPr id="10" name="Picture 9">
            <a:extLst>
              <a:ext uri="{FF2B5EF4-FFF2-40B4-BE49-F238E27FC236}">
                <a16:creationId xmlns:a16="http://schemas.microsoft.com/office/drawing/2014/main" id="{D8ED968B-9B27-6DFE-C51D-03AC6FB3FB9B}"/>
              </a:ext>
            </a:extLst>
          </p:cNvPr>
          <p:cNvPicPr>
            <a:picLocks noChangeAspect="1"/>
          </p:cNvPicPr>
          <p:nvPr/>
        </p:nvPicPr>
        <p:blipFill>
          <a:blip r:embed="rId3"/>
          <a:stretch>
            <a:fillRect/>
          </a:stretch>
        </p:blipFill>
        <p:spPr>
          <a:xfrm>
            <a:off x="581822" y="1002636"/>
            <a:ext cx="7980356" cy="3792041"/>
          </a:xfrm>
          <a:prstGeom prst="rect">
            <a:avLst/>
          </a:prstGeom>
        </p:spPr>
      </p:pic>
      <p:sp>
        <p:nvSpPr>
          <p:cNvPr id="2" name="TextBox 1">
            <a:extLst>
              <a:ext uri="{FF2B5EF4-FFF2-40B4-BE49-F238E27FC236}">
                <a16:creationId xmlns:a16="http://schemas.microsoft.com/office/drawing/2014/main" id="{FB698C35-F841-EF5D-67BC-FE67F56C6CD3}"/>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95983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B57539-B2FA-4D50-9EC4-E3AE87B5DF5E}"/>
              </a:ext>
            </a:extLst>
          </p:cNvPr>
          <p:cNvSpPr>
            <a:spLocks noGrp="1"/>
          </p:cNvSpPr>
          <p:nvPr>
            <p:ph type="body" sz="quarter" idx="15"/>
          </p:nvPr>
        </p:nvSpPr>
        <p:spPr/>
        <p:txBody>
          <a:bodyPr/>
          <a:lstStyle/>
          <a:p>
            <a:r>
              <a:rPr lang="en-US" dirty="0"/>
              <a:t>Published annually in Clinical Diabetes</a:t>
            </a:r>
          </a:p>
          <a:p>
            <a:r>
              <a:rPr lang="en-US" dirty="0"/>
              <a:t>Contains evidence-based recommendations most pertinent to primary care</a:t>
            </a:r>
          </a:p>
          <a:p>
            <a:r>
              <a:rPr lang="en-US" dirty="0"/>
              <a:t>Recommendations are substantively the same as in the complete Standards of Care</a:t>
            </a:r>
          </a:p>
          <a:p>
            <a:r>
              <a:rPr lang="en-US" dirty="0"/>
              <a:t>Access:</a:t>
            </a:r>
          </a:p>
          <a:p>
            <a:pPr lvl="1">
              <a:buFont typeface="Wingdings" pitchFamily="2" charset="2"/>
              <a:buChar char="§"/>
            </a:pPr>
            <a:r>
              <a:rPr lang="en-US" sz="900" dirty="0"/>
              <a:t>Abridged Standards of Care —</a:t>
            </a:r>
            <a:br>
              <a:rPr lang="en-US" sz="900" dirty="0"/>
            </a:br>
            <a:r>
              <a:rPr lang="en-US" sz="900" dirty="0">
                <a:hlinkClick r:id="rId3"/>
              </a:rPr>
              <a:t>https://diabetesjournals.org/collection/2720/2025-Abridged-Standards-of-Care</a:t>
            </a:r>
            <a:endParaRPr lang="en-US" sz="900" dirty="0"/>
          </a:p>
          <a:p>
            <a:pPr lvl="1">
              <a:buFont typeface="Wingdings" pitchFamily="2" charset="2"/>
              <a:buChar char="§"/>
            </a:pPr>
            <a:r>
              <a:rPr lang="en-US" sz="900" dirty="0"/>
              <a:t>Complete Standards of Care and all supporting references —</a:t>
            </a:r>
            <a:br>
              <a:rPr lang="en-US" sz="900" dirty="0"/>
            </a:br>
            <a:r>
              <a:rPr lang="en-US" sz="900" dirty="0">
                <a:hlinkClick r:id="rId4"/>
              </a:rPr>
              <a:t>https://diabetesjournals.org/care/issue/48/Supplement_1</a:t>
            </a:r>
            <a:endParaRPr lang="en-US" sz="900" dirty="0"/>
          </a:p>
        </p:txBody>
      </p:sp>
      <p:pic>
        <p:nvPicPr>
          <p:cNvPr id="7" name="Picture Placeholder 6">
            <a:extLst>
              <a:ext uri="{FF2B5EF4-FFF2-40B4-BE49-F238E27FC236}">
                <a16:creationId xmlns:a16="http://schemas.microsoft.com/office/drawing/2014/main" id="{2BE008D3-5C6D-367F-8FB3-F448FC05E9DA}"/>
              </a:ext>
            </a:extLst>
          </p:cNvPr>
          <p:cNvPicPr>
            <a:picLocks noGrp="1" noChangeAspect="1"/>
          </p:cNvPicPr>
          <p:nvPr>
            <p:ph type="pic" sz="quarter" idx="4294967295"/>
          </p:nvPr>
        </p:nvPicPr>
        <p:blipFill>
          <a:blip r:embed="rId5"/>
          <a:srcRect l="1458" t="1225" r="2054" b="2561"/>
          <a:stretch/>
        </p:blipFill>
        <p:spPr>
          <a:xfrm rot="21414360">
            <a:off x="315620" y="750241"/>
            <a:ext cx="2172598" cy="2841190"/>
          </a:xfrm>
        </p:spPr>
      </p:pic>
      <p:sp>
        <p:nvSpPr>
          <p:cNvPr id="5" name="Text Placeholder 4">
            <a:extLst>
              <a:ext uri="{FF2B5EF4-FFF2-40B4-BE49-F238E27FC236}">
                <a16:creationId xmlns:a16="http://schemas.microsoft.com/office/drawing/2014/main" id="{CC134491-1F66-65FF-E9CD-1F4CEBDF6284}"/>
              </a:ext>
            </a:extLst>
          </p:cNvPr>
          <p:cNvSpPr>
            <a:spLocks noGrp="1"/>
          </p:cNvSpPr>
          <p:nvPr>
            <p:ph type="body" sz="quarter" idx="19"/>
          </p:nvPr>
        </p:nvSpPr>
        <p:spPr/>
        <p:txBody>
          <a:bodyPr/>
          <a:lstStyle/>
          <a:p>
            <a:r>
              <a:rPr lang="en-US"/>
              <a:t>Abridged for Primary Care Professionals</a:t>
            </a:r>
          </a:p>
        </p:txBody>
      </p:sp>
      <p:sp>
        <p:nvSpPr>
          <p:cNvPr id="6" name="Slide Number Placeholder 5">
            <a:extLst>
              <a:ext uri="{FF2B5EF4-FFF2-40B4-BE49-F238E27FC236}">
                <a16:creationId xmlns:a16="http://schemas.microsoft.com/office/drawing/2014/main" id="{D8A32780-A161-6E63-80AC-0BC0FA4C3D55}"/>
              </a:ext>
            </a:extLst>
          </p:cNvPr>
          <p:cNvSpPr>
            <a:spLocks noGrp="1"/>
          </p:cNvSpPr>
          <p:nvPr>
            <p:ph type="sldNum" sz="quarter" idx="4"/>
          </p:nvPr>
        </p:nvSpPr>
        <p:spPr/>
        <p:txBody>
          <a:bodyPr/>
          <a:lstStyle/>
          <a:p>
            <a:pPr defTabSz="342900"/>
            <a:fld id="{77F03178-52FA-47ED-9D68-9D8BA91F4249}" type="slidenum">
              <a:rPr lang="en-US"/>
              <a:pPr defTabSz="342900"/>
              <a:t>2</a:t>
            </a:fld>
            <a:endParaRPr lang="en-US"/>
          </a:p>
        </p:txBody>
      </p:sp>
      <p:pic>
        <p:nvPicPr>
          <p:cNvPr id="4" name="Picture 3" descr="A magazine cover with a blue puzzle&#10;&#10;AI-generated content may be incorrect.">
            <a:extLst>
              <a:ext uri="{FF2B5EF4-FFF2-40B4-BE49-F238E27FC236}">
                <a16:creationId xmlns:a16="http://schemas.microsoft.com/office/drawing/2014/main" id="{EA0C2DCB-5417-5C46-EBDC-9B6E2221547D}"/>
              </a:ext>
            </a:extLst>
          </p:cNvPr>
          <p:cNvPicPr>
            <a:picLocks noChangeAspect="1"/>
          </p:cNvPicPr>
          <p:nvPr/>
        </p:nvPicPr>
        <p:blipFill>
          <a:blip r:embed="rId6"/>
          <a:stretch>
            <a:fillRect/>
          </a:stretch>
        </p:blipFill>
        <p:spPr>
          <a:xfrm rot="21444209">
            <a:off x="2061180" y="1339057"/>
            <a:ext cx="2298892" cy="3060262"/>
          </a:xfrm>
          <a:prstGeom prst="rect">
            <a:avLst/>
          </a:prstGeom>
        </p:spPr>
      </p:pic>
    </p:spTree>
    <p:custDataLst>
      <p:tags r:id="rId1"/>
    </p:custDataLst>
    <p:extLst>
      <p:ext uri="{BB962C8B-B14F-4D97-AF65-F5344CB8AC3E}">
        <p14:creationId xmlns:p14="http://schemas.microsoft.com/office/powerpoint/2010/main" val="84243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5BAC-0B81-9718-D708-1DE40BAC4B4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5455D6B-6682-43E1-F19F-4619B7CD471B}"/>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pic>
        <p:nvPicPr>
          <p:cNvPr id="3" name="Picture 2">
            <a:extLst>
              <a:ext uri="{FF2B5EF4-FFF2-40B4-BE49-F238E27FC236}">
                <a16:creationId xmlns:a16="http://schemas.microsoft.com/office/drawing/2014/main" id="{0F8DB950-6BE5-1BDD-4E4D-E6D913AEC69C}"/>
              </a:ext>
            </a:extLst>
          </p:cNvPr>
          <p:cNvPicPr>
            <a:picLocks noChangeAspect="1"/>
          </p:cNvPicPr>
          <p:nvPr/>
        </p:nvPicPr>
        <p:blipFill>
          <a:blip r:embed="rId3"/>
          <a:stretch>
            <a:fillRect/>
          </a:stretch>
        </p:blipFill>
        <p:spPr>
          <a:xfrm>
            <a:off x="737283" y="1846263"/>
            <a:ext cx="7669433" cy="725487"/>
          </a:xfrm>
          <a:prstGeom prst="rect">
            <a:avLst/>
          </a:prstGeom>
        </p:spPr>
      </p:pic>
      <p:sp>
        <p:nvSpPr>
          <p:cNvPr id="4" name="TextBox 3">
            <a:extLst>
              <a:ext uri="{FF2B5EF4-FFF2-40B4-BE49-F238E27FC236}">
                <a16:creationId xmlns:a16="http://schemas.microsoft.com/office/drawing/2014/main" id="{168E15CA-C7D8-EA90-A1B4-0166C0813F13}"/>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75816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EE4F-6B6D-7B49-EAF5-50905F91E05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2669B2-A333-A459-E7B1-ADA98D14C616}"/>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pic>
        <p:nvPicPr>
          <p:cNvPr id="19" name="Picture 18">
            <a:extLst>
              <a:ext uri="{FF2B5EF4-FFF2-40B4-BE49-F238E27FC236}">
                <a16:creationId xmlns:a16="http://schemas.microsoft.com/office/drawing/2014/main" id="{28724B03-11C8-D990-EFA7-7FB4E05CD528}"/>
              </a:ext>
            </a:extLst>
          </p:cNvPr>
          <p:cNvPicPr>
            <a:picLocks noChangeAspect="1"/>
          </p:cNvPicPr>
          <p:nvPr/>
        </p:nvPicPr>
        <p:blipFill>
          <a:blip r:embed="rId3"/>
          <a:stretch>
            <a:fillRect/>
          </a:stretch>
        </p:blipFill>
        <p:spPr>
          <a:xfrm>
            <a:off x="718994" y="1274917"/>
            <a:ext cx="7706012" cy="2920237"/>
          </a:xfrm>
          <a:prstGeom prst="rect">
            <a:avLst/>
          </a:prstGeom>
        </p:spPr>
      </p:pic>
      <p:sp>
        <p:nvSpPr>
          <p:cNvPr id="2" name="TextBox 1">
            <a:extLst>
              <a:ext uri="{FF2B5EF4-FFF2-40B4-BE49-F238E27FC236}">
                <a16:creationId xmlns:a16="http://schemas.microsoft.com/office/drawing/2014/main" id="{977C1961-6F35-469D-EC75-BE49CE4B8F91}"/>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604389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3438A-6FA5-A12C-3400-1D177BA54D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F6741522-376F-BD63-21F2-7D27A2FB8693}"/>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pic>
        <p:nvPicPr>
          <p:cNvPr id="8" name="Picture 7">
            <a:extLst>
              <a:ext uri="{FF2B5EF4-FFF2-40B4-BE49-F238E27FC236}">
                <a16:creationId xmlns:a16="http://schemas.microsoft.com/office/drawing/2014/main" id="{2FDC121C-DA44-94B2-8D55-1C053F45B25E}"/>
              </a:ext>
            </a:extLst>
          </p:cNvPr>
          <p:cNvPicPr>
            <a:picLocks noChangeAspect="1"/>
          </p:cNvPicPr>
          <p:nvPr/>
        </p:nvPicPr>
        <p:blipFill>
          <a:blip r:embed="rId3"/>
          <a:srcRect/>
          <a:stretch/>
        </p:blipFill>
        <p:spPr>
          <a:xfrm>
            <a:off x="818865" y="1519355"/>
            <a:ext cx="7738346" cy="2859824"/>
          </a:xfrm>
          <a:prstGeom prst="rect">
            <a:avLst/>
          </a:prstGeom>
        </p:spPr>
      </p:pic>
      <p:sp>
        <p:nvSpPr>
          <p:cNvPr id="5" name="Text Placeholder 10">
            <a:extLst>
              <a:ext uri="{FF2B5EF4-FFF2-40B4-BE49-F238E27FC236}">
                <a16:creationId xmlns:a16="http://schemas.microsoft.com/office/drawing/2014/main" id="{A869F2E6-7D6C-F550-D441-8FEF98717038}"/>
              </a:ext>
            </a:extLst>
          </p:cNvPr>
          <p:cNvSpPr txBox="1">
            <a:spLocks/>
          </p:cNvSpPr>
          <p:nvPr/>
        </p:nvSpPr>
        <p:spPr>
          <a:xfrm>
            <a:off x="818865" y="1103856"/>
            <a:ext cx="6475718" cy="55399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a:latin typeface="Inter" panose="02000503000000020004" pitchFamily="2" charset="0"/>
                <a:ea typeface="Inter" panose="02000503000000020004" pitchFamily="2" charset="0"/>
              </a:rPr>
              <a:t>Diagnostic Algorithm for the Prevention of </a:t>
            </a:r>
            <a:br>
              <a:rPr lang="en-US" sz="1800" b="1">
                <a:latin typeface="Inter" panose="02000503000000020004" pitchFamily="2" charset="0"/>
                <a:ea typeface="Inter" panose="02000503000000020004" pitchFamily="2" charset="0"/>
              </a:rPr>
            </a:br>
            <a:r>
              <a:rPr lang="en-US" sz="1800" b="1">
                <a:latin typeface="Inter" panose="02000503000000020004" pitchFamily="2" charset="0"/>
                <a:ea typeface="Inter" panose="02000503000000020004" pitchFamily="2" charset="0"/>
              </a:rPr>
              <a:t>Cirrhosis in People With MASLD</a:t>
            </a:r>
          </a:p>
        </p:txBody>
      </p:sp>
      <p:sp>
        <p:nvSpPr>
          <p:cNvPr id="7" name="TextBox 6">
            <a:extLst>
              <a:ext uri="{FF2B5EF4-FFF2-40B4-BE49-F238E27FC236}">
                <a16:creationId xmlns:a16="http://schemas.microsoft.com/office/drawing/2014/main" id="{8A4C030A-5925-6B28-DE55-302B586735FA}"/>
              </a:ext>
            </a:extLst>
          </p:cNvPr>
          <p:cNvSpPr txBox="1"/>
          <p:nvPr/>
        </p:nvSpPr>
        <p:spPr>
          <a:xfrm>
            <a:off x="818865" y="4039644"/>
            <a:ext cx="2734852" cy="646331"/>
          </a:xfrm>
          <a:prstGeom prst="rect">
            <a:avLst/>
          </a:prstGeom>
          <a:noFill/>
        </p:spPr>
        <p:txBody>
          <a:bodyPr wrap="square" rtlCol="0">
            <a:spAutoFit/>
          </a:bodyPr>
          <a:lstStyle/>
          <a:p>
            <a:r>
              <a:rPr lang="en-US" sz="600">
                <a:effectLst/>
                <a:latin typeface="Inter" panose="02000503000000020004" pitchFamily="2" charset="0"/>
                <a:ea typeface="Inter" panose="02000503000000020004" pitchFamily="2" charset="0"/>
                <a:cs typeface="Arial" panose="020B0604020202020204" pitchFamily="34" charset="0"/>
              </a:rPr>
              <a:t>CV, cardiovascular; ELF, enhanced liver fibrosis test; LSM, liver stiffness measurement, as measured by vibration-controlled transient elastography. </a:t>
            </a:r>
          </a:p>
          <a:p>
            <a:r>
              <a:rPr lang="en-US" sz="600">
                <a:effectLst/>
                <a:latin typeface="Inter" panose="02000503000000020004" pitchFamily="2" charset="0"/>
                <a:ea typeface="Inter" panose="02000503000000020004" pitchFamily="2" charset="0"/>
                <a:cs typeface="Arial" panose="020B0604020202020204" pitchFamily="34" charset="0"/>
              </a:rPr>
              <a:t>*In the absence of LSM, consider ELF a diagnostic alternative. If ELF ≥9.8, an individual is at high risk of MASLD with advanced liver fibrosis (≥F3–F4) and should be referred to a liver specialist.</a:t>
            </a:r>
          </a:p>
        </p:txBody>
      </p:sp>
      <p:sp>
        <p:nvSpPr>
          <p:cNvPr id="3" name="TextBox 2">
            <a:extLst>
              <a:ext uri="{FF2B5EF4-FFF2-40B4-BE49-F238E27FC236}">
                <a16:creationId xmlns:a16="http://schemas.microsoft.com/office/drawing/2014/main" id="{C48E36ED-FF37-2A4B-0B24-DBF77392F955}"/>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228813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29A7-1ACB-DE0D-04DE-B4364D42B60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CF4B51F0-290B-DF69-0C5C-8E929F1A7563}"/>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E2F89F69-104A-F77B-CC61-3A2DB9F584A1}"/>
              </a:ext>
            </a:extLst>
          </p:cNvPr>
          <p:cNvSpPr txBox="1">
            <a:spLocks/>
          </p:cNvSpPr>
          <p:nvPr/>
        </p:nvSpPr>
        <p:spPr>
          <a:xfrm>
            <a:off x="1250790" y="535918"/>
            <a:ext cx="7704523"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latin typeface="Inter" panose="02000503000000020004" pitchFamily="2" charset="0"/>
                <a:ea typeface="Inter" panose="02000503000000020004" pitchFamily="2" charset="0"/>
              </a:rPr>
              <a:t>Components of the Comprehensive Diabetes Medical Evaluation at Initial, Follow-Up, and Annual Visits</a:t>
            </a:r>
            <a:endParaRPr lang="en-US" sz="1100" b="1">
              <a:latin typeface="Inter" panose="02000503000000020004" pitchFamily="2" charset="0"/>
              <a:ea typeface="Inter" panose="02000503000000020004" pitchFamily="2" charset="0"/>
            </a:endParaRPr>
          </a:p>
        </p:txBody>
      </p:sp>
      <p:pic>
        <p:nvPicPr>
          <p:cNvPr id="6" name="Picture 5">
            <a:extLst>
              <a:ext uri="{FF2B5EF4-FFF2-40B4-BE49-F238E27FC236}">
                <a16:creationId xmlns:a16="http://schemas.microsoft.com/office/drawing/2014/main" id="{7FBA8AF6-C1FD-791B-E713-863873E0EED3}"/>
              </a:ext>
            </a:extLst>
          </p:cNvPr>
          <p:cNvPicPr>
            <a:picLocks noChangeAspect="1"/>
          </p:cNvPicPr>
          <p:nvPr/>
        </p:nvPicPr>
        <p:blipFill>
          <a:blip r:embed="rId3"/>
          <a:srcRect/>
          <a:stretch/>
        </p:blipFill>
        <p:spPr>
          <a:xfrm>
            <a:off x="1913440" y="798614"/>
            <a:ext cx="5570588" cy="3885535"/>
          </a:xfrm>
          <a:prstGeom prst="rect">
            <a:avLst/>
          </a:prstGeom>
        </p:spPr>
      </p:pic>
      <p:sp>
        <p:nvSpPr>
          <p:cNvPr id="4" name="TextBox 3">
            <a:extLst>
              <a:ext uri="{FF2B5EF4-FFF2-40B4-BE49-F238E27FC236}">
                <a16:creationId xmlns:a16="http://schemas.microsoft.com/office/drawing/2014/main" id="{0A5B2CE0-146C-EBB5-49AD-A204311CACAB}"/>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49908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E58E5-EA8F-445B-0CAC-7BDE4A8F6AD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6F00086-8CC1-6F56-1B78-F06FA56FF853}"/>
              </a:ext>
            </a:extLst>
          </p:cNvPr>
          <p:cNvSpPr>
            <a:spLocks noGrp="1"/>
          </p:cNvSpPr>
          <p:nvPr>
            <p:ph type="body" sz="quarter" idx="27"/>
          </p:nvPr>
        </p:nvSpPr>
        <p:spPr/>
        <p:txBody>
          <a:bodyPr/>
          <a:lstStyle/>
          <a:p>
            <a:r>
              <a:rPr lang="en-US" b="1">
                <a:solidFill>
                  <a:schemeClr val="tx1"/>
                </a:solidFill>
              </a:rPr>
              <a:t>Section 4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812E1126-FDCF-350F-BB65-252D29A14C4F}"/>
              </a:ext>
            </a:extLst>
          </p:cNvPr>
          <p:cNvSpPr txBox="1">
            <a:spLocks/>
          </p:cNvSpPr>
          <p:nvPr/>
        </p:nvSpPr>
        <p:spPr>
          <a:xfrm>
            <a:off x="956751" y="1037028"/>
            <a:ext cx="7773592"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latin typeface="Inter" panose="02000503000000020004" pitchFamily="2" charset="0"/>
                <a:ea typeface="Inter" panose="02000503000000020004" pitchFamily="2" charset="0"/>
              </a:rPr>
              <a:t>Components of the Comprehensive Diabetes Medical Evaluation at Initial, Follow-Up, and Annual Visits</a:t>
            </a:r>
            <a:endParaRPr lang="en-US" sz="1100" b="1">
              <a:latin typeface="Inter" panose="02000503000000020004" pitchFamily="2" charset="0"/>
              <a:ea typeface="Inter" panose="02000503000000020004" pitchFamily="2" charset="0"/>
            </a:endParaRPr>
          </a:p>
        </p:txBody>
      </p:sp>
      <p:pic>
        <p:nvPicPr>
          <p:cNvPr id="6" name="Picture 5">
            <a:extLst>
              <a:ext uri="{FF2B5EF4-FFF2-40B4-BE49-F238E27FC236}">
                <a16:creationId xmlns:a16="http://schemas.microsoft.com/office/drawing/2014/main" id="{8648489A-05FA-59F1-2576-B8999F82798C}"/>
              </a:ext>
            </a:extLst>
          </p:cNvPr>
          <p:cNvPicPr>
            <a:picLocks noChangeAspect="1"/>
          </p:cNvPicPr>
          <p:nvPr/>
        </p:nvPicPr>
        <p:blipFill>
          <a:blip r:embed="rId3"/>
          <a:srcRect/>
          <a:stretch/>
        </p:blipFill>
        <p:spPr>
          <a:xfrm>
            <a:off x="1874058" y="1270246"/>
            <a:ext cx="5431417" cy="3524431"/>
          </a:xfrm>
          <a:prstGeom prst="rect">
            <a:avLst/>
          </a:prstGeom>
        </p:spPr>
      </p:pic>
      <p:sp>
        <p:nvSpPr>
          <p:cNvPr id="4" name="TextBox 3">
            <a:extLst>
              <a:ext uri="{FF2B5EF4-FFF2-40B4-BE49-F238E27FC236}">
                <a16:creationId xmlns:a16="http://schemas.microsoft.com/office/drawing/2014/main" id="{523267DC-E2EE-5C71-6367-7F4D3EBC75D2}"/>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27267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2122-E45C-EA4D-8DD5-CFF867B9B80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6D5333-DA64-02EC-207E-2DAFD6D04FAD}"/>
              </a:ext>
            </a:extLst>
          </p:cNvPr>
          <p:cNvSpPr>
            <a:spLocks noGrp="1"/>
          </p:cNvSpPr>
          <p:nvPr>
            <p:ph type="body" sz="quarter" idx="27"/>
          </p:nvPr>
        </p:nvSpPr>
        <p:spPr>
          <a:xfrm>
            <a:off x="360760" y="225712"/>
            <a:ext cx="3364256" cy="199679"/>
          </a:xfrm>
        </p:spPr>
        <p:txBody>
          <a:bodyPr/>
          <a:lstStyle/>
          <a:p>
            <a:r>
              <a:rPr lang="en-US" b="1">
                <a:solidFill>
                  <a:schemeClr val="tx1"/>
                </a:solidFill>
              </a:rPr>
              <a:t>Section 4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80E9FD8C-F968-EF44-CEDD-BFA30F51348F}"/>
              </a:ext>
            </a:extLst>
          </p:cNvPr>
          <p:cNvSpPr txBox="1">
            <a:spLocks/>
          </p:cNvSpPr>
          <p:nvPr/>
        </p:nvSpPr>
        <p:spPr>
          <a:xfrm>
            <a:off x="913208" y="1052872"/>
            <a:ext cx="7657477"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latin typeface="Inter" panose="02000503000000020004" pitchFamily="2" charset="0"/>
                <a:ea typeface="Inter" panose="02000503000000020004" pitchFamily="2" charset="0"/>
              </a:rPr>
              <a:t>Components of the Comprehensive Diabetes Medical Evaluation at Initial, Follow-Up, and Annual Visits</a:t>
            </a:r>
            <a:endParaRPr lang="en-US" sz="1100" b="1">
              <a:latin typeface="Inter" panose="02000503000000020004" pitchFamily="2" charset="0"/>
              <a:ea typeface="Inter" panose="02000503000000020004" pitchFamily="2" charset="0"/>
            </a:endParaRPr>
          </a:p>
        </p:txBody>
      </p:sp>
      <p:pic>
        <p:nvPicPr>
          <p:cNvPr id="6" name="Picture 5">
            <a:extLst>
              <a:ext uri="{FF2B5EF4-FFF2-40B4-BE49-F238E27FC236}">
                <a16:creationId xmlns:a16="http://schemas.microsoft.com/office/drawing/2014/main" id="{3C3A1E1B-BF48-DCED-38C2-FFD6B59ABCF0}"/>
              </a:ext>
            </a:extLst>
          </p:cNvPr>
          <p:cNvPicPr>
            <a:picLocks noChangeAspect="1"/>
          </p:cNvPicPr>
          <p:nvPr/>
        </p:nvPicPr>
        <p:blipFill>
          <a:blip r:embed="rId3"/>
          <a:srcRect/>
          <a:stretch/>
        </p:blipFill>
        <p:spPr>
          <a:xfrm>
            <a:off x="1516961" y="1422403"/>
            <a:ext cx="5939398" cy="3314870"/>
          </a:xfrm>
          <a:prstGeom prst="rect">
            <a:avLst/>
          </a:prstGeom>
        </p:spPr>
      </p:pic>
      <p:sp>
        <p:nvSpPr>
          <p:cNvPr id="4" name="TextBox 3">
            <a:extLst>
              <a:ext uri="{FF2B5EF4-FFF2-40B4-BE49-F238E27FC236}">
                <a16:creationId xmlns:a16="http://schemas.microsoft.com/office/drawing/2014/main" id="{EF2C802A-EA6A-2F89-66C5-2024A2D33E92}"/>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800332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200C0-054B-E2CB-F4E6-DC0C5B60324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672E546-B349-2FFD-8A34-1A1473FEC070}"/>
              </a:ext>
            </a:extLst>
          </p:cNvPr>
          <p:cNvSpPr>
            <a:spLocks noGrp="1"/>
          </p:cNvSpPr>
          <p:nvPr>
            <p:ph type="body" sz="quarter" idx="27"/>
          </p:nvPr>
        </p:nvSpPr>
        <p:spPr>
          <a:xfrm>
            <a:off x="360759" y="225712"/>
            <a:ext cx="3367445" cy="199679"/>
          </a:xfrm>
        </p:spPr>
        <p:txBody>
          <a:bodyPr/>
          <a:lstStyle/>
          <a:p>
            <a:r>
              <a:rPr lang="en-US" b="1">
                <a:solidFill>
                  <a:schemeClr val="tx1"/>
                </a:solidFill>
              </a:rPr>
              <a:t>Section 4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DB4FD38D-1C4D-1C9E-E3A2-CBC7B7BF26E0}"/>
              </a:ext>
            </a:extLst>
          </p:cNvPr>
          <p:cNvSpPr txBox="1">
            <a:spLocks/>
          </p:cNvSpPr>
          <p:nvPr/>
        </p:nvSpPr>
        <p:spPr>
          <a:xfrm>
            <a:off x="702750" y="1240072"/>
            <a:ext cx="7664735"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latin typeface="Inter" panose="02000503000000020004" pitchFamily="2" charset="0"/>
                <a:ea typeface="Inter" panose="02000503000000020004" pitchFamily="2" charset="0"/>
              </a:rPr>
              <a:t>Components of the Comprehensive Diabetes Medical Evaluation at Initial, Follow-Up, and Annual Visits</a:t>
            </a:r>
            <a:endParaRPr lang="en-US" sz="1100" b="1">
              <a:latin typeface="Inter" panose="02000503000000020004" pitchFamily="2" charset="0"/>
              <a:ea typeface="Inter" panose="02000503000000020004" pitchFamily="2" charset="0"/>
            </a:endParaRPr>
          </a:p>
        </p:txBody>
      </p:sp>
      <p:pic>
        <p:nvPicPr>
          <p:cNvPr id="6" name="Picture 5">
            <a:extLst>
              <a:ext uri="{FF2B5EF4-FFF2-40B4-BE49-F238E27FC236}">
                <a16:creationId xmlns:a16="http://schemas.microsoft.com/office/drawing/2014/main" id="{F3060DE4-65DB-223B-3FD9-7F8E74A6F4C2}"/>
              </a:ext>
            </a:extLst>
          </p:cNvPr>
          <p:cNvPicPr>
            <a:picLocks noChangeAspect="1"/>
          </p:cNvPicPr>
          <p:nvPr/>
        </p:nvPicPr>
        <p:blipFill>
          <a:blip r:embed="rId3"/>
          <a:srcRect/>
          <a:stretch/>
        </p:blipFill>
        <p:spPr>
          <a:xfrm>
            <a:off x="1123082" y="1561122"/>
            <a:ext cx="6760061" cy="2717940"/>
          </a:xfrm>
          <a:prstGeom prst="rect">
            <a:avLst/>
          </a:prstGeom>
        </p:spPr>
      </p:pic>
      <p:sp>
        <p:nvSpPr>
          <p:cNvPr id="2" name="TextBox 1">
            <a:extLst>
              <a:ext uri="{FF2B5EF4-FFF2-40B4-BE49-F238E27FC236}">
                <a16:creationId xmlns:a16="http://schemas.microsoft.com/office/drawing/2014/main" id="{284DD6C1-837E-C1B8-8FAB-D1FBD2DC9E3E}"/>
              </a:ext>
            </a:extLst>
          </p:cNvPr>
          <p:cNvSpPr txBox="1"/>
          <p:nvPr/>
        </p:nvSpPr>
        <p:spPr>
          <a:xfrm>
            <a:off x="0" y="4794677"/>
            <a:ext cx="9144000"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4. Comprehensive medical evaluation and assessment of comorbidities: Standards of Care in Diabetes—2025 Abridged for Primary Care. Clin Diabetes 2025;43:190–193 (doi: 10.2337/cd25-a004).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56715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9CB8-8005-B6B3-98F6-86A7928FC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AF230-65DC-0A0F-53C3-47F34CDE8E50}"/>
              </a:ext>
            </a:extLst>
          </p:cNvPr>
          <p:cNvSpPr>
            <a:spLocks noGrp="1"/>
          </p:cNvSpPr>
          <p:nvPr>
            <p:ph type="title"/>
          </p:nvPr>
        </p:nvSpPr>
        <p:spPr>
          <a:xfrm>
            <a:off x="1226527" y="2000511"/>
            <a:ext cx="7631371" cy="1288790"/>
          </a:xfrm>
        </p:spPr>
        <p:txBody>
          <a:bodyPr/>
          <a:lstStyle/>
          <a:p>
            <a:r>
              <a:rPr lang="en-US" sz="3600" b="0"/>
              <a:t>Facilitating Positive Health Behaviors and </a:t>
            </a:r>
            <a:br>
              <a:rPr lang="en-US" sz="3600" b="0"/>
            </a:br>
            <a:r>
              <a:rPr lang="en-US" sz="3600" b="0"/>
              <a:t>Well-Being to Improve Health Outcomes</a:t>
            </a:r>
            <a:endParaRPr lang="en-US"/>
          </a:p>
        </p:txBody>
      </p:sp>
      <p:sp>
        <p:nvSpPr>
          <p:cNvPr id="4" name="Text Placeholder 3">
            <a:extLst>
              <a:ext uri="{FF2B5EF4-FFF2-40B4-BE49-F238E27FC236}">
                <a16:creationId xmlns:a16="http://schemas.microsoft.com/office/drawing/2014/main" id="{411E97E0-5D97-0017-4918-7A0BF6758A8D}"/>
              </a:ext>
            </a:extLst>
          </p:cNvPr>
          <p:cNvSpPr>
            <a:spLocks noGrp="1"/>
          </p:cNvSpPr>
          <p:nvPr>
            <p:ph type="body" sz="quarter" idx="13"/>
          </p:nvPr>
        </p:nvSpPr>
        <p:spPr>
          <a:xfrm>
            <a:off x="1187735" y="1043690"/>
            <a:ext cx="3682430" cy="459581"/>
          </a:xfrm>
        </p:spPr>
        <p:txBody>
          <a:bodyPr/>
          <a:lstStyle/>
          <a:p>
            <a:r>
              <a:rPr lang="en-US"/>
              <a:t>Section 5</a:t>
            </a:r>
          </a:p>
        </p:txBody>
      </p:sp>
      <p:sp>
        <p:nvSpPr>
          <p:cNvPr id="3" name="Slide Number Placeholder 2">
            <a:extLst>
              <a:ext uri="{FF2B5EF4-FFF2-40B4-BE49-F238E27FC236}">
                <a16:creationId xmlns:a16="http://schemas.microsoft.com/office/drawing/2014/main" id="{88A331BA-680B-048F-EDC4-6C41FEB04DFF}"/>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27</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2190398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FE8B-E6FE-8BA6-40CB-DBBB23D12A4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ECCFD44-F9E5-61CE-077E-52DBF10BCDA1}"/>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sp>
        <p:nvSpPr>
          <p:cNvPr id="3" name="TextBox 2">
            <a:extLst>
              <a:ext uri="{FF2B5EF4-FFF2-40B4-BE49-F238E27FC236}">
                <a16:creationId xmlns:a16="http://schemas.microsoft.com/office/drawing/2014/main" id="{4314C868-B60A-ECBD-0871-CB409AD9B6E0}"/>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
        <p:nvSpPr>
          <p:cNvPr id="4" name="TextBox 3">
            <a:extLst>
              <a:ext uri="{FF2B5EF4-FFF2-40B4-BE49-F238E27FC236}">
                <a16:creationId xmlns:a16="http://schemas.microsoft.com/office/drawing/2014/main" id="{C58D7203-6A10-B58F-7E9F-B49617136CB5}"/>
              </a:ext>
            </a:extLst>
          </p:cNvPr>
          <p:cNvSpPr txBox="1"/>
          <p:nvPr/>
        </p:nvSpPr>
        <p:spPr>
          <a:xfrm>
            <a:off x="747284" y="1067659"/>
            <a:ext cx="7649431" cy="430887"/>
          </a:xfrm>
          <a:prstGeom prst="rect">
            <a:avLst/>
          </a:prstGeom>
          <a:noFill/>
        </p:spPr>
        <p:txBody>
          <a:bodyPr wrap="square" rtlCol="0">
            <a:spAutoFit/>
          </a:bodyPr>
          <a:lstStyle/>
          <a:p>
            <a:r>
              <a:rPr lang="en-US" sz="1100">
                <a:effectLst/>
                <a:latin typeface="Inter" panose="02000503000000020004" pitchFamily="2" charset="0"/>
                <a:ea typeface="Inter" panose="02000503000000020004" pitchFamily="2" charset="0"/>
                <a:cs typeface="Arial" panose="020B0604020202020204" pitchFamily="34" charset="0"/>
              </a:rPr>
              <a:t>Building positive health behaviors and maintaining psychological well-being are foundational for achieving diabetes management goals and maximizing quality of life.</a:t>
            </a:r>
          </a:p>
        </p:txBody>
      </p:sp>
      <p:pic>
        <p:nvPicPr>
          <p:cNvPr id="10" name="Picture 9">
            <a:extLst>
              <a:ext uri="{FF2B5EF4-FFF2-40B4-BE49-F238E27FC236}">
                <a16:creationId xmlns:a16="http://schemas.microsoft.com/office/drawing/2014/main" id="{CDE38809-B383-1702-C922-19B95A3668D0}"/>
              </a:ext>
            </a:extLst>
          </p:cNvPr>
          <p:cNvPicPr>
            <a:picLocks noChangeAspect="1"/>
          </p:cNvPicPr>
          <p:nvPr/>
        </p:nvPicPr>
        <p:blipFill>
          <a:blip r:embed="rId3"/>
          <a:stretch>
            <a:fillRect/>
          </a:stretch>
        </p:blipFill>
        <p:spPr>
          <a:xfrm>
            <a:off x="820013" y="1643183"/>
            <a:ext cx="7699915" cy="2853175"/>
          </a:xfrm>
          <a:prstGeom prst="rect">
            <a:avLst/>
          </a:prstGeom>
        </p:spPr>
      </p:pic>
    </p:spTree>
    <p:custDataLst>
      <p:tags r:id="rId1"/>
    </p:custDataLst>
    <p:extLst>
      <p:ext uri="{BB962C8B-B14F-4D97-AF65-F5344CB8AC3E}">
        <p14:creationId xmlns:p14="http://schemas.microsoft.com/office/powerpoint/2010/main" val="290747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1A2F5-D251-6180-0D87-15341D270C8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FE56763E-6A50-F700-7749-C2AC03C05A44}"/>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sp>
        <p:nvSpPr>
          <p:cNvPr id="5" name="TextBox 4">
            <a:extLst>
              <a:ext uri="{FF2B5EF4-FFF2-40B4-BE49-F238E27FC236}">
                <a16:creationId xmlns:a16="http://schemas.microsoft.com/office/drawing/2014/main" id="{F24E9ECE-380B-02EB-68C1-ABBCCAE2128C}"/>
              </a:ext>
            </a:extLst>
          </p:cNvPr>
          <p:cNvSpPr txBox="1"/>
          <p:nvPr/>
        </p:nvSpPr>
        <p:spPr>
          <a:xfrm>
            <a:off x="819708" y="1101319"/>
            <a:ext cx="7649431" cy="307777"/>
          </a:xfrm>
          <a:prstGeom prst="rect">
            <a:avLst/>
          </a:prstGeom>
          <a:noFill/>
        </p:spPr>
        <p:txBody>
          <a:bodyPr wrap="square" rtlCol="0">
            <a:spAutoFit/>
          </a:bodyPr>
          <a:lstStyle/>
          <a:p>
            <a:r>
              <a:rPr lang="en-US" sz="1400" b="1">
                <a:effectLst/>
                <a:latin typeface="Inter" panose="02000503000000020004" pitchFamily="2" charset="0"/>
                <a:ea typeface="Inter" panose="02000503000000020004" pitchFamily="2" charset="0"/>
                <a:cs typeface="Arial" panose="020B0604020202020204" pitchFamily="34" charset="0"/>
              </a:rPr>
              <a:t>DSMES Is Critical</a:t>
            </a:r>
          </a:p>
        </p:txBody>
      </p:sp>
      <p:pic>
        <p:nvPicPr>
          <p:cNvPr id="8" name="Picture 7">
            <a:extLst>
              <a:ext uri="{FF2B5EF4-FFF2-40B4-BE49-F238E27FC236}">
                <a16:creationId xmlns:a16="http://schemas.microsoft.com/office/drawing/2014/main" id="{6084DA77-125E-2490-6103-8060785C1CE3}"/>
              </a:ext>
            </a:extLst>
          </p:cNvPr>
          <p:cNvPicPr>
            <a:picLocks noChangeAspect="1"/>
          </p:cNvPicPr>
          <p:nvPr/>
        </p:nvPicPr>
        <p:blipFill>
          <a:blip r:embed="rId3"/>
          <a:stretch>
            <a:fillRect/>
          </a:stretch>
        </p:blipFill>
        <p:spPr>
          <a:xfrm>
            <a:off x="2606724" y="897415"/>
            <a:ext cx="5105911" cy="3838683"/>
          </a:xfrm>
          <a:prstGeom prst="rect">
            <a:avLst/>
          </a:prstGeom>
        </p:spPr>
      </p:pic>
      <p:sp>
        <p:nvSpPr>
          <p:cNvPr id="2" name="TextBox 1">
            <a:extLst>
              <a:ext uri="{FF2B5EF4-FFF2-40B4-BE49-F238E27FC236}">
                <a16:creationId xmlns:a16="http://schemas.microsoft.com/office/drawing/2014/main" id="{7A058C7B-BCAE-02F9-DB80-D7C793BFBED3}"/>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811332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2474-0AE3-5777-C99B-28DE4DA3435D}"/>
              </a:ext>
            </a:extLst>
          </p:cNvPr>
          <p:cNvSpPr>
            <a:spLocks noGrp="1"/>
          </p:cNvSpPr>
          <p:nvPr>
            <p:ph type="title"/>
          </p:nvPr>
        </p:nvSpPr>
        <p:spPr>
          <a:xfrm>
            <a:off x="1226527" y="2000511"/>
            <a:ext cx="7631371" cy="1288790"/>
          </a:xfrm>
        </p:spPr>
        <p:txBody>
          <a:bodyPr/>
          <a:lstStyle/>
          <a:p>
            <a:r>
              <a:rPr lang="en-US" b="0"/>
              <a:t>Improving Care and </a:t>
            </a:r>
            <a:br>
              <a:rPr lang="en-US" b="0"/>
            </a:br>
            <a:r>
              <a:rPr lang="en-US" b="0"/>
              <a:t>Promoting Health in Populations</a:t>
            </a:r>
            <a:endParaRPr lang="en-US"/>
          </a:p>
        </p:txBody>
      </p:sp>
      <p:sp>
        <p:nvSpPr>
          <p:cNvPr id="4" name="Text Placeholder 3">
            <a:extLst>
              <a:ext uri="{FF2B5EF4-FFF2-40B4-BE49-F238E27FC236}">
                <a16:creationId xmlns:a16="http://schemas.microsoft.com/office/drawing/2014/main" id="{756DC226-BD96-30F9-21C2-1F2A66FA4FAB}"/>
              </a:ext>
            </a:extLst>
          </p:cNvPr>
          <p:cNvSpPr>
            <a:spLocks noGrp="1"/>
          </p:cNvSpPr>
          <p:nvPr>
            <p:ph type="body" sz="quarter" idx="13"/>
          </p:nvPr>
        </p:nvSpPr>
        <p:spPr>
          <a:xfrm>
            <a:off x="1187735" y="1043690"/>
            <a:ext cx="3682430" cy="459581"/>
          </a:xfrm>
        </p:spPr>
        <p:txBody>
          <a:bodyPr/>
          <a:lstStyle/>
          <a:p>
            <a:r>
              <a:rPr lang="en-US"/>
              <a:t>Section 1</a:t>
            </a:r>
          </a:p>
        </p:txBody>
      </p:sp>
      <p:sp>
        <p:nvSpPr>
          <p:cNvPr id="3" name="Slide Number Placeholder 2"/>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3</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3633819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66EF7-6494-84B1-4AF8-9E016827C19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C9C3A805-CB29-16C5-428B-0622A826E2F7}"/>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sp>
        <p:nvSpPr>
          <p:cNvPr id="7" name="TextBox 6">
            <a:extLst>
              <a:ext uri="{FF2B5EF4-FFF2-40B4-BE49-F238E27FC236}">
                <a16:creationId xmlns:a16="http://schemas.microsoft.com/office/drawing/2014/main" id="{E7108569-CEEC-485A-688F-6E82E3B0ACC2}"/>
              </a:ext>
            </a:extLst>
          </p:cNvPr>
          <p:cNvSpPr txBox="1"/>
          <p:nvPr/>
        </p:nvSpPr>
        <p:spPr>
          <a:xfrm>
            <a:off x="1494569" y="629382"/>
            <a:ext cx="7649431" cy="646331"/>
          </a:xfrm>
          <a:prstGeom prst="rect">
            <a:avLst/>
          </a:prstGeom>
          <a:noFill/>
        </p:spPr>
        <p:txBody>
          <a:bodyPr wrap="square" rtlCol="0">
            <a:spAutoFit/>
          </a:bodyPr>
          <a:lstStyle/>
          <a:p>
            <a:r>
              <a:rPr lang="en-US" b="1">
                <a:effectLst/>
                <a:latin typeface="Inter" panose="02000503000000020004" pitchFamily="2" charset="0"/>
                <a:ea typeface="Inter" panose="02000503000000020004" pitchFamily="2" charset="0"/>
                <a:cs typeface="Arial" panose="020B0604020202020204" pitchFamily="34" charset="0"/>
              </a:rPr>
              <a:t>Psychosocial Care for All People With Diabetes: </a:t>
            </a:r>
            <a:br>
              <a:rPr lang="en-US" b="1">
                <a:effectLst/>
                <a:latin typeface="Inter" panose="02000503000000020004" pitchFamily="2" charset="0"/>
                <a:ea typeface="Inter" panose="02000503000000020004" pitchFamily="2" charset="0"/>
                <a:cs typeface="Arial" panose="020B0604020202020204" pitchFamily="34" charset="0"/>
              </a:rPr>
            </a:br>
            <a:r>
              <a:rPr lang="en-US" b="1">
                <a:effectLst/>
                <a:latin typeface="Inter" panose="02000503000000020004" pitchFamily="2" charset="0"/>
                <a:ea typeface="Inter" panose="02000503000000020004" pitchFamily="2" charset="0"/>
                <a:cs typeface="Arial" panose="020B0604020202020204" pitchFamily="34" charset="0"/>
              </a:rPr>
              <a:t>Considerations and Recommendations</a:t>
            </a:r>
          </a:p>
        </p:txBody>
      </p:sp>
      <p:sp>
        <p:nvSpPr>
          <p:cNvPr id="9" name="TextBox 8">
            <a:extLst>
              <a:ext uri="{FF2B5EF4-FFF2-40B4-BE49-F238E27FC236}">
                <a16:creationId xmlns:a16="http://schemas.microsoft.com/office/drawing/2014/main" id="{D5BA9DA5-DDEF-A16C-CEFF-059C3509438D}"/>
              </a:ext>
            </a:extLst>
          </p:cNvPr>
          <p:cNvSpPr txBox="1"/>
          <p:nvPr/>
        </p:nvSpPr>
        <p:spPr>
          <a:xfrm>
            <a:off x="757307" y="4084203"/>
            <a:ext cx="6886924" cy="600164"/>
          </a:xfrm>
          <a:prstGeom prst="rect">
            <a:avLst/>
          </a:prstGeom>
          <a:solidFill>
            <a:srgbClr val="006890"/>
          </a:solidFill>
        </p:spPr>
        <p:txBody>
          <a:bodyPr wrap="square" rtlCol="0">
            <a:spAutoFit/>
          </a:bodyPr>
          <a:lstStyle/>
          <a:p>
            <a:r>
              <a:rPr lang="en-US" sz="1100" b="0">
                <a:solidFill>
                  <a:srgbClr val="FFFFFF"/>
                </a:solidFill>
                <a:effectLst/>
                <a:latin typeface="Inter" panose="02000503000000020004" pitchFamily="2" charset="0"/>
                <a:ea typeface="Inter" panose="02000503000000020004" pitchFamily="2" charset="0"/>
                <a:cs typeface="Arial" panose="020B0604020202020204" pitchFamily="34" charset="0"/>
              </a:rPr>
              <a:t>Resources are available to help health care professionals support behavioral and mental health in people with diabetes. Find them at </a:t>
            </a:r>
            <a:r>
              <a:rPr lang="en-US" sz="1100" b="0">
                <a:solidFill>
                  <a:srgbClr val="FFFFFF"/>
                </a:solidFill>
                <a:effectLst/>
                <a:latin typeface="Inter" panose="02000503000000020004" pitchFamily="2" charset="0"/>
                <a:ea typeface="Inter" panose="02000503000000020004" pitchFamily="2" charset="0"/>
                <a:cs typeface="Arial" panose="020B0604020202020204" pitchFamily="34" charset="0"/>
                <a:hlinkClick r:id="rId3"/>
              </a:rPr>
              <a:t>https://professional.diabetes.org/meetings/behavioral-health-toolkit.</a:t>
            </a:r>
            <a:endParaRPr lang="en-US" sz="1100" b="0">
              <a:solidFill>
                <a:srgbClr val="FFFFFF"/>
              </a:solidFill>
              <a:effectLst/>
              <a:latin typeface="Inter" panose="02000503000000020004" pitchFamily="2" charset="0"/>
              <a:ea typeface="Inter"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07F46BE9-9623-1B85-D052-E22E38D7FAF2}"/>
              </a:ext>
            </a:extLst>
          </p:cNvPr>
          <p:cNvPicPr>
            <a:picLocks noChangeAspect="1"/>
          </p:cNvPicPr>
          <p:nvPr/>
        </p:nvPicPr>
        <p:blipFill>
          <a:blip r:embed="rId4"/>
          <a:stretch>
            <a:fillRect/>
          </a:stretch>
        </p:blipFill>
        <p:spPr>
          <a:xfrm>
            <a:off x="757307" y="1401731"/>
            <a:ext cx="8346147" cy="2682472"/>
          </a:xfrm>
          <a:prstGeom prst="rect">
            <a:avLst/>
          </a:prstGeom>
        </p:spPr>
      </p:pic>
      <p:sp>
        <p:nvSpPr>
          <p:cNvPr id="4" name="TextBox 3">
            <a:extLst>
              <a:ext uri="{FF2B5EF4-FFF2-40B4-BE49-F238E27FC236}">
                <a16:creationId xmlns:a16="http://schemas.microsoft.com/office/drawing/2014/main" id="{480C26C7-C4E8-2505-1C10-FE14031C08A5}"/>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517126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11F5E-3F1D-DAC6-4AAB-E2F2F4F6F73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FEDF701-88DC-58D4-5BF6-1C037930523F}"/>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sp>
        <p:nvSpPr>
          <p:cNvPr id="4" name="TextBox 3">
            <a:extLst>
              <a:ext uri="{FF2B5EF4-FFF2-40B4-BE49-F238E27FC236}">
                <a16:creationId xmlns:a16="http://schemas.microsoft.com/office/drawing/2014/main" id="{7681F8FC-CFF1-FE5F-CF43-78B38C90C62F}"/>
              </a:ext>
            </a:extLst>
          </p:cNvPr>
          <p:cNvSpPr txBox="1"/>
          <p:nvPr/>
        </p:nvSpPr>
        <p:spPr>
          <a:xfrm>
            <a:off x="1599136" y="606818"/>
            <a:ext cx="7649431" cy="646331"/>
          </a:xfrm>
          <a:prstGeom prst="rect">
            <a:avLst/>
          </a:prstGeom>
          <a:noFill/>
        </p:spPr>
        <p:txBody>
          <a:bodyPr wrap="square" rtlCol="0">
            <a:spAutoFit/>
          </a:bodyPr>
          <a:lstStyle/>
          <a:p>
            <a:r>
              <a:rPr lang="en-US" b="1">
                <a:effectLst/>
                <a:latin typeface="Inter" panose="02000503000000020004" pitchFamily="2" charset="0"/>
                <a:ea typeface="Inter" panose="02000503000000020004" pitchFamily="2" charset="0"/>
                <a:cs typeface="Arial" panose="020B0604020202020204" pitchFamily="34" charset="0"/>
              </a:rPr>
              <a:t>Psychosocial Care for All People With Diabetes: </a:t>
            </a:r>
            <a:br>
              <a:rPr lang="en-US" b="1">
                <a:effectLst/>
                <a:latin typeface="Inter" panose="02000503000000020004" pitchFamily="2" charset="0"/>
                <a:ea typeface="Inter" panose="02000503000000020004" pitchFamily="2" charset="0"/>
                <a:cs typeface="Arial" panose="020B0604020202020204" pitchFamily="34" charset="0"/>
              </a:rPr>
            </a:br>
            <a:r>
              <a:rPr lang="en-US" b="1">
                <a:effectLst/>
                <a:latin typeface="Inter" panose="02000503000000020004" pitchFamily="2" charset="0"/>
                <a:ea typeface="Inter" panose="02000503000000020004" pitchFamily="2" charset="0"/>
                <a:cs typeface="Arial" panose="020B0604020202020204" pitchFamily="34" charset="0"/>
              </a:rPr>
              <a:t>Considerations and Recommendations</a:t>
            </a:r>
          </a:p>
        </p:txBody>
      </p:sp>
      <p:sp>
        <p:nvSpPr>
          <p:cNvPr id="7" name="TextBox 6">
            <a:extLst>
              <a:ext uri="{FF2B5EF4-FFF2-40B4-BE49-F238E27FC236}">
                <a16:creationId xmlns:a16="http://schemas.microsoft.com/office/drawing/2014/main" id="{1392F761-9D19-A0C0-CDEC-0F78DD48FB27}"/>
              </a:ext>
            </a:extLst>
          </p:cNvPr>
          <p:cNvSpPr txBox="1"/>
          <p:nvPr/>
        </p:nvSpPr>
        <p:spPr>
          <a:xfrm>
            <a:off x="779078" y="3985173"/>
            <a:ext cx="6886924" cy="600164"/>
          </a:xfrm>
          <a:prstGeom prst="rect">
            <a:avLst/>
          </a:prstGeom>
          <a:solidFill>
            <a:srgbClr val="006890"/>
          </a:solidFill>
        </p:spPr>
        <p:txBody>
          <a:bodyPr wrap="square" rtlCol="0">
            <a:spAutoFit/>
          </a:bodyPr>
          <a:lstStyle/>
          <a:p>
            <a:r>
              <a:rPr lang="en-US" sz="1100" b="0">
                <a:solidFill>
                  <a:srgbClr val="FFFFFF"/>
                </a:solidFill>
                <a:effectLst/>
                <a:latin typeface="Inter" panose="02000503000000020004" pitchFamily="2" charset="0"/>
                <a:ea typeface="Inter" panose="02000503000000020004" pitchFamily="2" charset="0"/>
                <a:cs typeface="Arial" panose="020B0604020202020204" pitchFamily="34" charset="0"/>
              </a:rPr>
              <a:t>Resources are available to help health care professionals support behavioral and mental health in people with diabetes. Find them at </a:t>
            </a:r>
            <a:r>
              <a:rPr lang="en-US" sz="1100" b="0">
                <a:solidFill>
                  <a:srgbClr val="FFFFFF"/>
                </a:solidFill>
                <a:effectLst/>
                <a:latin typeface="Inter" panose="02000503000000020004" pitchFamily="2" charset="0"/>
                <a:ea typeface="Inter" panose="02000503000000020004" pitchFamily="2" charset="0"/>
                <a:cs typeface="Arial" panose="020B0604020202020204" pitchFamily="34" charset="0"/>
                <a:hlinkClick r:id="rId3"/>
              </a:rPr>
              <a:t>https://professional.diabetes.org/meetings/behavioral-health-toolkit.</a:t>
            </a:r>
            <a:endParaRPr lang="en-US" sz="1100" b="0">
              <a:solidFill>
                <a:srgbClr val="FFFFFF"/>
              </a:solidFill>
              <a:effectLst/>
              <a:latin typeface="Inter" panose="02000503000000020004" pitchFamily="2" charset="0"/>
              <a:ea typeface="Inter"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4FCFE6CC-D696-3FB4-1C89-982BE6FB041F}"/>
              </a:ext>
            </a:extLst>
          </p:cNvPr>
          <p:cNvPicPr>
            <a:picLocks noChangeAspect="1"/>
          </p:cNvPicPr>
          <p:nvPr/>
        </p:nvPicPr>
        <p:blipFill>
          <a:blip r:embed="rId4"/>
          <a:stretch>
            <a:fillRect/>
          </a:stretch>
        </p:blipFill>
        <p:spPr>
          <a:xfrm>
            <a:off x="779078" y="1239658"/>
            <a:ext cx="8352244" cy="2664183"/>
          </a:xfrm>
          <a:prstGeom prst="rect">
            <a:avLst/>
          </a:prstGeom>
        </p:spPr>
      </p:pic>
      <p:sp>
        <p:nvSpPr>
          <p:cNvPr id="5" name="TextBox 4">
            <a:extLst>
              <a:ext uri="{FF2B5EF4-FFF2-40B4-BE49-F238E27FC236}">
                <a16:creationId xmlns:a16="http://schemas.microsoft.com/office/drawing/2014/main" id="{566A45CC-D01A-3926-4C10-9F8906305E2A}"/>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003165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15C13-7E2F-E6EC-4A8C-0C657CB2F7C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B30B720-0068-4A91-344E-EFB695642EC2}"/>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sp>
        <p:nvSpPr>
          <p:cNvPr id="6" name="Text Placeholder 10">
            <a:extLst>
              <a:ext uri="{FF2B5EF4-FFF2-40B4-BE49-F238E27FC236}">
                <a16:creationId xmlns:a16="http://schemas.microsoft.com/office/drawing/2014/main" id="{B39B139D-44E8-06E1-E411-9CDB422560E3}"/>
              </a:ext>
            </a:extLst>
          </p:cNvPr>
          <p:cNvSpPr txBox="1">
            <a:spLocks/>
          </p:cNvSpPr>
          <p:nvPr/>
        </p:nvSpPr>
        <p:spPr>
          <a:xfrm>
            <a:off x="804351" y="1125012"/>
            <a:ext cx="5293463" cy="3247043"/>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Diabetes Distress</a:t>
            </a:r>
          </a:p>
          <a:p>
            <a:pPr marL="0" indent="0">
              <a:spcBef>
                <a:spcPts val="0"/>
              </a:spcBef>
              <a:spcAft>
                <a:spcPts val="600"/>
              </a:spcAft>
              <a:buNone/>
            </a:pPr>
            <a:r>
              <a:rPr lang="en-US" sz="1800">
                <a:latin typeface="Inter" panose="02000503000000020004" pitchFamily="2" charset="0"/>
                <a:ea typeface="Inter" panose="02000503000000020004" pitchFamily="2" charset="0"/>
              </a:rPr>
              <a:t>The ongoing demands of diabetes self-care and the potential or actual disease progression are directly linked to reports of diabetes distress.</a:t>
            </a:r>
          </a:p>
          <a:p>
            <a:pPr marL="0" indent="0">
              <a:spcBef>
                <a:spcPts val="0"/>
              </a:spcBef>
              <a:spcAft>
                <a:spcPts val="600"/>
              </a:spcAft>
              <a:buNone/>
            </a:pPr>
            <a:endParaRPr lang="en-US" sz="1800">
              <a:latin typeface="Inter" panose="02000503000000020004" pitchFamily="2" charset="0"/>
              <a:ea typeface="Inter" panose="02000503000000020004" pitchFamily="2" charset="0"/>
            </a:endParaRPr>
          </a:p>
          <a:p>
            <a:pPr marL="0" indent="0">
              <a:spcBef>
                <a:spcPts val="0"/>
              </a:spcBef>
              <a:spcAft>
                <a:spcPts val="600"/>
              </a:spcAft>
              <a:buNone/>
            </a:pPr>
            <a:r>
              <a:rPr lang="en-US" sz="1800" b="1">
                <a:latin typeface="Inter" panose="02000503000000020004" pitchFamily="2" charset="0"/>
                <a:ea typeface="Inter" panose="02000503000000020004" pitchFamily="2" charset="0"/>
              </a:rPr>
              <a:t>High levels of distress:</a:t>
            </a:r>
          </a:p>
          <a:p>
            <a:pPr marL="194310" indent="-194310">
              <a:spcBef>
                <a:spcPts val="0"/>
              </a:spcBef>
              <a:spcAft>
                <a:spcPts val="600"/>
              </a:spcAft>
              <a:buClr>
                <a:srgbClr val="008996"/>
              </a:buClr>
            </a:pPr>
            <a:r>
              <a:rPr lang="en-US" sz="1800">
                <a:latin typeface="Inter" panose="02000503000000020004" pitchFamily="2" charset="0"/>
                <a:ea typeface="Inter" panose="02000503000000020004" pitchFamily="2" charset="0"/>
              </a:rPr>
              <a:t>Significantly affect medication-taking behaviors</a:t>
            </a:r>
          </a:p>
          <a:p>
            <a:pPr marL="194310" indent="-194310">
              <a:spcBef>
                <a:spcPts val="0"/>
              </a:spcBef>
              <a:spcAft>
                <a:spcPts val="600"/>
              </a:spcAft>
              <a:buClr>
                <a:srgbClr val="008996"/>
              </a:buClr>
            </a:pPr>
            <a:r>
              <a:rPr lang="en-US" sz="1800">
                <a:latin typeface="Inter" panose="02000503000000020004" pitchFamily="2" charset="0"/>
                <a:ea typeface="Inter" panose="02000503000000020004" pitchFamily="2" charset="0"/>
              </a:rPr>
              <a:t>Are linked to higher A1C, lower self-efficacy, and less-optimal eating and exercise behaviors</a:t>
            </a:r>
            <a:endParaRPr lang="en-US" sz="1800" b="1">
              <a:latin typeface="Inter" panose="02000503000000020004" pitchFamily="2" charset="0"/>
              <a:ea typeface="Inter" panose="02000503000000020004" pitchFamily="2" charset="0"/>
            </a:endParaRPr>
          </a:p>
        </p:txBody>
      </p:sp>
      <p:pic>
        <p:nvPicPr>
          <p:cNvPr id="7" name="Picture 6">
            <a:extLst>
              <a:ext uri="{FF2B5EF4-FFF2-40B4-BE49-F238E27FC236}">
                <a16:creationId xmlns:a16="http://schemas.microsoft.com/office/drawing/2014/main" id="{A7BCCF66-2806-93AB-858F-66145ECA8491}"/>
              </a:ext>
            </a:extLst>
          </p:cNvPr>
          <p:cNvPicPr>
            <a:picLocks noChangeAspect="1"/>
          </p:cNvPicPr>
          <p:nvPr/>
        </p:nvPicPr>
        <p:blipFill>
          <a:blip r:embed="rId3"/>
          <a:stretch>
            <a:fillRect/>
          </a:stretch>
        </p:blipFill>
        <p:spPr>
          <a:xfrm>
            <a:off x="5815054" y="1479212"/>
            <a:ext cx="2903496" cy="2615844"/>
          </a:xfrm>
          <a:prstGeom prst="rect">
            <a:avLst/>
          </a:prstGeom>
        </p:spPr>
      </p:pic>
      <p:sp>
        <p:nvSpPr>
          <p:cNvPr id="2" name="TextBox 1">
            <a:extLst>
              <a:ext uri="{FF2B5EF4-FFF2-40B4-BE49-F238E27FC236}">
                <a16:creationId xmlns:a16="http://schemas.microsoft.com/office/drawing/2014/main" id="{7973DD26-6B9D-9F18-B0D6-177D2B4D7AF4}"/>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249725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622C-DF5E-8063-3E20-CD52FD2BB05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9ECB03E-63FC-C920-FDD7-7C8B05EEF44D}"/>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pic>
        <p:nvPicPr>
          <p:cNvPr id="7" name="Picture 6">
            <a:extLst>
              <a:ext uri="{FF2B5EF4-FFF2-40B4-BE49-F238E27FC236}">
                <a16:creationId xmlns:a16="http://schemas.microsoft.com/office/drawing/2014/main" id="{7636FA27-785A-481F-E007-714DE3C1B7B7}"/>
              </a:ext>
            </a:extLst>
          </p:cNvPr>
          <p:cNvPicPr>
            <a:picLocks noChangeAspect="1"/>
          </p:cNvPicPr>
          <p:nvPr/>
        </p:nvPicPr>
        <p:blipFill rotWithShape="1">
          <a:blip r:embed="rId3"/>
          <a:srcRect b="14670"/>
          <a:stretch/>
        </p:blipFill>
        <p:spPr>
          <a:xfrm>
            <a:off x="6027395" y="1782362"/>
            <a:ext cx="2943762" cy="2922036"/>
          </a:xfrm>
          <a:prstGeom prst="rect">
            <a:avLst/>
          </a:prstGeom>
        </p:spPr>
      </p:pic>
      <p:pic>
        <p:nvPicPr>
          <p:cNvPr id="2" name="Picture 1">
            <a:extLst>
              <a:ext uri="{FF2B5EF4-FFF2-40B4-BE49-F238E27FC236}">
                <a16:creationId xmlns:a16="http://schemas.microsoft.com/office/drawing/2014/main" id="{AE5B7055-B5E7-04A1-21E0-FD2F628967CE}"/>
              </a:ext>
            </a:extLst>
          </p:cNvPr>
          <p:cNvPicPr>
            <a:picLocks noChangeAspect="1"/>
          </p:cNvPicPr>
          <p:nvPr/>
        </p:nvPicPr>
        <p:blipFill>
          <a:blip r:embed="rId4"/>
          <a:stretch>
            <a:fillRect/>
          </a:stretch>
        </p:blipFill>
        <p:spPr>
          <a:xfrm>
            <a:off x="559112" y="1339037"/>
            <a:ext cx="5114987" cy="2840982"/>
          </a:xfrm>
          <a:prstGeom prst="rect">
            <a:avLst/>
          </a:prstGeom>
        </p:spPr>
      </p:pic>
      <p:sp>
        <p:nvSpPr>
          <p:cNvPr id="4" name="TextBox 3">
            <a:extLst>
              <a:ext uri="{FF2B5EF4-FFF2-40B4-BE49-F238E27FC236}">
                <a16:creationId xmlns:a16="http://schemas.microsoft.com/office/drawing/2014/main" id="{867CBEBA-47EC-1CB8-2052-54013A5B1C96}"/>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105458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0A07-9CAC-6EEE-2257-53B3832E696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2C03E90-37B6-ED1C-EA55-9A519A409C0C}"/>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pic>
        <p:nvPicPr>
          <p:cNvPr id="2" name="Picture 1">
            <a:extLst>
              <a:ext uri="{FF2B5EF4-FFF2-40B4-BE49-F238E27FC236}">
                <a16:creationId xmlns:a16="http://schemas.microsoft.com/office/drawing/2014/main" id="{7CDA8AFB-8C71-5F0E-4309-EE567480E7E3}"/>
              </a:ext>
            </a:extLst>
          </p:cNvPr>
          <p:cNvPicPr>
            <a:picLocks noChangeAspect="1"/>
          </p:cNvPicPr>
          <p:nvPr/>
        </p:nvPicPr>
        <p:blipFill>
          <a:blip r:embed="rId3"/>
          <a:stretch>
            <a:fillRect/>
          </a:stretch>
        </p:blipFill>
        <p:spPr>
          <a:xfrm>
            <a:off x="554388" y="1105535"/>
            <a:ext cx="8035224" cy="2932430"/>
          </a:xfrm>
          <a:prstGeom prst="rect">
            <a:avLst/>
          </a:prstGeom>
        </p:spPr>
      </p:pic>
      <p:sp>
        <p:nvSpPr>
          <p:cNvPr id="4" name="TextBox 3">
            <a:extLst>
              <a:ext uri="{FF2B5EF4-FFF2-40B4-BE49-F238E27FC236}">
                <a16:creationId xmlns:a16="http://schemas.microsoft.com/office/drawing/2014/main" id="{86A0AE98-87C3-F859-2959-282624F463C2}"/>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856952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54244-5FB6-B184-6BEF-C1271DD1812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D2F4764-D0D1-B916-330A-A4E326EB848C}"/>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pic>
        <p:nvPicPr>
          <p:cNvPr id="2" name="Picture 1">
            <a:extLst>
              <a:ext uri="{FF2B5EF4-FFF2-40B4-BE49-F238E27FC236}">
                <a16:creationId xmlns:a16="http://schemas.microsoft.com/office/drawing/2014/main" id="{1F78762B-FB7A-797D-0295-5F3442727BBD}"/>
              </a:ext>
            </a:extLst>
          </p:cNvPr>
          <p:cNvPicPr>
            <a:picLocks noChangeAspect="1"/>
          </p:cNvPicPr>
          <p:nvPr/>
        </p:nvPicPr>
        <p:blipFill>
          <a:blip r:embed="rId3"/>
          <a:stretch>
            <a:fillRect/>
          </a:stretch>
        </p:blipFill>
        <p:spPr>
          <a:xfrm>
            <a:off x="1407901" y="604929"/>
            <a:ext cx="6328196" cy="4133446"/>
          </a:xfrm>
          <a:prstGeom prst="rect">
            <a:avLst/>
          </a:prstGeom>
        </p:spPr>
      </p:pic>
      <p:sp>
        <p:nvSpPr>
          <p:cNvPr id="4" name="TextBox 3">
            <a:extLst>
              <a:ext uri="{FF2B5EF4-FFF2-40B4-BE49-F238E27FC236}">
                <a16:creationId xmlns:a16="http://schemas.microsoft.com/office/drawing/2014/main" id="{4DBF4310-131E-693B-5598-2F78DEB99CB9}"/>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dirty="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208314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5899-6D5F-9E54-12BA-FEDBFCAD473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EE63B92-898A-ED43-8789-01CA6CD2FA66}"/>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A4E271B5-6A9C-F959-6E56-9BD26532DFD2}"/>
              </a:ext>
            </a:extLst>
          </p:cNvPr>
          <p:cNvSpPr txBox="1">
            <a:spLocks/>
          </p:cNvSpPr>
          <p:nvPr/>
        </p:nvSpPr>
        <p:spPr>
          <a:xfrm>
            <a:off x="677351" y="1156802"/>
            <a:ext cx="1774656" cy="55399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t>Importance of 24-Hour Physical Behaviors for Type 2 Diabetes</a:t>
            </a:r>
          </a:p>
        </p:txBody>
      </p:sp>
      <p:pic>
        <p:nvPicPr>
          <p:cNvPr id="7" name="Picture 6" descr="A diagram of a healthier life&#10;&#10;Description automatically generated with medium confidence">
            <a:extLst>
              <a:ext uri="{FF2B5EF4-FFF2-40B4-BE49-F238E27FC236}">
                <a16:creationId xmlns:a16="http://schemas.microsoft.com/office/drawing/2014/main" id="{A89A9711-0E64-6B0C-BFB6-D552AC29AF77}"/>
              </a:ext>
            </a:extLst>
          </p:cNvPr>
          <p:cNvPicPr>
            <a:picLocks noChangeAspect="1"/>
          </p:cNvPicPr>
          <p:nvPr/>
        </p:nvPicPr>
        <p:blipFill>
          <a:blip r:embed="rId3"/>
          <a:stretch>
            <a:fillRect/>
          </a:stretch>
        </p:blipFill>
        <p:spPr>
          <a:xfrm>
            <a:off x="2560580" y="21796"/>
            <a:ext cx="5552906" cy="4772882"/>
          </a:xfrm>
          <a:prstGeom prst="rect">
            <a:avLst/>
          </a:prstGeom>
        </p:spPr>
      </p:pic>
      <p:sp>
        <p:nvSpPr>
          <p:cNvPr id="2" name="TextBox 1">
            <a:extLst>
              <a:ext uri="{FF2B5EF4-FFF2-40B4-BE49-F238E27FC236}">
                <a16:creationId xmlns:a16="http://schemas.microsoft.com/office/drawing/2014/main" id="{CDC4FD84-960C-3F32-6891-F5C2778D693F}"/>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482374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0CE53-D6EB-A7DD-9033-344A63D26F6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BD675C3-5D0A-E4AE-CA56-E19CF6497ACA}"/>
              </a:ext>
            </a:extLst>
          </p:cNvPr>
          <p:cNvSpPr>
            <a:spLocks noGrp="1"/>
          </p:cNvSpPr>
          <p:nvPr>
            <p:ph type="body" sz="quarter" idx="27"/>
          </p:nvPr>
        </p:nvSpPr>
        <p:spPr/>
        <p:txBody>
          <a:bodyPr/>
          <a:lstStyle/>
          <a:p>
            <a:r>
              <a:rPr lang="en-US" b="1">
                <a:solidFill>
                  <a:schemeClr val="tx1"/>
                </a:solidFill>
              </a:rPr>
              <a:t>Section 5   </a:t>
            </a:r>
            <a:r>
              <a:rPr lang="en-US">
                <a:solidFill>
                  <a:schemeClr val="tx1"/>
                </a:solidFill>
              </a:rPr>
              <a:t>|</a:t>
            </a:r>
            <a:r>
              <a:rPr lang="en-US"/>
              <a:t>   Abridged Standards of Care</a:t>
            </a:r>
          </a:p>
        </p:txBody>
      </p:sp>
      <p:pic>
        <p:nvPicPr>
          <p:cNvPr id="5" name="Picture 4" descr="A chart with colorful arrows and letters&#10;&#10;Description automatically generated with medium confidence">
            <a:extLst>
              <a:ext uri="{FF2B5EF4-FFF2-40B4-BE49-F238E27FC236}">
                <a16:creationId xmlns:a16="http://schemas.microsoft.com/office/drawing/2014/main" id="{19CFA449-20DA-28B3-9E83-677220F52B4B}"/>
              </a:ext>
            </a:extLst>
          </p:cNvPr>
          <p:cNvPicPr>
            <a:picLocks noChangeAspect="1"/>
          </p:cNvPicPr>
          <p:nvPr/>
        </p:nvPicPr>
        <p:blipFill>
          <a:blip r:embed="rId3"/>
          <a:stretch>
            <a:fillRect/>
          </a:stretch>
        </p:blipFill>
        <p:spPr>
          <a:xfrm>
            <a:off x="694131" y="1646264"/>
            <a:ext cx="7683230" cy="2784112"/>
          </a:xfrm>
          <a:prstGeom prst="rect">
            <a:avLst/>
          </a:prstGeom>
          <a:ln w="12700">
            <a:solidFill>
              <a:schemeClr val="accent1"/>
            </a:solidFill>
          </a:ln>
        </p:spPr>
      </p:pic>
      <p:sp>
        <p:nvSpPr>
          <p:cNvPr id="7" name="Text Placeholder 10">
            <a:extLst>
              <a:ext uri="{FF2B5EF4-FFF2-40B4-BE49-F238E27FC236}">
                <a16:creationId xmlns:a16="http://schemas.microsoft.com/office/drawing/2014/main" id="{EEEA710F-7414-17DB-C893-CA4A2418FEAF}"/>
              </a:ext>
            </a:extLst>
          </p:cNvPr>
          <p:cNvSpPr txBox="1">
            <a:spLocks/>
          </p:cNvSpPr>
          <p:nvPr/>
        </p:nvSpPr>
        <p:spPr>
          <a:xfrm>
            <a:off x="691865" y="1194179"/>
            <a:ext cx="4681141"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a:latin typeface="Inter" panose="02000503000000020004" pitchFamily="2" charset="0"/>
                <a:ea typeface="Inter" panose="02000503000000020004" pitchFamily="2" charset="0"/>
              </a:rPr>
              <a:t>Importance of 24-Hour Physical Behaviors for Type 2 Diabetes</a:t>
            </a:r>
          </a:p>
        </p:txBody>
      </p:sp>
      <p:sp>
        <p:nvSpPr>
          <p:cNvPr id="2" name="TextBox 1">
            <a:extLst>
              <a:ext uri="{FF2B5EF4-FFF2-40B4-BE49-F238E27FC236}">
                <a16:creationId xmlns:a16="http://schemas.microsoft.com/office/drawing/2014/main" id="{E1A5822B-0799-4C88-B4D9-BC122C0E55D4}"/>
              </a:ext>
            </a:extLst>
          </p:cNvPr>
          <p:cNvSpPr txBox="1"/>
          <p:nvPr/>
        </p:nvSpPr>
        <p:spPr>
          <a:xfrm>
            <a:off x="0" y="4794677"/>
            <a:ext cx="9143999"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5. Facilitating positive health behaviors and well-being to improve health outcomes: Standards of Care in Diabetes—2025 Abridged for Primary Care. Clin Diabetes 2025;43:194–197 (doi: 10.2337/cd25-a005).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778788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FE1BA-C58F-9252-B485-0F5F8910E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FFA59-AAE4-5F4D-43BA-F2A743033B3A}"/>
              </a:ext>
            </a:extLst>
          </p:cNvPr>
          <p:cNvSpPr>
            <a:spLocks noGrp="1"/>
          </p:cNvSpPr>
          <p:nvPr>
            <p:ph type="title"/>
          </p:nvPr>
        </p:nvSpPr>
        <p:spPr>
          <a:xfrm>
            <a:off x="1226527" y="2000511"/>
            <a:ext cx="7631371" cy="1288790"/>
          </a:xfrm>
        </p:spPr>
        <p:txBody>
          <a:bodyPr/>
          <a:lstStyle/>
          <a:p>
            <a:r>
              <a:rPr lang="en-US" sz="3600" b="0"/>
              <a:t>Glycemic Goals and Hypoglycemia</a:t>
            </a:r>
            <a:endParaRPr lang="en-US"/>
          </a:p>
        </p:txBody>
      </p:sp>
      <p:sp>
        <p:nvSpPr>
          <p:cNvPr id="4" name="Text Placeholder 3">
            <a:extLst>
              <a:ext uri="{FF2B5EF4-FFF2-40B4-BE49-F238E27FC236}">
                <a16:creationId xmlns:a16="http://schemas.microsoft.com/office/drawing/2014/main" id="{0D52C468-4BEB-1E4D-E3C8-74F6FD749012}"/>
              </a:ext>
            </a:extLst>
          </p:cNvPr>
          <p:cNvSpPr>
            <a:spLocks noGrp="1"/>
          </p:cNvSpPr>
          <p:nvPr>
            <p:ph type="body" sz="quarter" idx="13"/>
          </p:nvPr>
        </p:nvSpPr>
        <p:spPr>
          <a:xfrm>
            <a:off x="1187735" y="1043690"/>
            <a:ext cx="3682430" cy="459581"/>
          </a:xfrm>
        </p:spPr>
        <p:txBody>
          <a:bodyPr/>
          <a:lstStyle/>
          <a:p>
            <a:r>
              <a:rPr lang="en-US"/>
              <a:t>Section 6</a:t>
            </a:r>
          </a:p>
        </p:txBody>
      </p:sp>
      <p:sp>
        <p:nvSpPr>
          <p:cNvPr id="3" name="Slide Number Placeholder 2">
            <a:extLst>
              <a:ext uri="{FF2B5EF4-FFF2-40B4-BE49-F238E27FC236}">
                <a16:creationId xmlns:a16="http://schemas.microsoft.com/office/drawing/2014/main" id="{BFB6B393-9184-46A9-19D8-909668869DC4}"/>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38</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2208901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A7211-C1C4-3F1A-57D0-D2C812A2858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1C695B-3556-DEC1-E3B3-378899BAF1A2}"/>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2" name="TextBox 1">
            <a:extLst>
              <a:ext uri="{FF2B5EF4-FFF2-40B4-BE49-F238E27FC236}">
                <a16:creationId xmlns:a16="http://schemas.microsoft.com/office/drawing/2014/main" id="{A807B3F9-5679-3224-E7CC-D2DE00F875E3}"/>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pic>
        <p:nvPicPr>
          <p:cNvPr id="4" name="Picture 3">
            <a:extLst>
              <a:ext uri="{FF2B5EF4-FFF2-40B4-BE49-F238E27FC236}">
                <a16:creationId xmlns:a16="http://schemas.microsoft.com/office/drawing/2014/main" id="{52C03EF0-7685-8D58-CF45-F6036B8B2F3D}"/>
              </a:ext>
            </a:extLst>
          </p:cNvPr>
          <p:cNvPicPr>
            <a:picLocks noChangeAspect="1"/>
          </p:cNvPicPr>
          <p:nvPr/>
        </p:nvPicPr>
        <p:blipFill>
          <a:blip r:embed="rId3"/>
          <a:srcRect/>
          <a:stretch/>
        </p:blipFill>
        <p:spPr>
          <a:xfrm>
            <a:off x="1730919" y="2289018"/>
            <a:ext cx="5453580" cy="2476165"/>
          </a:xfrm>
          <a:prstGeom prst="rect">
            <a:avLst/>
          </a:prstGeom>
        </p:spPr>
      </p:pic>
      <p:sp>
        <p:nvSpPr>
          <p:cNvPr id="6" name="Text Placeholder 10">
            <a:extLst>
              <a:ext uri="{FF2B5EF4-FFF2-40B4-BE49-F238E27FC236}">
                <a16:creationId xmlns:a16="http://schemas.microsoft.com/office/drawing/2014/main" id="{75A46D50-FAFB-1D75-53F9-CCEE0995E1C9}"/>
              </a:ext>
            </a:extLst>
          </p:cNvPr>
          <p:cNvSpPr txBox="1">
            <a:spLocks/>
          </p:cNvSpPr>
          <p:nvPr/>
        </p:nvSpPr>
        <p:spPr>
          <a:xfrm>
            <a:off x="804351" y="980922"/>
            <a:ext cx="549843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Assessment of Glycemic Status</a:t>
            </a:r>
          </a:p>
        </p:txBody>
      </p:sp>
      <p:sp>
        <p:nvSpPr>
          <p:cNvPr id="7" name="Text Placeholder 10">
            <a:extLst>
              <a:ext uri="{FF2B5EF4-FFF2-40B4-BE49-F238E27FC236}">
                <a16:creationId xmlns:a16="http://schemas.microsoft.com/office/drawing/2014/main" id="{B5FFA651-9E8A-DA27-9B03-022BC7869A46}"/>
              </a:ext>
            </a:extLst>
          </p:cNvPr>
          <p:cNvSpPr txBox="1">
            <a:spLocks/>
          </p:cNvSpPr>
          <p:nvPr/>
        </p:nvSpPr>
        <p:spPr>
          <a:xfrm>
            <a:off x="804351" y="1379748"/>
            <a:ext cx="6727656" cy="830997"/>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b="1">
                <a:latin typeface="Inter" panose="02000503000000020004" pitchFamily="2" charset="0"/>
                <a:ea typeface="Inter" panose="02000503000000020004" pitchFamily="2" charset="0"/>
              </a:rPr>
              <a:t>How to Assess</a:t>
            </a:r>
          </a:p>
          <a:p>
            <a:pPr marL="194310" indent="-194310">
              <a:spcBef>
                <a:spcPts val="0"/>
              </a:spcBef>
              <a:spcAft>
                <a:spcPts val="600"/>
              </a:spcAft>
              <a:buClr>
                <a:srgbClr val="008996"/>
              </a:buClr>
            </a:pPr>
            <a:r>
              <a:rPr lang="en-US" sz="1000">
                <a:latin typeface="Inter" panose="02000503000000020004" pitchFamily="2" charset="0"/>
                <a:ea typeface="Inter" panose="02000503000000020004" pitchFamily="2" charset="0"/>
              </a:rPr>
              <a:t>A1C measurement</a:t>
            </a:r>
          </a:p>
          <a:p>
            <a:pPr marL="194310" indent="-194310">
              <a:spcBef>
                <a:spcPts val="0"/>
              </a:spcBef>
              <a:spcAft>
                <a:spcPts val="600"/>
              </a:spcAft>
              <a:buClr>
                <a:srgbClr val="008996"/>
              </a:buClr>
            </a:pPr>
            <a:r>
              <a:rPr lang="en-US" sz="1000">
                <a:latin typeface="Inter" panose="02000503000000020004" pitchFamily="2" charset="0"/>
                <a:ea typeface="Inter" panose="02000503000000020004" pitchFamily="2" charset="0"/>
              </a:rPr>
              <a:t>Continuous glucose monitoring (CGM) using appropriate metrics (e.g., time in range [TIR], time above range [TAR], and time below range [TBR])</a:t>
            </a:r>
          </a:p>
        </p:txBody>
      </p:sp>
      <p:sp>
        <p:nvSpPr>
          <p:cNvPr id="9" name="Text Placeholder 10">
            <a:extLst>
              <a:ext uri="{FF2B5EF4-FFF2-40B4-BE49-F238E27FC236}">
                <a16:creationId xmlns:a16="http://schemas.microsoft.com/office/drawing/2014/main" id="{6E8456C6-8DCD-769D-3BDA-C9D0627B9F22}"/>
              </a:ext>
            </a:extLst>
          </p:cNvPr>
          <p:cNvSpPr txBox="1">
            <a:spLocks/>
          </p:cNvSpPr>
          <p:nvPr/>
        </p:nvSpPr>
        <p:spPr>
          <a:xfrm>
            <a:off x="1867807" y="2466555"/>
            <a:ext cx="1873250" cy="307777"/>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000" b="1">
                <a:latin typeface="Inter" panose="02000503000000020004" pitchFamily="2" charset="0"/>
                <a:ea typeface="Inter" panose="02000503000000020004" pitchFamily="2" charset="0"/>
              </a:rPr>
              <a:t>When to Assess Glycemic Status With an A1C Test</a:t>
            </a:r>
          </a:p>
        </p:txBody>
      </p:sp>
    </p:spTree>
    <p:custDataLst>
      <p:tags r:id="rId1"/>
    </p:custDataLst>
    <p:extLst>
      <p:ext uri="{BB962C8B-B14F-4D97-AF65-F5344CB8AC3E}">
        <p14:creationId xmlns:p14="http://schemas.microsoft.com/office/powerpoint/2010/main" val="3098088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7"/>
          </p:nvPr>
        </p:nvSpPr>
        <p:spPr/>
        <p:txBody>
          <a:bodyPr/>
          <a:lstStyle/>
          <a:p>
            <a:r>
              <a:rPr lang="en-US" b="1">
                <a:solidFill>
                  <a:schemeClr val="tx1"/>
                </a:solidFill>
              </a:rPr>
              <a:t>Section 1   </a:t>
            </a:r>
            <a:r>
              <a:rPr lang="en-US">
                <a:solidFill>
                  <a:schemeClr val="tx1"/>
                </a:solidFill>
              </a:rPr>
              <a:t>|</a:t>
            </a:r>
            <a:r>
              <a:rPr lang="en-US"/>
              <a:t>   Abridged Standards of Care</a:t>
            </a:r>
          </a:p>
        </p:txBody>
      </p:sp>
      <p:sp>
        <p:nvSpPr>
          <p:cNvPr id="2" name="TextBox 1">
            <a:extLst>
              <a:ext uri="{FF2B5EF4-FFF2-40B4-BE49-F238E27FC236}">
                <a16:creationId xmlns:a16="http://schemas.microsoft.com/office/drawing/2014/main" id="{90C2D0BA-E768-87BC-4379-26D3384BD5C3}"/>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21E1F"/>
                </a:solidFill>
                <a:latin typeface="Inter" panose="02000503000000020004" pitchFamily="2" charset="0"/>
              </a:rPr>
              <a:t>American Diabetes Association Primary Care Advisory Group. 1. Improving care and promoting health in populations: Standards of Care in Diabetes—2025 Abridged for Primary Care. Clin Diabetes 2025;43:183 (doi: 10.2337/cd25-a001). ©2025 by the American Diabetes Association.</a:t>
            </a:r>
            <a:endParaRPr lang="en-US" sz="500"/>
          </a:p>
        </p:txBody>
      </p:sp>
      <p:sp>
        <p:nvSpPr>
          <p:cNvPr id="6" name="Title 5">
            <a:extLst>
              <a:ext uri="{FF2B5EF4-FFF2-40B4-BE49-F238E27FC236}">
                <a16:creationId xmlns:a16="http://schemas.microsoft.com/office/drawing/2014/main" id="{CB2C252D-82F7-983D-582F-BB5FF65ECE34}"/>
              </a:ext>
            </a:extLst>
          </p:cNvPr>
          <p:cNvSpPr txBox="1">
            <a:spLocks/>
          </p:cNvSpPr>
          <p:nvPr/>
        </p:nvSpPr>
        <p:spPr>
          <a:xfrm>
            <a:off x="684445" y="963077"/>
            <a:ext cx="7958812" cy="332399"/>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Inter" panose="02000503000000020004" pitchFamily="2" charset="0"/>
                <a:ea typeface="Inter" panose="02000503000000020004" pitchFamily="2" charset="0"/>
                <a:cs typeface="+mj-cs"/>
              </a:defRPr>
            </a:lvl1pPr>
          </a:lstStyle>
          <a:p>
            <a:r>
              <a:rPr lang="en-US" sz="2400"/>
              <a:t>Improving Care and Promoting Health in Populations</a:t>
            </a:r>
          </a:p>
        </p:txBody>
      </p:sp>
      <p:sp>
        <p:nvSpPr>
          <p:cNvPr id="14" name="Text Placeholder 10">
            <a:extLst>
              <a:ext uri="{FF2B5EF4-FFF2-40B4-BE49-F238E27FC236}">
                <a16:creationId xmlns:a16="http://schemas.microsoft.com/office/drawing/2014/main" id="{C364878A-C61C-C5B5-F492-56000D6B05D3}"/>
              </a:ext>
            </a:extLst>
          </p:cNvPr>
          <p:cNvSpPr txBox="1">
            <a:spLocks/>
          </p:cNvSpPr>
          <p:nvPr/>
        </p:nvSpPr>
        <p:spPr>
          <a:xfrm>
            <a:off x="684445" y="1440284"/>
            <a:ext cx="7848801" cy="46166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a:latin typeface="Inter" panose="02000503000000020004" pitchFamily="2" charset="0"/>
                <a:ea typeface="Inter" panose="02000503000000020004" pitchFamily="2" charset="0"/>
              </a:rPr>
              <a:t>Population health is defined as “the health outcomes of a group of individuals, including the distribution of health outcomes within the group.” A multifaceted approach encompassing patient-level, system-level, and policy-level interventions is crucial for enhancing population health in the context of diabetes. This approach may include the following key elements.</a:t>
            </a:r>
          </a:p>
        </p:txBody>
      </p:sp>
      <p:pic>
        <p:nvPicPr>
          <p:cNvPr id="3" name="Picture 2">
            <a:extLst>
              <a:ext uri="{FF2B5EF4-FFF2-40B4-BE49-F238E27FC236}">
                <a16:creationId xmlns:a16="http://schemas.microsoft.com/office/drawing/2014/main" id="{0B3DA29C-5E24-1463-E91B-AF3256656D02}"/>
              </a:ext>
            </a:extLst>
          </p:cNvPr>
          <p:cNvPicPr>
            <a:picLocks noChangeAspect="1"/>
          </p:cNvPicPr>
          <p:nvPr/>
        </p:nvPicPr>
        <p:blipFill>
          <a:blip r:embed="rId3"/>
          <a:stretch>
            <a:fillRect/>
          </a:stretch>
        </p:blipFill>
        <p:spPr>
          <a:xfrm>
            <a:off x="1505446" y="1985357"/>
            <a:ext cx="6133108" cy="2932430"/>
          </a:xfrm>
          <a:prstGeom prst="rect">
            <a:avLst/>
          </a:prstGeom>
        </p:spPr>
      </p:pic>
    </p:spTree>
    <p:custDataLst>
      <p:tags r:id="rId1"/>
    </p:custDataLst>
    <p:extLst>
      <p:ext uri="{BB962C8B-B14F-4D97-AF65-F5344CB8AC3E}">
        <p14:creationId xmlns:p14="http://schemas.microsoft.com/office/powerpoint/2010/main" val="2970279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DB4D-2882-335F-2429-DBD5435AF9B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3054D5B-ED7B-CCA1-545E-46222B3518FD}"/>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7" name="Text Placeholder 10">
            <a:extLst>
              <a:ext uri="{FF2B5EF4-FFF2-40B4-BE49-F238E27FC236}">
                <a16:creationId xmlns:a16="http://schemas.microsoft.com/office/drawing/2014/main" id="{4D6419CA-E0C9-203C-A3AF-5E403ED9424D}"/>
              </a:ext>
            </a:extLst>
          </p:cNvPr>
          <p:cNvSpPr txBox="1">
            <a:spLocks/>
          </p:cNvSpPr>
          <p:nvPr/>
        </p:nvSpPr>
        <p:spPr>
          <a:xfrm>
            <a:off x="818866" y="1126295"/>
            <a:ext cx="549843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Assessment of Glycemic Status</a:t>
            </a:r>
          </a:p>
        </p:txBody>
      </p:sp>
      <p:pic>
        <p:nvPicPr>
          <p:cNvPr id="3" name="Picture 2">
            <a:extLst>
              <a:ext uri="{FF2B5EF4-FFF2-40B4-BE49-F238E27FC236}">
                <a16:creationId xmlns:a16="http://schemas.microsoft.com/office/drawing/2014/main" id="{0B169445-6FB2-2411-2855-A4E1DA702825}"/>
              </a:ext>
            </a:extLst>
          </p:cNvPr>
          <p:cNvPicPr>
            <a:picLocks noChangeAspect="1"/>
          </p:cNvPicPr>
          <p:nvPr/>
        </p:nvPicPr>
        <p:blipFill>
          <a:blip r:embed="rId3"/>
          <a:stretch>
            <a:fillRect/>
          </a:stretch>
        </p:blipFill>
        <p:spPr>
          <a:xfrm>
            <a:off x="818866" y="1634805"/>
            <a:ext cx="7181710" cy="2755631"/>
          </a:xfrm>
          <a:prstGeom prst="rect">
            <a:avLst/>
          </a:prstGeom>
        </p:spPr>
      </p:pic>
      <p:sp>
        <p:nvSpPr>
          <p:cNvPr id="4" name="TextBox 3">
            <a:extLst>
              <a:ext uri="{FF2B5EF4-FFF2-40B4-BE49-F238E27FC236}">
                <a16:creationId xmlns:a16="http://schemas.microsoft.com/office/drawing/2014/main" id="{7F891DF5-CF5D-66FD-7E38-C8D90731C34F}"/>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565020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01605-4A29-80CF-AF0B-EBD206C0A4E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D186FB6-7B65-A42A-7BBA-F2A9E100B7AC}"/>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8EAFC75E-3C09-7ABD-7DA4-8B21681E988D}"/>
              </a:ext>
            </a:extLst>
          </p:cNvPr>
          <p:cNvSpPr txBox="1">
            <a:spLocks/>
          </p:cNvSpPr>
          <p:nvPr/>
        </p:nvSpPr>
        <p:spPr>
          <a:xfrm>
            <a:off x="1551837" y="559350"/>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Glucose Assessment via CGM: </a:t>
            </a:r>
            <a:br>
              <a:rPr lang="en-US" sz="2400" b="1">
                <a:latin typeface="Inter" panose="02000503000000020004" pitchFamily="2" charset="0"/>
                <a:ea typeface="Inter" panose="02000503000000020004" pitchFamily="2" charset="0"/>
              </a:rPr>
            </a:br>
            <a:r>
              <a:rPr lang="en-US" sz="2400" b="1">
                <a:latin typeface="Inter" panose="02000503000000020004" pitchFamily="2" charset="0"/>
                <a:ea typeface="Inter" panose="02000503000000020004" pitchFamily="2" charset="0"/>
              </a:rPr>
              <a:t>The Ambulatory Glucose Profile (AGP) Report</a:t>
            </a:r>
          </a:p>
        </p:txBody>
      </p:sp>
      <p:pic>
        <p:nvPicPr>
          <p:cNvPr id="4" name="Picture 3">
            <a:extLst>
              <a:ext uri="{FF2B5EF4-FFF2-40B4-BE49-F238E27FC236}">
                <a16:creationId xmlns:a16="http://schemas.microsoft.com/office/drawing/2014/main" id="{B48651BB-BB70-08B3-C7EB-BC3D014FE313}"/>
              </a:ext>
            </a:extLst>
          </p:cNvPr>
          <p:cNvPicPr>
            <a:picLocks noChangeAspect="1"/>
          </p:cNvPicPr>
          <p:nvPr/>
        </p:nvPicPr>
        <p:blipFill>
          <a:blip r:embed="rId3"/>
          <a:stretch>
            <a:fillRect/>
          </a:stretch>
        </p:blipFill>
        <p:spPr>
          <a:xfrm>
            <a:off x="674998" y="1431973"/>
            <a:ext cx="8120576" cy="3279932"/>
          </a:xfrm>
          <a:prstGeom prst="rect">
            <a:avLst/>
          </a:prstGeom>
        </p:spPr>
      </p:pic>
      <p:sp>
        <p:nvSpPr>
          <p:cNvPr id="3" name="TextBox 2">
            <a:extLst>
              <a:ext uri="{FF2B5EF4-FFF2-40B4-BE49-F238E27FC236}">
                <a16:creationId xmlns:a16="http://schemas.microsoft.com/office/drawing/2014/main" id="{66B88593-9C8C-F54F-23CF-09B578BEB294}"/>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380867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1434B-76A3-CAFC-DFA3-8272FFBD5CF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207F5F1-16F1-4FBC-BA0E-4B647A417A8E}"/>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14" name="Text Placeholder 10">
            <a:extLst>
              <a:ext uri="{FF2B5EF4-FFF2-40B4-BE49-F238E27FC236}">
                <a16:creationId xmlns:a16="http://schemas.microsoft.com/office/drawing/2014/main" id="{AC98DF88-0E8C-B866-DFCC-BA356D0DD69B}"/>
              </a:ext>
            </a:extLst>
          </p:cNvPr>
          <p:cNvSpPr txBox="1">
            <a:spLocks/>
          </p:cNvSpPr>
          <p:nvPr/>
        </p:nvSpPr>
        <p:spPr>
          <a:xfrm>
            <a:off x="782580" y="978816"/>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Glucose Assessment via CGM: </a:t>
            </a:r>
            <a:br>
              <a:rPr lang="en-US" sz="2400" b="1">
                <a:latin typeface="Inter" panose="02000503000000020004" pitchFamily="2" charset="0"/>
                <a:ea typeface="Inter" panose="02000503000000020004" pitchFamily="2" charset="0"/>
              </a:rPr>
            </a:br>
            <a:r>
              <a:rPr lang="en-US" sz="2400" b="1">
                <a:latin typeface="Inter" panose="02000503000000020004" pitchFamily="2" charset="0"/>
                <a:ea typeface="Inter" panose="02000503000000020004" pitchFamily="2" charset="0"/>
              </a:rPr>
              <a:t>The Ambulatory Glucose Profile (AGP) Report</a:t>
            </a:r>
          </a:p>
        </p:txBody>
      </p:sp>
      <p:pic>
        <p:nvPicPr>
          <p:cNvPr id="3" name="Picture 2">
            <a:extLst>
              <a:ext uri="{FF2B5EF4-FFF2-40B4-BE49-F238E27FC236}">
                <a16:creationId xmlns:a16="http://schemas.microsoft.com/office/drawing/2014/main" id="{C11D0020-C9CE-1E66-EE1A-F15537D593C9}"/>
              </a:ext>
            </a:extLst>
          </p:cNvPr>
          <p:cNvPicPr>
            <a:picLocks noChangeAspect="1"/>
          </p:cNvPicPr>
          <p:nvPr/>
        </p:nvPicPr>
        <p:blipFill>
          <a:blip r:embed="rId3"/>
          <a:stretch>
            <a:fillRect/>
          </a:stretch>
        </p:blipFill>
        <p:spPr>
          <a:xfrm>
            <a:off x="1023820" y="1744795"/>
            <a:ext cx="7096359" cy="3066554"/>
          </a:xfrm>
          <a:prstGeom prst="rect">
            <a:avLst/>
          </a:prstGeom>
        </p:spPr>
      </p:pic>
      <p:sp>
        <p:nvSpPr>
          <p:cNvPr id="4" name="TextBox 3">
            <a:extLst>
              <a:ext uri="{FF2B5EF4-FFF2-40B4-BE49-F238E27FC236}">
                <a16:creationId xmlns:a16="http://schemas.microsoft.com/office/drawing/2014/main" id="{DC556045-05A2-B347-3884-AF0F4ACFF740}"/>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475696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8BD3C-7990-179D-3DF9-90E6A26D257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96A9E94-3286-3F09-B759-3D1BD733BF5A}"/>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147FDC2D-40A0-695F-6307-B8D0AEBD07AD}"/>
              </a:ext>
            </a:extLst>
          </p:cNvPr>
          <p:cNvSpPr txBox="1">
            <a:spLocks/>
          </p:cNvSpPr>
          <p:nvPr/>
        </p:nvSpPr>
        <p:spPr>
          <a:xfrm>
            <a:off x="804351" y="1101061"/>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Correlation Between A1C and </a:t>
            </a:r>
            <a:br>
              <a:rPr lang="en-US" sz="2400" b="1">
                <a:latin typeface="Inter" panose="02000503000000020004" pitchFamily="2" charset="0"/>
                <a:ea typeface="Inter" panose="02000503000000020004" pitchFamily="2" charset="0"/>
              </a:rPr>
            </a:br>
            <a:r>
              <a:rPr lang="en-US" sz="2400" b="1">
                <a:latin typeface="Inter" panose="02000503000000020004" pitchFamily="2" charset="0"/>
                <a:ea typeface="Inter" panose="02000503000000020004" pitchFamily="2" charset="0"/>
              </a:rPr>
              <a:t>Estimated Average Glucose (eAG)</a:t>
            </a:r>
          </a:p>
        </p:txBody>
      </p:sp>
      <p:pic>
        <p:nvPicPr>
          <p:cNvPr id="3" name="Picture 2">
            <a:extLst>
              <a:ext uri="{FF2B5EF4-FFF2-40B4-BE49-F238E27FC236}">
                <a16:creationId xmlns:a16="http://schemas.microsoft.com/office/drawing/2014/main" id="{62B20797-24C3-E9B7-277A-C215ED21F2B8}"/>
              </a:ext>
            </a:extLst>
          </p:cNvPr>
          <p:cNvPicPr>
            <a:picLocks noChangeAspect="1"/>
          </p:cNvPicPr>
          <p:nvPr/>
        </p:nvPicPr>
        <p:blipFill>
          <a:blip r:embed="rId3"/>
          <a:stretch>
            <a:fillRect/>
          </a:stretch>
        </p:blipFill>
        <p:spPr>
          <a:xfrm>
            <a:off x="886648" y="2020676"/>
            <a:ext cx="7370703" cy="2804403"/>
          </a:xfrm>
          <a:prstGeom prst="rect">
            <a:avLst/>
          </a:prstGeom>
        </p:spPr>
      </p:pic>
      <p:sp>
        <p:nvSpPr>
          <p:cNvPr id="5" name="TextBox 4">
            <a:extLst>
              <a:ext uri="{FF2B5EF4-FFF2-40B4-BE49-F238E27FC236}">
                <a16:creationId xmlns:a16="http://schemas.microsoft.com/office/drawing/2014/main" id="{6F0E58B8-92E6-AE23-C5CA-D9AFC16C1E90}"/>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754588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47045-5172-9FD8-297D-894F5EAABB8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E33FE0F-5340-2A66-9B76-7E2E3CD47475}"/>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11" name="Text Placeholder 10">
            <a:extLst>
              <a:ext uri="{FF2B5EF4-FFF2-40B4-BE49-F238E27FC236}">
                <a16:creationId xmlns:a16="http://schemas.microsoft.com/office/drawing/2014/main" id="{763B40F4-385A-9476-F9A5-33310B49296C}"/>
              </a:ext>
            </a:extLst>
          </p:cNvPr>
          <p:cNvSpPr txBox="1">
            <a:spLocks/>
          </p:cNvSpPr>
          <p:nvPr/>
        </p:nvSpPr>
        <p:spPr>
          <a:xfrm>
            <a:off x="804351" y="993706"/>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Setting and Modifying Glycemic Goals</a:t>
            </a:r>
          </a:p>
        </p:txBody>
      </p:sp>
      <p:sp>
        <p:nvSpPr>
          <p:cNvPr id="12" name="Text Placeholder 10">
            <a:extLst>
              <a:ext uri="{FF2B5EF4-FFF2-40B4-BE49-F238E27FC236}">
                <a16:creationId xmlns:a16="http://schemas.microsoft.com/office/drawing/2014/main" id="{C388D5D9-DBDF-C2F6-D5F9-1EA308B4E6BA}"/>
              </a:ext>
            </a:extLst>
          </p:cNvPr>
          <p:cNvSpPr txBox="1">
            <a:spLocks/>
          </p:cNvSpPr>
          <p:nvPr/>
        </p:nvSpPr>
        <p:spPr>
          <a:xfrm>
            <a:off x="804351" y="1363038"/>
            <a:ext cx="5979391" cy="169277"/>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Glycemic goals should be individualized and periodically reevaluated.</a:t>
            </a:r>
          </a:p>
        </p:txBody>
      </p:sp>
      <p:pic>
        <p:nvPicPr>
          <p:cNvPr id="8" name="Picture 7">
            <a:extLst>
              <a:ext uri="{FF2B5EF4-FFF2-40B4-BE49-F238E27FC236}">
                <a16:creationId xmlns:a16="http://schemas.microsoft.com/office/drawing/2014/main" id="{759A4F99-9E5D-14EA-8E2F-85703E4159D3}"/>
              </a:ext>
            </a:extLst>
          </p:cNvPr>
          <p:cNvPicPr>
            <a:picLocks noChangeAspect="1"/>
          </p:cNvPicPr>
          <p:nvPr/>
        </p:nvPicPr>
        <p:blipFill>
          <a:blip r:embed="rId3"/>
          <a:stretch>
            <a:fillRect/>
          </a:stretch>
        </p:blipFill>
        <p:spPr>
          <a:xfrm>
            <a:off x="804351" y="1594491"/>
            <a:ext cx="7114649" cy="3188484"/>
          </a:xfrm>
          <a:prstGeom prst="rect">
            <a:avLst/>
          </a:prstGeom>
        </p:spPr>
      </p:pic>
      <p:sp>
        <p:nvSpPr>
          <p:cNvPr id="3" name="TextBox 2">
            <a:extLst>
              <a:ext uri="{FF2B5EF4-FFF2-40B4-BE49-F238E27FC236}">
                <a16:creationId xmlns:a16="http://schemas.microsoft.com/office/drawing/2014/main" id="{D31BF955-F150-84B0-29D0-ED514581F944}"/>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dirty="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63745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AD4C-E1F0-799C-33E1-90592BFAE52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0455EAE-8FC4-529D-C69A-B48B72DA41EB}"/>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pic>
        <p:nvPicPr>
          <p:cNvPr id="3" name="Picture 2">
            <a:extLst>
              <a:ext uri="{FF2B5EF4-FFF2-40B4-BE49-F238E27FC236}">
                <a16:creationId xmlns:a16="http://schemas.microsoft.com/office/drawing/2014/main" id="{AB588F3D-38C0-8626-18F3-5025F33ED909}"/>
              </a:ext>
            </a:extLst>
          </p:cNvPr>
          <p:cNvPicPr>
            <a:picLocks noChangeAspect="1"/>
          </p:cNvPicPr>
          <p:nvPr/>
        </p:nvPicPr>
        <p:blipFill>
          <a:blip r:embed="rId3"/>
          <a:stretch>
            <a:fillRect/>
          </a:stretch>
        </p:blipFill>
        <p:spPr>
          <a:xfrm>
            <a:off x="490374" y="895532"/>
            <a:ext cx="8163252" cy="3944454"/>
          </a:xfrm>
          <a:prstGeom prst="rect">
            <a:avLst/>
          </a:prstGeom>
        </p:spPr>
      </p:pic>
      <p:sp>
        <p:nvSpPr>
          <p:cNvPr id="4" name="TextBox 3">
            <a:extLst>
              <a:ext uri="{FF2B5EF4-FFF2-40B4-BE49-F238E27FC236}">
                <a16:creationId xmlns:a16="http://schemas.microsoft.com/office/drawing/2014/main" id="{739A91B9-0BBF-2A72-2CB3-7FD1522A23EB}"/>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414219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43B8-08AE-CE0D-9125-313CB762EBE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714517-7C39-4593-5986-59CD2008F576}"/>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9B2E5C06-C808-6FD5-9094-A99FB5C71A1C}"/>
              </a:ext>
            </a:extLst>
          </p:cNvPr>
          <p:cNvSpPr txBox="1">
            <a:spLocks/>
          </p:cNvSpPr>
          <p:nvPr/>
        </p:nvSpPr>
        <p:spPr>
          <a:xfrm>
            <a:off x="797094" y="1016064"/>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Hyperglycemic Crises: </a:t>
            </a:r>
            <a:br>
              <a:rPr lang="en-US" sz="2400" b="1">
                <a:latin typeface="Inter" panose="02000503000000020004" pitchFamily="2" charset="0"/>
                <a:ea typeface="Inter" panose="02000503000000020004" pitchFamily="2" charset="0"/>
              </a:rPr>
            </a:br>
            <a:r>
              <a:rPr lang="en-US" sz="2400" b="1">
                <a:latin typeface="Inter" panose="02000503000000020004" pitchFamily="2" charset="0"/>
                <a:ea typeface="Inter" panose="02000503000000020004" pitchFamily="2" charset="0"/>
              </a:rPr>
              <a:t>Diagnosis, Management, and Prevention</a:t>
            </a:r>
          </a:p>
        </p:txBody>
      </p:sp>
      <p:sp>
        <p:nvSpPr>
          <p:cNvPr id="3" name="Text Placeholder 10">
            <a:extLst>
              <a:ext uri="{FF2B5EF4-FFF2-40B4-BE49-F238E27FC236}">
                <a16:creationId xmlns:a16="http://schemas.microsoft.com/office/drawing/2014/main" id="{2D7A499B-5A4F-58EA-3F61-BB6DFB4B213F}"/>
              </a:ext>
            </a:extLst>
          </p:cNvPr>
          <p:cNvSpPr txBox="1">
            <a:spLocks/>
          </p:cNvSpPr>
          <p:nvPr/>
        </p:nvSpPr>
        <p:spPr>
          <a:xfrm>
            <a:off x="797093" y="1957234"/>
            <a:ext cx="7015648" cy="241604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Diabetic ketoacidosis (DKA) and the hyperglycemic hyperosmolar state (HHS) are serious, acute, and life-threatening hyperglycemic emergencies in individuals with diabetes that incur substantial morbidity, mortality, and costs.</a:t>
            </a:r>
          </a:p>
          <a:p>
            <a:pPr marL="0" indent="0">
              <a:buNone/>
            </a:pPr>
            <a:r>
              <a:rPr lang="en-US" sz="1100">
                <a:effectLst/>
                <a:latin typeface="Inter" panose="02000503000000020004" pitchFamily="2" charset="0"/>
                <a:ea typeface="Inter" panose="02000503000000020004" pitchFamily="2" charset="0"/>
              </a:rPr>
              <a:t>Clinicians should review history of hyperglycemic crises (e.g., DKA and HHS) at every clinical encounter for all individuals with diabetes at risk for these events. </a:t>
            </a:r>
          </a:p>
          <a:p>
            <a:pPr marL="0" indent="0">
              <a:buNone/>
            </a:pPr>
            <a:r>
              <a:rPr lang="en-US" sz="1100">
                <a:effectLst/>
                <a:latin typeface="Inter" panose="02000503000000020004" pitchFamily="2" charset="0"/>
                <a:ea typeface="Inter" panose="02000503000000020004" pitchFamily="2" charset="0"/>
              </a:rPr>
              <a:t>Provide structured education on the recognition, prevention, and management of hyperglycemic crisis. Individuals who have experienced DKA or HHS should be screened for social determinants of health and referred to appropriate health care and/or community services to mitigate these barriers to care. </a:t>
            </a:r>
          </a:p>
          <a:p>
            <a:pPr marL="0" indent="0">
              <a:buNone/>
            </a:pPr>
            <a:r>
              <a:rPr lang="en-US" sz="1100">
                <a:effectLst/>
                <a:latin typeface="Inter" panose="02000503000000020004" pitchFamily="2" charset="0"/>
                <a:ea typeface="Inter" panose="02000503000000020004" pitchFamily="2" charset="0"/>
              </a:rPr>
              <a:t>Individuals at risk for DKA should be counseled on its early signs and symptoms and educated on timely self-management of hyperglycemia and ketonemia (“sick day advice”). Clinicians should provide detailed instructions on insulin dose adjustments in the setting of illness or fasting to prevent DKA occurrence and worsening. </a:t>
            </a:r>
          </a:p>
        </p:txBody>
      </p:sp>
      <p:sp>
        <p:nvSpPr>
          <p:cNvPr id="4" name="TextBox 3">
            <a:extLst>
              <a:ext uri="{FF2B5EF4-FFF2-40B4-BE49-F238E27FC236}">
                <a16:creationId xmlns:a16="http://schemas.microsoft.com/office/drawing/2014/main" id="{9759C85B-DF25-0619-8747-610066409953}"/>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989253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37EAD-4047-1BD0-9C0C-A5BE2EEA79E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D770AF4-99D1-3C86-72FE-E658B69D01D3}"/>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7BABB097-3F2D-F72F-6CD6-E12D8536390D}"/>
              </a:ext>
            </a:extLst>
          </p:cNvPr>
          <p:cNvSpPr txBox="1">
            <a:spLocks/>
          </p:cNvSpPr>
          <p:nvPr/>
        </p:nvSpPr>
        <p:spPr>
          <a:xfrm>
            <a:off x="789837" y="1023674"/>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Risk Factors for Hyperglycemic Crises </a:t>
            </a:r>
          </a:p>
        </p:txBody>
      </p:sp>
      <p:pic>
        <p:nvPicPr>
          <p:cNvPr id="4" name="Picture 3">
            <a:extLst>
              <a:ext uri="{FF2B5EF4-FFF2-40B4-BE49-F238E27FC236}">
                <a16:creationId xmlns:a16="http://schemas.microsoft.com/office/drawing/2014/main" id="{317521D2-956D-9B3F-12C6-660ACF9369D2}"/>
              </a:ext>
            </a:extLst>
          </p:cNvPr>
          <p:cNvPicPr>
            <a:picLocks noChangeAspect="1"/>
          </p:cNvPicPr>
          <p:nvPr/>
        </p:nvPicPr>
        <p:blipFill>
          <a:blip r:embed="rId3"/>
          <a:stretch>
            <a:fillRect/>
          </a:stretch>
        </p:blipFill>
        <p:spPr>
          <a:xfrm>
            <a:off x="721829" y="1524142"/>
            <a:ext cx="7358510" cy="3298222"/>
          </a:xfrm>
          <a:prstGeom prst="rect">
            <a:avLst/>
          </a:prstGeom>
        </p:spPr>
      </p:pic>
      <p:sp>
        <p:nvSpPr>
          <p:cNvPr id="3" name="TextBox 2">
            <a:extLst>
              <a:ext uri="{FF2B5EF4-FFF2-40B4-BE49-F238E27FC236}">
                <a16:creationId xmlns:a16="http://schemas.microsoft.com/office/drawing/2014/main" id="{F13A5A76-3F7D-7E04-65F3-76C6183170A2}"/>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96201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B01F-FF16-2B4C-7509-FE075795F04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D584308-3B61-3143-4FAD-9669F36A650E}"/>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pic>
        <p:nvPicPr>
          <p:cNvPr id="3" name="Picture 2">
            <a:extLst>
              <a:ext uri="{FF2B5EF4-FFF2-40B4-BE49-F238E27FC236}">
                <a16:creationId xmlns:a16="http://schemas.microsoft.com/office/drawing/2014/main" id="{B1898132-805E-7AEE-5420-344CC0911C58}"/>
              </a:ext>
            </a:extLst>
          </p:cNvPr>
          <p:cNvPicPr>
            <a:picLocks noChangeAspect="1"/>
          </p:cNvPicPr>
          <p:nvPr/>
        </p:nvPicPr>
        <p:blipFill>
          <a:blip r:embed="rId3"/>
          <a:stretch>
            <a:fillRect/>
          </a:stretch>
        </p:blipFill>
        <p:spPr>
          <a:xfrm>
            <a:off x="487326" y="1056081"/>
            <a:ext cx="8169348" cy="3651821"/>
          </a:xfrm>
          <a:prstGeom prst="rect">
            <a:avLst/>
          </a:prstGeom>
        </p:spPr>
      </p:pic>
      <p:sp>
        <p:nvSpPr>
          <p:cNvPr id="4" name="TextBox 3">
            <a:extLst>
              <a:ext uri="{FF2B5EF4-FFF2-40B4-BE49-F238E27FC236}">
                <a16:creationId xmlns:a16="http://schemas.microsoft.com/office/drawing/2014/main" id="{5FCF060D-16AD-CF18-A3B8-F6DA66C8DA25}"/>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41579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3C9C-FE59-138C-0C23-F6D0AD56507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C4244962-6676-7CDA-7080-6687780B7421}"/>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pic>
        <p:nvPicPr>
          <p:cNvPr id="4" name="Picture 3">
            <a:extLst>
              <a:ext uri="{FF2B5EF4-FFF2-40B4-BE49-F238E27FC236}">
                <a16:creationId xmlns:a16="http://schemas.microsoft.com/office/drawing/2014/main" id="{6AE59399-61F2-5017-46C4-60C40C548252}"/>
              </a:ext>
            </a:extLst>
          </p:cNvPr>
          <p:cNvPicPr>
            <a:picLocks noChangeAspect="1"/>
          </p:cNvPicPr>
          <p:nvPr/>
        </p:nvPicPr>
        <p:blipFill>
          <a:blip r:embed="rId3"/>
          <a:stretch>
            <a:fillRect/>
          </a:stretch>
        </p:blipFill>
        <p:spPr>
          <a:xfrm>
            <a:off x="360760" y="1012320"/>
            <a:ext cx="8614395" cy="3706689"/>
          </a:xfrm>
          <a:prstGeom prst="rect">
            <a:avLst/>
          </a:prstGeom>
        </p:spPr>
      </p:pic>
      <p:sp>
        <p:nvSpPr>
          <p:cNvPr id="3" name="TextBox 2">
            <a:extLst>
              <a:ext uri="{FF2B5EF4-FFF2-40B4-BE49-F238E27FC236}">
                <a16:creationId xmlns:a16="http://schemas.microsoft.com/office/drawing/2014/main" id="{B4BE3320-D479-F639-B26B-C3DB35B74BCF}"/>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6914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FB00-8742-F7A2-F7D2-DFF7F0B33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A1CDC-5A40-45B8-3573-2E9578A6C73E}"/>
              </a:ext>
            </a:extLst>
          </p:cNvPr>
          <p:cNvSpPr>
            <a:spLocks noGrp="1"/>
          </p:cNvSpPr>
          <p:nvPr>
            <p:ph type="title"/>
          </p:nvPr>
        </p:nvSpPr>
        <p:spPr>
          <a:xfrm>
            <a:off x="1226527" y="2000511"/>
            <a:ext cx="7631371" cy="1288790"/>
          </a:xfrm>
        </p:spPr>
        <p:txBody>
          <a:bodyPr/>
          <a:lstStyle/>
          <a:p>
            <a:r>
              <a:rPr lang="en-US" sz="3600" b="0"/>
              <a:t>Diagnosis and Classification of Diabetes</a:t>
            </a:r>
            <a:endParaRPr lang="en-US"/>
          </a:p>
        </p:txBody>
      </p:sp>
      <p:sp>
        <p:nvSpPr>
          <p:cNvPr id="4" name="Text Placeholder 3">
            <a:extLst>
              <a:ext uri="{FF2B5EF4-FFF2-40B4-BE49-F238E27FC236}">
                <a16:creationId xmlns:a16="http://schemas.microsoft.com/office/drawing/2014/main" id="{22F17C71-70D8-4DB2-6214-AF3D1189A5BC}"/>
              </a:ext>
            </a:extLst>
          </p:cNvPr>
          <p:cNvSpPr>
            <a:spLocks noGrp="1"/>
          </p:cNvSpPr>
          <p:nvPr>
            <p:ph type="body" sz="quarter" idx="13"/>
          </p:nvPr>
        </p:nvSpPr>
        <p:spPr>
          <a:xfrm>
            <a:off x="1187735" y="1043690"/>
            <a:ext cx="3682430" cy="459581"/>
          </a:xfrm>
        </p:spPr>
        <p:txBody>
          <a:bodyPr/>
          <a:lstStyle/>
          <a:p>
            <a:r>
              <a:rPr lang="en-US"/>
              <a:t>Section 2</a:t>
            </a:r>
          </a:p>
        </p:txBody>
      </p:sp>
      <p:sp>
        <p:nvSpPr>
          <p:cNvPr id="3" name="Slide Number Placeholder 2">
            <a:extLst>
              <a:ext uri="{FF2B5EF4-FFF2-40B4-BE49-F238E27FC236}">
                <a16:creationId xmlns:a16="http://schemas.microsoft.com/office/drawing/2014/main" id="{4C1D5534-85DF-5C35-D92C-8D50C213214B}"/>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5</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581841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1695-932C-48A9-2A22-76032738ED7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58713A-28BC-55EF-2E2E-23608C81D706}"/>
              </a:ext>
            </a:extLst>
          </p:cNvPr>
          <p:cNvSpPr>
            <a:spLocks noGrp="1"/>
          </p:cNvSpPr>
          <p:nvPr>
            <p:ph type="body" sz="quarter" idx="27"/>
          </p:nvPr>
        </p:nvSpPr>
        <p:spPr/>
        <p:txBody>
          <a:bodyPr/>
          <a:lstStyle/>
          <a:p>
            <a:r>
              <a:rPr lang="en-US" b="1">
                <a:solidFill>
                  <a:schemeClr val="tx1"/>
                </a:solidFill>
              </a:rPr>
              <a:t>Section 6   </a:t>
            </a:r>
            <a:r>
              <a:rPr lang="en-US">
                <a:solidFill>
                  <a:schemeClr val="tx1"/>
                </a:solidFill>
              </a:rPr>
              <a:t>|</a:t>
            </a:r>
            <a:r>
              <a:rPr lang="en-US"/>
              <a:t>   Abridged Standards of Care</a:t>
            </a:r>
          </a:p>
        </p:txBody>
      </p:sp>
      <p:pic>
        <p:nvPicPr>
          <p:cNvPr id="6" name="Picture 5">
            <a:extLst>
              <a:ext uri="{FF2B5EF4-FFF2-40B4-BE49-F238E27FC236}">
                <a16:creationId xmlns:a16="http://schemas.microsoft.com/office/drawing/2014/main" id="{513F7AD2-A176-ED4E-CEFE-B108F535B096}"/>
              </a:ext>
            </a:extLst>
          </p:cNvPr>
          <p:cNvPicPr>
            <a:picLocks noChangeAspect="1"/>
          </p:cNvPicPr>
          <p:nvPr/>
        </p:nvPicPr>
        <p:blipFill>
          <a:blip r:embed="rId3"/>
          <a:stretch>
            <a:fillRect/>
          </a:stretch>
        </p:blipFill>
        <p:spPr>
          <a:xfrm>
            <a:off x="360760" y="988914"/>
            <a:ext cx="8614395" cy="3737172"/>
          </a:xfrm>
          <a:prstGeom prst="rect">
            <a:avLst/>
          </a:prstGeom>
        </p:spPr>
      </p:pic>
      <p:sp>
        <p:nvSpPr>
          <p:cNvPr id="3" name="TextBox 2">
            <a:extLst>
              <a:ext uri="{FF2B5EF4-FFF2-40B4-BE49-F238E27FC236}">
                <a16:creationId xmlns:a16="http://schemas.microsoft.com/office/drawing/2014/main" id="{54486D5A-D655-63B8-2628-CC3A62692F9C}"/>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6. Glycemic goals and hypoglycemia: Standards of Care in Diabetes—2025 Abridged for Primary Care. Clin Diabetes 2025;43:198–203 (doi: 10.2337/cd25-a006).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097945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6283-5925-DDDA-48E9-00DF9617B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04642-0A28-0C57-6CA0-70E80C244B68}"/>
              </a:ext>
            </a:extLst>
          </p:cNvPr>
          <p:cNvSpPr>
            <a:spLocks noGrp="1"/>
          </p:cNvSpPr>
          <p:nvPr>
            <p:ph type="title"/>
          </p:nvPr>
        </p:nvSpPr>
        <p:spPr>
          <a:xfrm>
            <a:off x="1226527" y="2000511"/>
            <a:ext cx="7631371" cy="1288790"/>
          </a:xfrm>
        </p:spPr>
        <p:txBody>
          <a:bodyPr/>
          <a:lstStyle/>
          <a:p>
            <a:r>
              <a:rPr lang="en-US" sz="3600" b="0"/>
              <a:t>Diabetes Technology</a:t>
            </a:r>
            <a:endParaRPr lang="en-US"/>
          </a:p>
        </p:txBody>
      </p:sp>
      <p:sp>
        <p:nvSpPr>
          <p:cNvPr id="4" name="Text Placeholder 3">
            <a:extLst>
              <a:ext uri="{FF2B5EF4-FFF2-40B4-BE49-F238E27FC236}">
                <a16:creationId xmlns:a16="http://schemas.microsoft.com/office/drawing/2014/main" id="{15B5D2AA-3D91-7374-83CB-A2DD27E69936}"/>
              </a:ext>
            </a:extLst>
          </p:cNvPr>
          <p:cNvSpPr>
            <a:spLocks noGrp="1"/>
          </p:cNvSpPr>
          <p:nvPr>
            <p:ph type="body" sz="quarter" idx="13"/>
          </p:nvPr>
        </p:nvSpPr>
        <p:spPr>
          <a:xfrm>
            <a:off x="1187735" y="1043690"/>
            <a:ext cx="3682430" cy="459581"/>
          </a:xfrm>
        </p:spPr>
        <p:txBody>
          <a:bodyPr/>
          <a:lstStyle/>
          <a:p>
            <a:r>
              <a:rPr lang="en-US"/>
              <a:t>Section 7</a:t>
            </a:r>
          </a:p>
        </p:txBody>
      </p:sp>
      <p:sp>
        <p:nvSpPr>
          <p:cNvPr id="3" name="Slide Number Placeholder 2">
            <a:extLst>
              <a:ext uri="{FF2B5EF4-FFF2-40B4-BE49-F238E27FC236}">
                <a16:creationId xmlns:a16="http://schemas.microsoft.com/office/drawing/2014/main" id="{6B85834A-2485-E18F-7586-EC84447AF8AB}"/>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51</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1278367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E21F8-13CD-5580-16E3-DDB852F82A2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166C14E-69CA-4DA2-80CA-A5B558492A22}"/>
              </a:ext>
            </a:extLst>
          </p:cNvPr>
          <p:cNvSpPr>
            <a:spLocks noGrp="1"/>
          </p:cNvSpPr>
          <p:nvPr>
            <p:ph type="body" sz="quarter" idx="27"/>
          </p:nvPr>
        </p:nvSpPr>
        <p:spPr/>
        <p:txBody>
          <a:bodyPr/>
          <a:lstStyle/>
          <a:p>
            <a:r>
              <a:rPr lang="en-US" b="1">
                <a:solidFill>
                  <a:schemeClr val="tx1"/>
                </a:solidFill>
              </a:rPr>
              <a:t>Section 7   </a:t>
            </a:r>
            <a:r>
              <a:rPr lang="en-US">
                <a:solidFill>
                  <a:schemeClr val="tx1"/>
                </a:solidFill>
              </a:rPr>
              <a:t>|</a:t>
            </a:r>
            <a:r>
              <a:rPr lang="en-US"/>
              <a:t>   Abridged Standards of Care</a:t>
            </a:r>
          </a:p>
        </p:txBody>
      </p:sp>
      <p:sp>
        <p:nvSpPr>
          <p:cNvPr id="16" name="TextBox 15">
            <a:extLst>
              <a:ext uri="{FF2B5EF4-FFF2-40B4-BE49-F238E27FC236}">
                <a16:creationId xmlns:a16="http://schemas.microsoft.com/office/drawing/2014/main" id="{1AB9159F-5CF1-7875-6366-27901201EDE8}"/>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7. Diabetes technology: Standards of Care in Diabetes—2025 Abridged for Primary Care. Clin Diabetes 2025;43:204–206 (doi: 10.2337/cd25-a007). ©2025 by the American Diabetes Association. </a:t>
            </a:r>
            <a:endParaRPr lang="en-US" sz="500">
              <a:latin typeface="Inter" panose="02000503000000020004" pitchFamily="2" charset="0"/>
              <a:ea typeface="Inter" panose="02000503000000020004" pitchFamily="2" charset="0"/>
            </a:endParaRPr>
          </a:p>
        </p:txBody>
      </p:sp>
      <p:pic>
        <p:nvPicPr>
          <p:cNvPr id="2" name="Picture 1">
            <a:extLst>
              <a:ext uri="{FF2B5EF4-FFF2-40B4-BE49-F238E27FC236}">
                <a16:creationId xmlns:a16="http://schemas.microsoft.com/office/drawing/2014/main" id="{EEA3B56E-E86D-14C1-729A-232EF3101820}"/>
              </a:ext>
            </a:extLst>
          </p:cNvPr>
          <p:cNvPicPr>
            <a:picLocks noChangeAspect="1"/>
          </p:cNvPicPr>
          <p:nvPr/>
        </p:nvPicPr>
        <p:blipFill>
          <a:blip r:embed="rId3"/>
          <a:stretch>
            <a:fillRect/>
          </a:stretch>
        </p:blipFill>
        <p:spPr>
          <a:xfrm>
            <a:off x="490374" y="961853"/>
            <a:ext cx="8163252" cy="3871296"/>
          </a:xfrm>
          <a:prstGeom prst="rect">
            <a:avLst/>
          </a:prstGeom>
        </p:spPr>
      </p:pic>
    </p:spTree>
    <p:custDataLst>
      <p:tags r:id="rId1"/>
    </p:custDataLst>
    <p:extLst>
      <p:ext uri="{BB962C8B-B14F-4D97-AF65-F5344CB8AC3E}">
        <p14:creationId xmlns:p14="http://schemas.microsoft.com/office/powerpoint/2010/main" val="2758661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AC988-C005-457E-AB67-5D6782C0F4D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7D0E922-003C-7FFB-116E-472B47B3C7BC}"/>
              </a:ext>
            </a:extLst>
          </p:cNvPr>
          <p:cNvSpPr>
            <a:spLocks noGrp="1"/>
          </p:cNvSpPr>
          <p:nvPr>
            <p:ph type="body" sz="quarter" idx="27"/>
          </p:nvPr>
        </p:nvSpPr>
        <p:spPr/>
        <p:txBody>
          <a:bodyPr/>
          <a:lstStyle/>
          <a:p>
            <a:r>
              <a:rPr lang="en-US" b="1">
                <a:solidFill>
                  <a:schemeClr val="tx1"/>
                </a:solidFill>
              </a:rPr>
              <a:t>Section 7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6CDCF2A5-3AA2-F1F1-8143-B7FDFD6E80EB}"/>
              </a:ext>
            </a:extLst>
          </p:cNvPr>
          <p:cNvSpPr txBox="1">
            <a:spLocks/>
          </p:cNvSpPr>
          <p:nvPr/>
        </p:nvSpPr>
        <p:spPr>
          <a:xfrm>
            <a:off x="684171" y="1072742"/>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General Diabetes Technology Principles</a:t>
            </a:r>
          </a:p>
        </p:txBody>
      </p:sp>
      <p:pic>
        <p:nvPicPr>
          <p:cNvPr id="2" name="Picture 1">
            <a:extLst>
              <a:ext uri="{FF2B5EF4-FFF2-40B4-BE49-F238E27FC236}">
                <a16:creationId xmlns:a16="http://schemas.microsoft.com/office/drawing/2014/main" id="{A2896C54-9F7A-D5CB-7C7C-D60FFFF38A41}"/>
              </a:ext>
            </a:extLst>
          </p:cNvPr>
          <p:cNvPicPr>
            <a:picLocks noChangeAspect="1"/>
          </p:cNvPicPr>
          <p:nvPr/>
        </p:nvPicPr>
        <p:blipFill>
          <a:blip r:embed="rId3"/>
          <a:stretch>
            <a:fillRect/>
          </a:stretch>
        </p:blipFill>
        <p:spPr>
          <a:xfrm>
            <a:off x="662484" y="1548581"/>
            <a:ext cx="7998645" cy="2993395"/>
          </a:xfrm>
          <a:prstGeom prst="rect">
            <a:avLst/>
          </a:prstGeom>
        </p:spPr>
      </p:pic>
      <p:sp>
        <p:nvSpPr>
          <p:cNvPr id="4" name="TextBox 3">
            <a:extLst>
              <a:ext uri="{FF2B5EF4-FFF2-40B4-BE49-F238E27FC236}">
                <a16:creationId xmlns:a16="http://schemas.microsoft.com/office/drawing/2014/main" id="{C116DBF7-789C-94BD-CC74-ED542D881525}"/>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7. Diabetes technology: Standards of Care in Diabetes—2025 Abridged for Primary Care. Clin Diabetes 2025;43:204–206 (doi: 10.2337/cd25-a007).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678821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C7C54-7A4A-8034-0CB0-3E63F7C06A62}"/>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6E2DBDF-05CA-D49F-1C7D-34666E7FD700}"/>
              </a:ext>
            </a:extLst>
          </p:cNvPr>
          <p:cNvSpPr>
            <a:spLocks noGrp="1"/>
          </p:cNvSpPr>
          <p:nvPr>
            <p:ph type="body" sz="quarter" idx="27"/>
          </p:nvPr>
        </p:nvSpPr>
        <p:spPr/>
        <p:txBody>
          <a:bodyPr/>
          <a:lstStyle/>
          <a:p>
            <a:r>
              <a:rPr lang="en-US" b="1">
                <a:solidFill>
                  <a:schemeClr val="tx1"/>
                </a:solidFill>
              </a:rPr>
              <a:t>Section 7   </a:t>
            </a:r>
            <a:r>
              <a:rPr lang="en-US">
                <a:solidFill>
                  <a:schemeClr val="tx1"/>
                </a:solidFill>
              </a:rPr>
              <a:t>|</a:t>
            </a:r>
            <a:r>
              <a:rPr lang="en-US"/>
              <a:t>   Abridged Standards of Care</a:t>
            </a:r>
          </a:p>
        </p:txBody>
      </p:sp>
      <p:pic>
        <p:nvPicPr>
          <p:cNvPr id="2" name="Picture 1">
            <a:extLst>
              <a:ext uri="{FF2B5EF4-FFF2-40B4-BE49-F238E27FC236}">
                <a16:creationId xmlns:a16="http://schemas.microsoft.com/office/drawing/2014/main" id="{A27880CA-E70A-D44B-1624-C05FBCAFFB21}"/>
              </a:ext>
            </a:extLst>
          </p:cNvPr>
          <p:cNvPicPr>
            <a:picLocks noChangeAspect="1"/>
          </p:cNvPicPr>
          <p:nvPr/>
        </p:nvPicPr>
        <p:blipFill>
          <a:blip r:embed="rId3"/>
          <a:stretch>
            <a:fillRect/>
          </a:stretch>
        </p:blipFill>
        <p:spPr>
          <a:xfrm>
            <a:off x="426360" y="998433"/>
            <a:ext cx="8291279" cy="3834716"/>
          </a:xfrm>
          <a:prstGeom prst="rect">
            <a:avLst/>
          </a:prstGeom>
        </p:spPr>
      </p:pic>
      <p:sp>
        <p:nvSpPr>
          <p:cNvPr id="3" name="TextBox 2">
            <a:extLst>
              <a:ext uri="{FF2B5EF4-FFF2-40B4-BE49-F238E27FC236}">
                <a16:creationId xmlns:a16="http://schemas.microsoft.com/office/drawing/2014/main" id="{4B467FA3-4479-FB32-A52E-484BAD6B3C42}"/>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7. Diabetes technology: Standards of Care in Diabetes—2025 Abridged for Primary Care. Clin Diabetes 2025;43:204–206 (doi: 10.2337/cd25-a007). ©2025 by the American Diabetes Association. </a:t>
            </a:r>
            <a:endParaRPr lang="en-US" sz="500" dirty="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054732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BF26-76DF-F5F5-1F01-2D1D2D961552}"/>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8CAD168-C6E6-E982-8B4A-0471F7E0336C}"/>
              </a:ext>
            </a:extLst>
          </p:cNvPr>
          <p:cNvSpPr>
            <a:spLocks noGrp="1"/>
          </p:cNvSpPr>
          <p:nvPr>
            <p:ph type="body" sz="quarter" idx="27"/>
          </p:nvPr>
        </p:nvSpPr>
        <p:spPr/>
        <p:txBody>
          <a:bodyPr/>
          <a:lstStyle/>
          <a:p>
            <a:r>
              <a:rPr lang="en-US" b="1">
                <a:solidFill>
                  <a:schemeClr val="tx1"/>
                </a:solidFill>
              </a:rPr>
              <a:t>Section 7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BF1AEFFC-BF98-3BC4-6469-A939C2E7EAD5}"/>
              </a:ext>
            </a:extLst>
          </p:cNvPr>
          <p:cNvSpPr txBox="1">
            <a:spLocks/>
          </p:cNvSpPr>
          <p:nvPr/>
        </p:nvSpPr>
        <p:spPr>
          <a:xfrm>
            <a:off x="753551" y="1029616"/>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CGM Recommendations</a:t>
            </a:r>
          </a:p>
        </p:txBody>
      </p:sp>
      <p:pic>
        <p:nvPicPr>
          <p:cNvPr id="5" name="Picture 4" descr="A device with a screen and a button&#10;&#10;Description automatically generated">
            <a:extLst>
              <a:ext uri="{FF2B5EF4-FFF2-40B4-BE49-F238E27FC236}">
                <a16:creationId xmlns:a16="http://schemas.microsoft.com/office/drawing/2014/main" id="{15EA10B3-CEB3-BF71-531D-9A70FA104699}"/>
              </a:ext>
            </a:extLst>
          </p:cNvPr>
          <p:cNvPicPr>
            <a:picLocks noChangeAspect="1"/>
          </p:cNvPicPr>
          <p:nvPr/>
        </p:nvPicPr>
        <p:blipFill>
          <a:blip r:embed="rId3"/>
          <a:stretch>
            <a:fillRect/>
          </a:stretch>
        </p:blipFill>
        <p:spPr>
          <a:xfrm>
            <a:off x="6632733" y="1214282"/>
            <a:ext cx="2297801" cy="2205889"/>
          </a:xfrm>
          <a:prstGeom prst="rect">
            <a:avLst/>
          </a:prstGeom>
        </p:spPr>
      </p:pic>
      <p:sp>
        <p:nvSpPr>
          <p:cNvPr id="6" name="Text Placeholder 10">
            <a:extLst>
              <a:ext uri="{FF2B5EF4-FFF2-40B4-BE49-F238E27FC236}">
                <a16:creationId xmlns:a16="http://schemas.microsoft.com/office/drawing/2014/main" id="{991ADB48-2B60-8718-A94E-9E594F71F4A8}"/>
              </a:ext>
            </a:extLst>
          </p:cNvPr>
          <p:cNvSpPr txBox="1">
            <a:spLocks/>
          </p:cNvSpPr>
          <p:nvPr/>
        </p:nvSpPr>
        <p:spPr>
          <a:xfrm>
            <a:off x="753551" y="1627329"/>
            <a:ext cx="5776636" cy="3221395"/>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effectLst/>
                <a:latin typeface="Inter" panose="02000503000000020004" pitchFamily="2" charset="0"/>
                <a:ea typeface="Inter" panose="02000503000000020004" pitchFamily="2" charset="0"/>
              </a:rPr>
              <a:t>There are different types of CGM systems, including:</a:t>
            </a:r>
          </a:p>
          <a:p>
            <a:pPr>
              <a:spcBef>
                <a:spcPts val="400"/>
              </a:spcBef>
              <a:buClr>
                <a:srgbClr val="008996"/>
              </a:buClr>
            </a:pPr>
            <a:r>
              <a:rPr lang="en-US">
                <a:solidFill>
                  <a:schemeClr val="accent1"/>
                </a:solidFill>
                <a:latin typeface="Inter" panose="02000503000000020004" pitchFamily="2" charset="0"/>
                <a:ea typeface="Inter" panose="02000503000000020004" pitchFamily="2" charset="0"/>
              </a:rPr>
              <a:t>Real-time CGM systems, </a:t>
            </a:r>
            <a:r>
              <a:rPr lang="en-US">
                <a:latin typeface="Inter" panose="02000503000000020004" pitchFamily="2" charset="0"/>
                <a:ea typeface="Inter" panose="02000503000000020004" pitchFamily="2" charset="0"/>
              </a:rPr>
              <a:t>which are owned by individuals and measure and display glucose levels continuously. </a:t>
            </a:r>
          </a:p>
          <a:p>
            <a:pPr>
              <a:spcBef>
                <a:spcPts val="400"/>
              </a:spcBef>
              <a:buClr>
                <a:srgbClr val="008996"/>
              </a:buClr>
            </a:pPr>
            <a:r>
              <a:rPr lang="en-US">
                <a:solidFill>
                  <a:schemeClr val="accent1"/>
                </a:solidFill>
                <a:latin typeface="Inter" panose="02000503000000020004" pitchFamily="2" charset="0"/>
                <a:ea typeface="Inter" panose="02000503000000020004" pitchFamily="2" charset="0"/>
              </a:rPr>
              <a:t>Intermittently scanned CGM systems, </a:t>
            </a:r>
            <a:r>
              <a:rPr lang="en-US">
                <a:latin typeface="Inter" panose="02000503000000020004" pitchFamily="2" charset="0"/>
                <a:ea typeface="Inter" panose="02000503000000020004" pitchFamily="2" charset="0"/>
              </a:rPr>
              <a:t>which are owned by individuals and measure glucose levels continuously but require scanning for visualization and storage of glucose values.</a:t>
            </a:r>
          </a:p>
          <a:p>
            <a:pPr>
              <a:spcBef>
                <a:spcPts val="400"/>
              </a:spcBef>
              <a:buClr>
                <a:srgbClr val="008996"/>
              </a:buClr>
            </a:pPr>
            <a:r>
              <a:rPr lang="en-US">
                <a:solidFill>
                  <a:schemeClr val="accent1"/>
                </a:solidFill>
                <a:latin typeface="Inter" panose="02000503000000020004" pitchFamily="2" charset="0"/>
                <a:ea typeface="Inter" panose="02000503000000020004" pitchFamily="2" charset="0"/>
              </a:rPr>
              <a:t>Professional CGM systems, </a:t>
            </a:r>
            <a:r>
              <a:rPr lang="en-US">
                <a:latin typeface="Inter" panose="02000503000000020004" pitchFamily="2" charset="0"/>
                <a:ea typeface="Inter" panose="02000503000000020004" pitchFamily="2" charset="0"/>
              </a:rPr>
              <a:t>which are owned by clinics and intended to be used temporarily for 7–14 days to assess glycemic patterns and trends, with data either blinded or visible to the person wearing the device.</a:t>
            </a:r>
          </a:p>
          <a:p>
            <a:pPr>
              <a:spcBef>
                <a:spcPts val="400"/>
              </a:spcBef>
              <a:buClr>
                <a:srgbClr val="008996"/>
              </a:buClr>
            </a:pPr>
            <a:r>
              <a:rPr lang="en-US">
                <a:solidFill>
                  <a:schemeClr val="accent1"/>
                </a:solidFill>
                <a:latin typeface="Inter" panose="02000503000000020004" pitchFamily="2" charset="0"/>
                <a:ea typeface="Inter" panose="02000503000000020004" pitchFamily="2" charset="0"/>
              </a:rPr>
              <a:t>Over-the-counter CGM systems (biosensors), </a:t>
            </a:r>
            <a:r>
              <a:rPr lang="en-US">
                <a:latin typeface="Inter" panose="02000503000000020004" pitchFamily="2" charset="0"/>
                <a:ea typeface="Inter" panose="02000503000000020004" pitchFamily="2" charset="0"/>
              </a:rPr>
              <a:t>measure glucose continuously and display the levels at various times, have insights rather than alarms and are indicated for people with prediabetes or with diabetes not on insulin.</a:t>
            </a:r>
            <a:endParaRPr lang="en-US">
              <a:effectLst/>
              <a:latin typeface="Inter" panose="02000503000000020004" pitchFamily="2" charset="0"/>
              <a:ea typeface="Inter" panose="02000503000000020004" pitchFamily="2" charset="0"/>
            </a:endParaRPr>
          </a:p>
        </p:txBody>
      </p:sp>
      <p:sp>
        <p:nvSpPr>
          <p:cNvPr id="2" name="TextBox 1">
            <a:extLst>
              <a:ext uri="{FF2B5EF4-FFF2-40B4-BE49-F238E27FC236}">
                <a16:creationId xmlns:a16="http://schemas.microsoft.com/office/drawing/2014/main" id="{F75DF06B-74E6-D2A6-55AC-3B43BD594C4B}"/>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7. Diabetes technology: Standards of Care in Diabetes—2025 Abridged for Primary Care. Clin Diabetes 2025;43:204–206 (doi: 10.2337/cd25-a007).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0976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DFB56-4F96-FFA5-A55D-1E5E2E4CDBC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D52DD83-FEBB-727B-25C8-15C309E09903}"/>
              </a:ext>
            </a:extLst>
          </p:cNvPr>
          <p:cNvSpPr>
            <a:spLocks noGrp="1"/>
          </p:cNvSpPr>
          <p:nvPr>
            <p:ph type="body" sz="quarter" idx="27"/>
          </p:nvPr>
        </p:nvSpPr>
        <p:spPr/>
        <p:txBody>
          <a:bodyPr/>
          <a:lstStyle/>
          <a:p>
            <a:r>
              <a:rPr lang="en-US" b="1">
                <a:solidFill>
                  <a:schemeClr val="tx1"/>
                </a:solidFill>
              </a:rPr>
              <a:t>Section 7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AA59AA67-47E9-37D5-8FD7-E1ECDB8D8205}"/>
              </a:ext>
            </a:extLst>
          </p:cNvPr>
          <p:cNvSpPr txBox="1">
            <a:spLocks/>
          </p:cNvSpPr>
          <p:nvPr/>
        </p:nvSpPr>
        <p:spPr>
          <a:xfrm>
            <a:off x="702750" y="1116702"/>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CGM Recommendations</a:t>
            </a:r>
          </a:p>
        </p:txBody>
      </p:sp>
      <p:pic>
        <p:nvPicPr>
          <p:cNvPr id="5" name="Picture 4" descr="A device with a screen and a button&#10;&#10;Description automatically generated">
            <a:extLst>
              <a:ext uri="{FF2B5EF4-FFF2-40B4-BE49-F238E27FC236}">
                <a16:creationId xmlns:a16="http://schemas.microsoft.com/office/drawing/2014/main" id="{41FB03BD-D0E5-AE84-8A2F-9B6977352001}"/>
              </a:ext>
            </a:extLst>
          </p:cNvPr>
          <p:cNvPicPr>
            <a:picLocks noChangeAspect="1"/>
          </p:cNvPicPr>
          <p:nvPr/>
        </p:nvPicPr>
        <p:blipFill>
          <a:blip r:embed="rId3"/>
          <a:stretch>
            <a:fillRect/>
          </a:stretch>
        </p:blipFill>
        <p:spPr>
          <a:xfrm>
            <a:off x="6581932" y="1301368"/>
            <a:ext cx="2297801" cy="2205889"/>
          </a:xfrm>
          <a:prstGeom prst="rect">
            <a:avLst/>
          </a:prstGeom>
        </p:spPr>
      </p:pic>
      <p:sp>
        <p:nvSpPr>
          <p:cNvPr id="6" name="Text Placeholder 10">
            <a:extLst>
              <a:ext uri="{FF2B5EF4-FFF2-40B4-BE49-F238E27FC236}">
                <a16:creationId xmlns:a16="http://schemas.microsoft.com/office/drawing/2014/main" id="{563C0F13-83B1-191C-D50A-1A6305E53B27}"/>
              </a:ext>
            </a:extLst>
          </p:cNvPr>
          <p:cNvSpPr txBox="1">
            <a:spLocks/>
          </p:cNvSpPr>
          <p:nvPr/>
        </p:nvSpPr>
        <p:spPr>
          <a:xfrm>
            <a:off x="702750" y="1714415"/>
            <a:ext cx="5776636" cy="279050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effectLst/>
                <a:latin typeface="Inter" panose="02000503000000020004" pitchFamily="2" charset="0"/>
                <a:ea typeface="Inter" panose="02000503000000020004" pitchFamily="2" charset="0"/>
              </a:rPr>
              <a:t>Who can benefit from CGM?</a:t>
            </a:r>
          </a:p>
          <a:p>
            <a:pPr>
              <a:spcBef>
                <a:spcPts val="400"/>
              </a:spcBef>
              <a:buClr>
                <a:srgbClr val="008996"/>
              </a:buClr>
            </a:pPr>
            <a:r>
              <a:rPr lang="en-US">
                <a:latin typeface="Inter" panose="02000503000000020004" pitchFamily="2" charset="0"/>
                <a:ea typeface="Inter" panose="02000503000000020004" pitchFamily="2" charset="0"/>
              </a:rPr>
              <a:t>CGM should be offered to youth and adults with diabetes on any type of insulin therapy.</a:t>
            </a:r>
          </a:p>
          <a:p>
            <a:pPr>
              <a:spcBef>
                <a:spcPts val="400"/>
              </a:spcBef>
              <a:buClr>
                <a:srgbClr val="008996"/>
              </a:buClr>
            </a:pPr>
            <a:r>
              <a:rPr lang="en-US">
                <a:latin typeface="Inter" panose="02000503000000020004" pitchFamily="2" charset="0"/>
                <a:ea typeface="Inter" panose="02000503000000020004" pitchFamily="2" charset="0"/>
              </a:rPr>
              <a:t>CGM should be considered in adults with type 2 diabetes treated with glucose-lowering medications other than insulin to achieve and maintain individualized glycemic goals.</a:t>
            </a:r>
          </a:p>
          <a:p>
            <a:pPr>
              <a:spcBef>
                <a:spcPts val="400"/>
              </a:spcBef>
              <a:buClr>
                <a:srgbClr val="008996"/>
              </a:buClr>
            </a:pPr>
            <a:r>
              <a:rPr lang="en-US">
                <a:latin typeface="Inter" panose="02000503000000020004" pitchFamily="2" charset="0"/>
                <a:ea typeface="Inter" panose="02000503000000020004" pitchFamily="2" charset="0"/>
              </a:rPr>
              <a:t>CGM can help achieve glycemic goals and A1C goals in type 1 diabetes and pregnancy and may be beneficial for other types of diabetes in pregnancy.</a:t>
            </a:r>
          </a:p>
          <a:p>
            <a:pPr>
              <a:spcBef>
                <a:spcPts val="400"/>
              </a:spcBef>
              <a:buClr>
                <a:srgbClr val="008996"/>
              </a:buClr>
            </a:pPr>
            <a:r>
              <a:rPr lang="en-US">
                <a:latin typeface="Inter" panose="02000503000000020004" pitchFamily="2" charset="0"/>
                <a:ea typeface="Inter" panose="02000503000000020004" pitchFamily="2" charset="0"/>
              </a:rPr>
              <a:t>Periodic use of personal or professional CGM can be helpful to adjust medication and/or lifestyle when consistent use is not desired or available. </a:t>
            </a:r>
          </a:p>
        </p:txBody>
      </p:sp>
      <p:sp>
        <p:nvSpPr>
          <p:cNvPr id="2" name="TextBox 1">
            <a:extLst>
              <a:ext uri="{FF2B5EF4-FFF2-40B4-BE49-F238E27FC236}">
                <a16:creationId xmlns:a16="http://schemas.microsoft.com/office/drawing/2014/main" id="{504FAC73-1964-46A5-FC64-209C7B17552A}"/>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7. Diabetes technology: Standards of Care in Diabetes—2025 Abridged for Primary Care. Clin Diabetes 2025;43:204–206 (doi: 10.2337/cd25-a007).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451018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A5-26AD-5AA8-BB9A-BAEAA7AEF3C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C8E98E4-DDA3-3CAB-DC3B-32258EDBB580}"/>
              </a:ext>
            </a:extLst>
          </p:cNvPr>
          <p:cNvSpPr>
            <a:spLocks noGrp="1"/>
          </p:cNvSpPr>
          <p:nvPr>
            <p:ph type="body" sz="quarter" idx="27"/>
          </p:nvPr>
        </p:nvSpPr>
        <p:spPr/>
        <p:txBody>
          <a:bodyPr/>
          <a:lstStyle/>
          <a:p>
            <a:r>
              <a:rPr lang="en-US" b="1">
                <a:solidFill>
                  <a:schemeClr val="tx1"/>
                </a:solidFill>
              </a:rPr>
              <a:t>Section 7   </a:t>
            </a:r>
            <a:r>
              <a:rPr lang="en-US">
                <a:solidFill>
                  <a:schemeClr val="tx1"/>
                </a:solidFill>
              </a:rPr>
              <a:t>|</a:t>
            </a:r>
            <a:r>
              <a:rPr lang="en-US"/>
              <a:t>   Abridged Standards of Care</a:t>
            </a:r>
          </a:p>
        </p:txBody>
      </p:sp>
      <p:pic>
        <p:nvPicPr>
          <p:cNvPr id="3" name="Picture 2">
            <a:extLst>
              <a:ext uri="{FF2B5EF4-FFF2-40B4-BE49-F238E27FC236}">
                <a16:creationId xmlns:a16="http://schemas.microsoft.com/office/drawing/2014/main" id="{0AF8C29C-5C76-BE9B-12AC-6FAA854EE87E}"/>
              </a:ext>
            </a:extLst>
          </p:cNvPr>
          <p:cNvPicPr>
            <a:picLocks noChangeAspect="1"/>
          </p:cNvPicPr>
          <p:nvPr/>
        </p:nvPicPr>
        <p:blipFill>
          <a:blip r:embed="rId3"/>
          <a:stretch>
            <a:fillRect/>
          </a:stretch>
        </p:blipFill>
        <p:spPr>
          <a:xfrm>
            <a:off x="426359" y="1042375"/>
            <a:ext cx="8291279" cy="3450635"/>
          </a:xfrm>
          <a:prstGeom prst="rect">
            <a:avLst/>
          </a:prstGeom>
        </p:spPr>
      </p:pic>
      <p:sp>
        <p:nvSpPr>
          <p:cNvPr id="2" name="TextBox 1">
            <a:extLst>
              <a:ext uri="{FF2B5EF4-FFF2-40B4-BE49-F238E27FC236}">
                <a16:creationId xmlns:a16="http://schemas.microsoft.com/office/drawing/2014/main" id="{AB3CA6BF-F87B-2EBE-8FC5-D606AD6385C3}"/>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7. Diabetes technology: Standards of Care in Diabetes—2025 Abridged for Primary Care. Clin Diabetes 2025;43:204–206 (doi: 10.2337/cd25-a007).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909628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9BB5-624D-E135-6A15-832974A7F1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244C5-8E63-B40C-22F7-E957D1D271B2}"/>
              </a:ext>
            </a:extLst>
          </p:cNvPr>
          <p:cNvSpPr>
            <a:spLocks noGrp="1"/>
          </p:cNvSpPr>
          <p:nvPr>
            <p:ph type="title"/>
          </p:nvPr>
        </p:nvSpPr>
        <p:spPr>
          <a:xfrm>
            <a:off x="1226527" y="2000511"/>
            <a:ext cx="7631371" cy="1288790"/>
          </a:xfrm>
        </p:spPr>
        <p:txBody>
          <a:bodyPr/>
          <a:lstStyle/>
          <a:p>
            <a:r>
              <a:rPr lang="en-US" sz="3600" b="0"/>
              <a:t>Obesity and Weight Management for the Prevention and Treatment of Type 2 Diabetes</a:t>
            </a:r>
            <a:endParaRPr lang="en-US"/>
          </a:p>
        </p:txBody>
      </p:sp>
      <p:sp>
        <p:nvSpPr>
          <p:cNvPr id="4" name="Text Placeholder 3">
            <a:extLst>
              <a:ext uri="{FF2B5EF4-FFF2-40B4-BE49-F238E27FC236}">
                <a16:creationId xmlns:a16="http://schemas.microsoft.com/office/drawing/2014/main" id="{038BB390-170D-B4E2-C62B-60564F5AE408}"/>
              </a:ext>
            </a:extLst>
          </p:cNvPr>
          <p:cNvSpPr>
            <a:spLocks noGrp="1"/>
          </p:cNvSpPr>
          <p:nvPr>
            <p:ph type="body" sz="quarter" idx="13"/>
          </p:nvPr>
        </p:nvSpPr>
        <p:spPr>
          <a:xfrm>
            <a:off x="1187735" y="1043690"/>
            <a:ext cx="3682430" cy="459581"/>
          </a:xfrm>
        </p:spPr>
        <p:txBody>
          <a:bodyPr/>
          <a:lstStyle/>
          <a:p>
            <a:r>
              <a:rPr lang="en-US"/>
              <a:t>Section 8</a:t>
            </a:r>
          </a:p>
        </p:txBody>
      </p:sp>
      <p:sp>
        <p:nvSpPr>
          <p:cNvPr id="3" name="Slide Number Placeholder 2">
            <a:extLst>
              <a:ext uri="{FF2B5EF4-FFF2-40B4-BE49-F238E27FC236}">
                <a16:creationId xmlns:a16="http://schemas.microsoft.com/office/drawing/2014/main" id="{2C07E6D6-9563-FD70-C42D-397710BE055B}"/>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58</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3170203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27A82-267D-402C-D021-9543C01B929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B97818-AFDD-CD94-B8C7-DD4933909341}"/>
              </a:ext>
            </a:extLst>
          </p:cNvPr>
          <p:cNvSpPr>
            <a:spLocks noGrp="1"/>
          </p:cNvSpPr>
          <p:nvPr>
            <p:ph type="body" sz="quarter" idx="27"/>
          </p:nvPr>
        </p:nvSpPr>
        <p:spPr>
          <a:xfrm>
            <a:off x="342358" y="225712"/>
            <a:ext cx="3360486" cy="199679"/>
          </a:xfrm>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B17F97EC-0AC2-2CAC-A7AF-C9E250281534}"/>
              </a:ext>
            </a:extLst>
          </p:cNvPr>
          <p:cNvSpPr txBox="1">
            <a:spLocks/>
          </p:cNvSpPr>
          <p:nvPr/>
        </p:nvSpPr>
        <p:spPr>
          <a:xfrm>
            <a:off x="602343" y="1075711"/>
            <a:ext cx="6647543" cy="3842077"/>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A holistic approach to weight management is essential. Individualized strategies may include nutrition and exercise interventions, behavioral counseling, pharmacotherapy, and metabolic surgery. </a:t>
            </a:r>
          </a:p>
          <a:p>
            <a:pPr marL="0" indent="0">
              <a:buNone/>
            </a:pPr>
            <a:r>
              <a:rPr lang="en-US" sz="1100">
                <a:effectLst/>
                <a:latin typeface="Inter" panose="02000503000000020004" pitchFamily="2" charset="0"/>
                <a:ea typeface="Inter" panose="02000503000000020004" pitchFamily="2" charset="0"/>
              </a:rPr>
              <a:t>In people with type 2 diabetes and overweight or obesity, weight management should represent a primary goal of treatment along with glycemic management.</a:t>
            </a:r>
          </a:p>
          <a:p>
            <a:pPr marL="0" indent="0">
              <a:buNone/>
            </a:pPr>
            <a:r>
              <a:rPr lang="en-US" sz="1100" b="1">
                <a:effectLst/>
                <a:latin typeface="Inter" panose="02000503000000020004" pitchFamily="2" charset="0"/>
                <a:ea typeface="Inter" panose="02000503000000020004" pitchFamily="2" charset="0"/>
              </a:rPr>
              <a:t>Weight management is crucially important because it:</a:t>
            </a:r>
          </a:p>
          <a:p>
            <a:pPr>
              <a:spcBef>
                <a:spcPts val="400"/>
              </a:spcBef>
              <a:buClr>
                <a:srgbClr val="008996"/>
              </a:buClr>
            </a:pPr>
            <a:r>
              <a:rPr lang="en-US" sz="1100">
                <a:effectLst/>
                <a:latin typeface="Inter" panose="02000503000000020004" pitchFamily="2" charset="0"/>
                <a:ea typeface="Inter" panose="02000503000000020004" pitchFamily="2" charset="0"/>
              </a:rPr>
              <a:t>Delays progression from prediabetes to type 2 diabetes</a:t>
            </a:r>
          </a:p>
          <a:p>
            <a:pPr>
              <a:spcBef>
                <a:spcPts val="400"/>
              </a:spcBef>
              <a:buClr>
                <a:srgbClr val="008996"/>
              </a:buClr>
            </a:pPr>
            <a:r>
              <a:rPr lang="en-US" sz="1100">
                <a:effectLst/>
                <a:latin typeface="Inter" panose="02000503000000020004" pitchFamily="2" charset="0"/>
                <a:ea typeface="Inter" panose="02000503000000020004" pitchFamily="2" charset="0"/>
              </a:rPr>
              <a:t>Is highly beneficial in treating type 2 diabetes</a:t>
            </a:r>
          </a:p>
          <a:p>
            <a:pPr>
              <a:spcBef>
                <a:spcPts val="400"/>
              </a:spcBef>
              <a:buClr>
                <a:srgbClr val="008996"/>
              </a:buClr>
            </a:pPr>
            <a:r>
              <a:rPr lang="en-US" sz="1100">
                <a:effectLst/>
                <a:latin typeface="Inter" panose="02000503000000020004" pitchFamily="2" charset="0"/>
                <a:ea typeface="Inter" panose="02000503000000020004" pitchFamily="2" charset="0"/>
              </a:rPr>
              <a:t>Improves glycemia and reduces the need for glucose-lowering medications</a:t>
            </a:r>
          </a:p>
          <a:p>
            <a:pPr>
              <a:spcBef>
                <a:spcPts val="400"/>
              </a:spcBef>
              <a:buClr>
                <a:srgbClr val="008996"/>
              </a:buClr>
            </a:pPr>
            <a:r>
              <a:rPr lang="en-US" sz="1100">
                <a:effectLst/>
                <a:latin typeface="Inter" panose="02000503000000020004" pitchFamily="2" charset="0"/>
                <a:ea typeface="Inter" panose="02000503000000020004" pitchFamily="2" charset="0"/>
              </a:rPr>
              <a:t>Reduces cardiovascular risk factors, lowering long-term cardiovascular and mortality risks</a:t>
            </a:r>
          </a:p>
          <a:p>
            <a:pPr>
              <a:spcBef>
                <a:spcPts val="400"/>
              </a:spcBef>
              <a:buClr>
                <a:srgbClr val="008996"/>
              </a:buClr>
            </a:pPr>
            <a:r>
              <a:rPr lang="en-US" sz="1100">
                <a:effectLst/>
                <a:latin typeface="Inter" panose="02000503000000020004" pitchFamily="2" charset="0"/>
                <a:ea typeface="Inter" panose="02000503000000020004" pitchFamily="2" charset="0"/>
              </a:rPr>
              <a:t>Reduces other obesity-related health risks</a:t>
            </a:r>
          </a:p>
          <a:p>
            <a:pPr marL="0" indent="0">
              <a:buNone/>
            </a:pPr>
            <a:r>
              <a:rPr lang="en-US" sz="1100" b="1">
                <a:effectLst/>
                <a:latin typeface="Inter" panose="02000503000000020004" pitchFamily="2" charset="0"/>
                <a:ea typeface="Inter" panose="02000503000000020004" pitchFamily="2" charset="0"/>
              </a:rPr>
              <a:t>When addressing weight management: </a:t>
            </a:r>
          </a:p>
          <a:p>
            <a:pPr>
              <a:spcBef>
                <a:spcPts val="400"/>
              </a:spcBef>
              <a:buClr>
                <a:srgbClr val="008996"/>
              </a:buClr>
            </a:pPr>
            <a:r>
              <a:rPr lang="en-US" sz="1100">
                <a:effectLst/>
                <a:latin typeface="Inter" panose="02000503000000020004" pitchFamily="2" charset="0"/>
                <a:ea typeface="Inter" panose="02000503000000020004" pitchFamily="2" charset="0"/>
              </a:rPr>
              <a:t>Use person-centered, nonjudgmental, person-first language (e.g., “person with obesity” rather than “obese person” and “person with diabetes” rather than “diabetic person”).</a:t>
            </a:r>
          </a:p>
          <a:p>
            <a:pPr>
              <a:spcBef>
                <a:spcPts val="400"/>
              </a:spcBef>
              <a:buClr>
                <a:srgbClr val="008996"/>
              </a:buClr>
            </a:pPr>
            <a:r>
              <a:rPr lang="en-US" sz="1100">
                <a:effectLst/>
                <a:latin typeface="Inter" panose="02000503000000020004" pitchFamily="2" charset="0"/>
                <a:ea typeface="Inter" panose="02000503000000020004" pitchFamily="2" charset="0"/>
              </a:rPr>
              <a:t>Calculate BMI and measure body fat distribution (e.g., waist circumference, waist-to-hip ratio, and/or waist-to-height ratio) if BMI is indeterminant. Monitor these parameters at least annually.</a:t>
            </a:r>
          </a:p>
          <a:p>
            <a:pPr>
              <a:spcBef>
                <a:spcPts val="400"/>
              </a:spcBef>
              <a:buClr>
                <a:srgbClr val="008996"/>
              </a:buClr>
            </a:pPr>
            <a:r>
              <a:rPr lang="en-US" sz="1100">
                <a:effectLst/>
                <a:latin typeface="Inter" panose="02000503000000020004" pitchFamily="2" charset="0"/>
                <a:ea typeface="Inter" panose="02000503000000020004" pitchFamily="2" charset="0"/>
              </a:rPr>
              <a:t>Identify and overcome any implicit and explicit weight-based attitudes to improve care for people with obesity.</a:t>
            </a:r>
          </a:p>
        </p:txBody>
      </p:sp>
      <p:pic>
        <p:nvPicPr>
          <p:cNvPr id="7" name="Picture 6">
            <a:extLst>
              <a:ext uri="{FF2B5EF4-FFF2-40B4-BE49-F238E27FC236}">
                <a16:creationId xmlns:a16="http://schemas.microsoft.com/office/drawing/2014/main" id="{AE6826A6-F704-374F-1D51-60F118542555}"/>
              </a:ext>
            </a:extLst>
          </p:cNvPr>
          <p:cNvPicPr>
            <a:picLocks noChangeAspect="1"/>
          </p:cNvPicPr>
          <p:nvPr/>
        </p:nvPicPr>
        <p:blipFill>
          <a:blip r:embed="rId4"/>
          <a:srcRect/>
          <a:stretch/>
        </p:blipFill>
        <p:spPr>
          <a:xfrm>
            <a:off x="7125708" y="543374"/>
            <a:ext cx="1857089" cy="3272100"/>
          </a:xfrm>
          <a:prstGeom prst="rect">
            <a:avLst/>
          </a:prstGeom>
        </p:spPr>
      </p:pic>
      <p:sp>
        <p:nvSpPr>
          <p:cNvPr id="3" name="TextBox 2">
            <a:extLst>
              <a:ext uri="{FF2B5EF4-FFF2-40B4-BE49-F238E27FC236}">
                <a16:creationId xmlns:a16="http://schemas.microsoft.com/office/drawing/2014/main" id="{55D82C76-7F5E-F4C6-F632-BCDF07BEFEF5}"/>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5867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EA369-3DBF-2166-2834-3C979E9A0A7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BCA8EC6-89B9-FEEC-07BE-B1F042746152}"/>
              </a:ext>
            </a:extLst>
          </p:cNvPr>
          <p:cNvSpPr>
            <a:spLocks noGrp="1"/>
          </p:cNvSpPr>
          <p:nvPr>
            <p:ph type="body" sz="quarter" idx="27"/>
          </p:nvPr>
        </p:nvSpPr>
        <p:spPr/>
        <p:txBody>
          <a:bodyPr/>
          <a:lstStyle/>
          <a:p>
            <a:r>
              <a:rPr lang="en-US" b="1">
                <a:solidFill>
                  <a:schemeClr val="tx1"/>
                </a:solidFill>
              </a:rPr>
              <a:t>Section 2   </a:t>
            </a:r>
            <a:r>
              <a:rPr lang="en-US">
                <a:solidFill>
                  <a:schemeClr val="tx1"/>
                </a:solidFill>
              </a:rPr>
              <a:t>|</a:t>
            </a:r>
            <a:r>
              <a:rPr lang="en-US"/>
              <a:t>   Abridged Standards of Care</a:t>
            </a:r>
          </a:p>
        </p:txBody>
      </p:sp>
      <p:sp>
        <p:nvSpPr>
          <p:cNvPr id="3" name="TextBox 2">
            <a:extLst>
              <a:ext uri="{FF2B5EF4-FFF2-40B4-BE49-F238E27FC236}">
                <a16:creationId xmlns:a16="http://schemas.microsoft.com/office/drawing/2014/main" id="{E5913229-C4C8-8758-9D69-392F5D0B2216}"/>
              </a:ext>
            </a:extLst>
          </p:cNvPr>
          <p:cNvSpPr txBox="1"/>
          <p:nvPr/>
        </p:nvSpPr>
        <p:spPr>
          <a:xfrm>
            <a:off x="0"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rPr>
              <a:t>American Diabetes Association Primary Care Advisory Group. 2. Diagnosis and classification of diabetes: Standards of Care in Diabetes—2025 Abridged for Primary Care. Clin Diabetes 2025;43</a:t>
            </a:r>
            <a:r>
              <a:rPr lang="en-US" sz="500">
                <a:solidFill>
                  <a:srgbClr val="211D1E"/>
                </a:solidFill>
                <a:latin typeface="Inter" panose="02000503000000020004" pitchFamily="2" charset="0"/>
              </a:rPr>
              <a:t>:184–186</a:t>
            </a:r>
            <a:r>
              <a:rPr lang="en-US" sz="500" b="0" i="0" u="none" strike="noStrike" baseline="0">
                <a:solidFill>
                  <a:srgbClr val="211D1E"/>
                </a:solidFill>
                <a:latin typeface="Inter" panose="02000503000000020004" pitchFamily="2" charset="0"/>
              </a:rPr>
              <a:t> (doi: 10.2337/cd25-a002). ©2025 by the American Diabetes Association. </a:t>
            </a:r>
            <a:endParaRPr lang="en-US" sz="500"/>
          </a:p>
        </p:txBody>
      </p:sp>
      <p:sp>
        <p:nvSpPr>
          <p:cNvPr id="4" name="Text Placeholder 9">
            <a:extLst>
              <a:ext uri="{FF2B5EF4-FFF2-40B4-BE49-F238E27FC236}">
                <a16:creationId xmlns:a16="http://schemas.microsoft.com/office/drawing/2014/main" id="{EDAA7CDF-8667-559E-1BE6-6BEC48E096A1}"/>
              </a:ext>
            </a:extLst>
          </p:cNvPr>
          <p:cNvSpPr txBox="1">
            <a:spLocks/>
          </p:cNvSpPr>
          <p:nvPr/>
        </p:nvSpPr>
        <p:spPr>
          <a:xfrm>
            <a:off x="756757" y="973178"/>
            <a:ext cx="7848803" cy="4585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a:latin typeface="Inter" panose="02000503000000020004" pitchFamily="2" charset="0"/>
                <a:ea typeface="Inter" panose="02000503000000020004" pitchFamily="2" charset="0"/>
              </a:rPr>
              <a:t>Diagnostic Tests for Diabetes</a:t>
            </a:r>
          </a:p>
          <a:p>
            <a:endParaRPr lang="en-US" sz="2400"/>
          </a:p>
        </p:txBody>
      </p:sp>
      <p:pic>
        <p:nvPicPr>
          <p:cNvPr id="5" name="Picture 4">
            <a:extLst>
              <a:ext uri="{FF2B5EF4-FFF2-40B4-BE49-F238E27FC236}">
                <a16:creationId xmlns:a16="http://schemas.microsoft.com/office/drawing/2014/main" id="{43B06FAA-9E5B-6AF2-AF4B-775F58F4A8DA}"/>
              </a:ext>
            </a:extLst>
          </p:cNvPr>
          <p:cNvPicPr>
            <a:picLocks noChangeAspect="1"/>
          </p:cNvPicPr>
          <p:nvPr/>
        </p:nvPicPr>
        <p:blipFill>
          <a:blip r:embed="rId3"/>
          <a:srcRect/>
          <a:stretch/>
        </p:blipFill>
        <p:spPr>
          <a:xfrm>
            <a:off x="1303563" y="1696154"/>
            <a:ext cx="6610047" cy="2947232"/>
          </a:xfrm>
          <a:prstGeom prst="rect">
            <a:avLst/>
          </a:prstGeom>
        </p:spPr>
      </p:pic>
    </p:spTree>
    <p:custDataLst>
      <p:tags r:id="rId1"/>
    </p:custDataLst>
    <p:extLst>
      <p:ext uri="{BB962C8B-B14F-4D97-AF65-F5344CB8AC3E}">
        <p14:creationId xmlns:p14="http://schemas.microsoft.com/office/powerpoint/2010/main" val="2073900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5C354-69E3-B5EB-0956-640EB3F0073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972188F-2DEE-F367-E4BA-AE4F08839D06}"/>
              </a:ext>
            </a:extLst>
          </p:cNvPr>
          <p:cNvSpPr>
            <a:spLocks noGrp="1"/>
          </p:cNvSpPr>
          <p:nvPr>
            <p:ph type="body" sz="quarter" idx="27"/>
          </p:nvPr>
        </p:nvSpPr>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F6B658AE-B18A-0601-2793-956618996043}"/>
              </a:ext>
            </a:extLst>
          </p:cNvPr>
          <p:cNvSpPr txBox="1">
            <a:spLocks/>
          </p:cNvSpPr>
          <p:nvPr/>
        </p:nvSpPr>
        <p:spPr>
          <a:xfrm>
            <a:off x="739625" y="998427"/>
            <a:ext cx="7772151" cy="55399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effectLst/>
                <a:latin typeface="Inter" panose="02000503000000020004" pitchFamily="2" charset="0"/>
                <a:ea typeface="Inter" panose="02000503000000020004" pitchFamily="2" charset="0"/>
              </a:rPr>
              <a:t>Person-Centered Treatment Options for Overweight and Obesity in Type 2 Diabetes</a:t>
            </a:r>
          </a:p>
        </p:txBody>
      </p:sp>
      <p:pic>
        <p:nvPicPr>
          <p:cNvPr id="2" name="Picture 1">
            <a:extLst>
              <a:ext uri="{FF2B5EF4-FFF2-40B4-BE49-F238E27FC236}">
                <a16:creationId xmlns:a16="http://schemas.microsoft.com/office/drawing/2014/main" id="{90F23438-CA97-5E46-A1EE-CF46F66D3230}"/>
              </a:ext>
            </a:extLst>
          </p:cNvPr>
          <p:cNvPicPr>
            <a:picLocks noChangeAspect="1"/>
          </p:cNvPicPr>
          <p:nvPr/>
        </p:nvPicPr>
        <p:blipFill>
          <a:blip r:embed="rId3"/>
          <a:stretch>
            <a:fillRect/>
          </a:stretch>
        </p:blipFill>
        <p:spPr>
          <a:xfrm>
            <a:off x="739625" y="1835276"/>
            <a:ext cx="7803556" cy="1755800"/>
          </a:xfrm>
          <a:prstGeom prst="rect">
            <a:avLst/>
          </a:prstGeom>
        </p:spPr>
      </p:pic>
      <p:sp>
        <p:nvSpPr>
          <p:cNvPr id="4" name="TextBox 3">
            <a:extLst>
              <a:ext uri="{FF2B5EF4-FFF2-40B4-BE49-F238E27FC236}">
                <a16:creationId xmlns:a16="http://schemas.microsoft.com/office/drawing/2014/main" id="{C42B9C39-5A44-729F-BF58-C17390D84FE9}"/>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977035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F6C1-D661-848C-2CC9-6F2EDC20F08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5333A09-83AD-0A2C-28E3-437C8B2185C7}"/>
              </a:ext>
            </a:extLst>
          </p:cNvPr>
          <p:cNvSpPr>
            <a:spLocks noGrp="1"/>
          </p:cNvSpPr>
          <p:nvPr>
            <p:ph type="body" sz="quarter" idx="27"/>
          </p:nvPr>
        </p:nvSpPr>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918FC7CF-9B2F-1DF0-5CFB-5CB07C482560}"/>
              </a:ext>
            </a:extLst>
          </p:cNvPr>
          <p:cNvSpPr txBox="1">
            <a:spLocks/>
          </p:cNvSpPr>
          <p:nvPr/>
        </p:nvSpPr>
        <p:spPr>
          <a:xfrm>
            <a:off x="789837" y="1044130"/>
            <a:ext cx="7747399"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Nutrition, Physical Activity, and Behavioral Therapy for People With Overweight and Obesity </a:t>
            </a:r>
          </a:p>
        </p:txBody>
      </p:sp>
      <p:pic>
        <p:nvPicPr>
          <p:cNvPr id="4" name="Picture 3">
            <a:extLst>
              <a:ext uri="{FF2B5EF4-FFF2-40B4-BE49-F238E27FC236}">
                <a16:creationId xmlns:a16="http://schemas.microsoft.com/office/drawing/2014/main" id="{3620F319-8CC0-AB92-171B-21DEA4A14257}"/>
              </a:ext>
            </a:extLst>
          </p:cNvPr>
          <p:cNvPicPr>
            <a:picLocks noChangeAspect="1"/>
          </p:cNvPicPr>
          <p:nvPr/>
        </p:nvPicPr>
        <p:blipFill>
          <a:blip r:embed="rId3"/>
          <a:stretch>
            <a:fillRect/>
          </a:stretch>
        </p:blipFill>
        <p:spPr>
          <a:xfrm>
            <a:off x="789837" y="1904781"/>
            <a:ext cx="7565792" cy="2542252"/>
          </a:xfrm>
          <a:prstGeom prst="rect">
            <a:avLst/>
          </a:prstGeom>
        </p:spPr>
      </p:pic>
      <p:sp>
        <p:nvSpPr>
          <p:cNvPr id="5" name="TextBox 4">
            <a:extLst>
              <a:ext uri="{FF2B5EF4-FFF2-40B4-BE49-F238E27FC236}">
                <a16:creationId xmlns:a16="http://schemas.microsoft.com/office/drawing/2014/main" id="{A6B41A16-F9DB-BC8C-5F4E-3F0E41E158CD}"/>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540288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2B814-3121-0086-BB9B-785B5784EA1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F5C45FC-D44D-678D-3667-D8F9EB2627B6}"/>
              </a:ext>
            </a:extLst>
          </p:cNvPr>
          <p:cNvSpPr>
            <a:spLocks noGrp="1"/>
          </p:cNvSpPr>
          <p:nvPr>
            <p:ph type="body" sz="quarter" idx="27"/>
          </p:nvPr>
        </p:nvSpPr>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7" name="TextBox 6">
            <a:extLst>
              <a:ext uri="{FF2B5EF4-FFF2-40B4-BE49-F238E27FC236}">
                <a16:creationId xmlns:a16="http://schemas.microsoft.com/office/drawing/2014/main" id="{CE0C2648-FA36-A692-C404-CB4A26A3F229}"/>
              </a:ext>
            </a:extLst>
          </p:cNvPr>
          <p:cNvSpPr txBox="1"/>
          <p:nvPr/>
        </p:nvSpPr>
        <p:spPr>
          <a:xfrm>
            <a:off x="1458287" y="628239"/>
            <a:ext cx="5319486" cy="369332"/>
          </a:xfrm>
          <a:prstGeom prst="rect">
            <a:avLst/>
          </a:prstGeom>
          <a:noFill/>
        </p:spPr>
        <p:txBody>
          <a:bodyPr wrap="square">
            <a:spAutoFit/>
          </a:bodyPr>
          <a:lstStyle/>
          <a:p>
            <a:pPr marL="12700">
              <a:lnSpc>
                <a:spcPct val="100000"/>
              </a:lnSpc>
              <a:spcBef>
                <a:spcPts val="100"/>
              </a:spcBef>
            </a:pPr>
            <a:r>
              <a:rPr lang="en-US" sz="1800" b="1" spc="20">
                <a:solidFill>
                  <a:srgbClr val="231F20"/>
                </a:solidFill>
                <a:latin typeface="Inter" panose="02000503000000020004" pitchFamily="2" charset="0"/>
                <a:ea typeface="Inter" panose="02000503000000020004" pitchFamily="2" charset="0"/>
                <a:cs typeface="Segoe UI Symbol"/>
              </a:rPr>
              <a:t>Weight</a:t>
            </a:r>
            <a:r>
              <a:rPr lang="en-US" sz="1800" b="1" spc="50">
                <a:solidFill>
                  <a:srgbClr val="231F20"/>
                </a:solidFill>
                <a:latin typeface="Inter" panose="02000503000000020004" pitchFamily="2" charset="0"/>
                <a:ea typeface="Inter" panose="02000503000000020004" pitchFamily="2" charset="0"/>
                <a:cs typeface="Segoe UI Symbol"/>
              </a:rPr>
              <a:t> </a:t>
            </a:r>
            <a:r>
              <a:rPr lang="en-US" sz="1800" b="1" spc="20">
                <a:solidFill>
                  <a:srgbClr val="231F20"/>
                </a:solidFill>
                <a:latin typeface="Inter" panose="02000503000000020004" pitchFamily="2" charset="0"/>
                <a:ea typeface="Inter" panose="02000503000000020004" pitchFamily="2" charset="0"/>
                <a:cs typeface="Segoe UI Symbol"/>
              </a:rPr>
              <a:t>Management</a:t>
            </a:r>
            <a:r>
              <a:rPr lang="en-US" sz="1800" b="1" spc="55">
                <a:solidFill>
                  <a:srgbClr val="231F20"/>
                </a:solidFill>
                <a:latin typeface="Inter" panose="02000503000000020004" pitchFamily="2" charset="0"/>
                <a:ea typeface="Inter" panose="02000503000000020004" pitchFamily="2" charset="0"/>
                <a:cs typeface="Segoe UI Symbol"/>
              </a:rPr>
              <a:t> </a:t>
            </a:r>
            <a:r>
              <a:rPr lang="en-US" sz="1800" b="1" spc="40">
                <a:solidFill>
                  <a:srgbClr val="231F20"/>
                </a:solidFill>
                <a:latin typeface="Inter" panose="02000503000000020004" pitchFamily="2" charset="0"/>
                <a:ea typeface="Inter" panose="02000503000000020004" pitchFamily="2" charset="0"/>
                <a:cs typeface="Segoe UI Symbol"/>
              </a:rPr>
              <a:t>Pharmacotherapy</a:t>
            </a:r>
            <a:endParaRPr lang="en-US" sz="1800" b="1">
              <a:latin typeface="Inter" panose="02000503000000020004" pitchFamily="2" charset="0"/>
              <a:ea typeface="Inter" panose="02000503000000020004" pitchFamily="2" charset="0"/>
              <a:cs typeface="Segoe UI Symbol"/>
            </a:endParaRPr>
          </a:p>
        </p:txBody>
      </p:sp>
      <p:grpSp>
        <p:nvGrpSpPr>
          <p:cNvPr id="10" name="Group 9">
            <a:extLst>
              <a:ext uri="{FF2B5EF4-FFF2-40B4-BE49-F238E27FC236}">
                <a16:creationId xmlns:a16="http://schemas.microsoft.com/office/drawing/2014/main" id="{707A846A-236C-B323-7E91-677E84F9A477}"/>
              </a:ext>
            </a:extLst>
          </p:cNvPr>
          <p:cNvGrpSpPr/>
          <p:nvPr/>
        </p:nvGrpSpPr>
        <p:grpSpPr>
          <a:xfrm>
            <a:off x="6383947" y="4578347"/>
            <a:ext cx="1757642" cy="246221"/>
            <a:chOff x="797094" y="4404476"/>
            <a:chExt cx="1757642" cy="246221"/>
          </a:xfrm>
        </p:grpSpPr>
        <p:sp>
          <p:nvSpPr>
            <p:cNvPr id="11" name="TextBox 10">
              <a:extLst>
                <a:ext uri="{FF2B5EF4-FFF2-40B4-BE49-F238E27FC236}">
                  <a16:creationId xmlns:a16="http://schemas.microsoft.com/office/drawing/2014/main" id="{4B30583A-E3D9-15CF-88E8-EA7F44C3E531}"/>
                </a:ext>
              </a:extLst>
            </p:cNvPr>
            <p:cNvSpPr txBox="1"/>
            <p:nvPr/>
          </p:nvSpPr>
          <p:spPr>
            <a:xfrm>
              <a:off x="797094" y="4404476"/>
              <a:ext cx="1757642" cy="246221"/>
            </a:xfrm>
            <a:prstGeom prst="rect">
              <a:avLst/>
            </a:prstGeom>
            <a:noFill/>
          </p:spPr>
          <p:txBody>
            <a:bodyPr wrap="square" rtlCol="0">
              <a:spAutoFit/>
            </a:bodyPr>
            <a:lstStyle/>
            <a:p>
              <a:r>
                <a:rPr lang="en-US" sz="1000">
                  <a:solidFill>
                    <a:schemeClr val="accent1"/>
                  </a:solidFill>
                  <a:latin typeface="Inter" panose="02000503000000020004" pitchFamily="2" charset="0"/>
                  <a:ea typeface="Inter" panose="02000503000000020004" pitchFamily="2" charset="0"/>
                </a:rPr>
                <a:t>CONTINUED</a:t>
              </a:r>
            </a:p>
          </p:txBody>
        </p:sp>
        <p:grpSp>
          <p:nvGrpSpPr>
            <p:cNvPr id="12" name="Group 11">
              <a:extLst>
                <a:ext uri="{FF2B5EF4-FFF2-40B4-BE49-F238E27FC236}">
                  <a16:creationId xmlns:a16="http://schemas.microsoft.com/office/drawing/2014/main" id="{0BFE8A2C-7242-5C84-D918-F7A17F391B6E}"/>
                </a:ext>
              </a:extLst>
            </p:cNvPr>
            <p:cNvGrpSpPr/>
            <p:nvPr/>
          </p:nvGrpSpPr>
          <p:grpSpPr>
            <a:xfrm>
              <a:off x="1675915" y="4461164"/>
              <a:ext cx="174186" cy="116378"/>
              <a:chOff x="2881640" y="4591776"/>
              <a:chExt cx="209404" cy="209406"/>
            </a:xfrm>
          </p:grpSpPr>
          <p:sp>
            <p:nvSpPr>
              <p:cNvPr id="14" name="Chevron 10">
                <a:extLst>
                  <a:ext uri="{FF2B5EF4-FFF2-40B4-BE49-F238E27FC236}">
                    <a16:creationId xmlns:a16="http://schemas.microsoft.com/office/drawing/2014/main" id="{31695294-FDC1-E24C-4ABD-30EF9778E7CA}"/>
                  </a:ext>
                </a:extLst>
              </p:cNvPr>
              <p:cNvSpPr/>
              <p:nvPr/>
            </p:nvSpPr>
            <p:spPr>
              <a:xfrm>
                <a:off x="2881640" y="4591776"/>
                <a:ext cx="104702" cy="2094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Inter" panose="02000503000000020004" pitchFamily="2" charset="0"/>
                  <a:ea typeface="Inter" panose="02000503000000020004" pitchFamily="2" charset="0"/>
                </a:endParaRPr>
              </a:p>
            </p:txBody>
          </p:sp>
          <p:sp>
            <p:nvSpPr>
              <p:cNvPr id="15" name="Chevron 11">
                <a:extLst>
                  <a:ext uri="{FF2B5EF4-FFF2-40B4-BE49-F238E27FC236}">
                    <a16:creationId xmlns:a16="http://schemas.microsoft.com/office/drawing/2014/main" id="{F357F203-2575-1806-BAA6-6235FDB5218C}"/>
                  </a:ext>
                </a:extLst>
              </p:cNvPr>
              <p:cNvSpPr/>
              <p:nvPr/>
            </p:nvSpPr>
            <p:spPr>
              <a:xfrm>
                <a:off x="2986342" y="4591777"/>
                <a:ext cx="104702" cy="2094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Inter" panose="02000503000000020004" pitchFamily="2" charset="0"/>
                  <a:ea typeface="Inter" panose="02000503000000020004" pitchFamily="2" charset="0"/>
                </a:endParaRPr>
              </a:p>
            </p:txBody>
          </p:sp>
        </p:grpSp>
      </p:grpSp>
      <p:pic>
        <p:nvPicPr>
          <p:cNvPr id="4" name="Picture 3">
            <a:extLst>
              <a:ext uri="{FF2B5EF4-FFF2-40B4-BE49-F238E27FC236}">
                <a16:creationId xmlns:a16="http://schemas.microsoft.com/office/drawing/2014/main" id="{2513E26C-D12F-56D7-EECB-F265C96E7D80}"/>
              </a:ext>
            </a:extLst>
          </p:cNvPr>
          <p:cNvPicPr>
            <a:picLocks noChangeAspect="1"/>
          </p:cNvPicPr>
          <p:nvPr/>
        </p:nvPicPr>
        <p:blipFill>
          <a:blip r:embed="rId3"/>
          <a:stretch>
            <a:fillRect/>
          </a:stretch>
        </p:blipFill>
        <p:spPr>
          <a:xfrm>
            <a:off x="1400378" y="1070361"/>
            <a:ext cx="6620830" cy="3682303"/>
          </a:xfrm>
          <a:prstGeom prst="rect">
            <a:avLst/>
          </a:prstGeom>
        </p:spPr>
      </p:pic>
      <p:sp>
        <p:nvSpPr>
          <p:cNvPr id="2" name="TextBox 1">
            <a:extLst>
              <a:ext uri="{FF2B5EF4-FFF2-40B4-BE49-F238E27FC236}">
                <a16:creationId xmlns:a16="http://schemas.microsoft.com/office/drawing/2014/main" id="{8EFA89D6-231E-DCB1-34DC-1329F82692C1}"/>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196120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7"/>
          </p:nvPr>
        </p:nvSpPr>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7" name="TextBox 6">
            <a:extLst>
              <a:ext uri="{FF2B5EF4-FFF2-40B4-BE49-F238E27FC236}">
                <a16:creationId xmlns:a16="http://schemas.microsoft.com/office/drawing/2014/main" id="{3B0E3425-2EA6-3112-6C6B-ABB0652B7219}"/>
              </a:ext>
            </a:extLst>
          </p:cNvPr>
          <p:cNvSpPr txBox="1"/>
          <p:nvPr/>
        </p:nvSpPr>
        <p:spPr>
          <a:xfrm>
            <a:off x="1458287" y="628239"/>
            <a:ext cx="5319486" cy="369332"/>
          </a:xfrm>
          <a:prstGeom prst="rect">
            <a:avLst/>
          </a:prstGeom>
          <a:noFill/>
        </p:spPr>
        <p:txBody>
          <a:bodyPr wrap="square">
            <a:spAutoFit/>
          </a:bodyPr>
          <a:lstStyle/>
          <a:p>
            <a:pPr marL="12700">
              <a:lnSpc>
                <a:spcPct val="100000"/>
              </a:lnSpc>
              <a:spcBef>
                <a:spcPts val="100"/>
              </a:spcBef>
            </a:pPr>
            <a:r>
              <a:rPr lang="en-US" sz="1800" b="1" spc="20">
                <a:solidFill>
                  <a:srgbClr val="231F20"/>
                </a:solidFill>
                <a:latin typeface="Inter" panose="02000503000000020004" pitchFamily="2" charset="0"/>
                <a:ea typeface="Inter" panose="02000503000000020004" pitchFamily="2" charset="0"/>
                <a:cs typeface="Segoe UI Symbol"/>
              </a:rPr>
              <a:t>Weight</a:t>
            </a:r>
            <a:r>
              <a:rPr lang="en-US" sz="1800" b="1" spc="50">
                <a:solidFill>
                  <a:srgbClr val="231F20"/>
                </a:solidFill>
                <a:latin typeface="Inter" panose="02000503000000020004" pitchFamily="2" charset="0"/>
                <a:ea typeface="Inter" panose="02000503000000020004" pitchFamily="2" charset="0"/>
                <a:cs typeface="Segoe UI Symbol"/>
              </a:rPr>
              <a:t> </a:t>
            </a:r>
            <a:r>
              <a:rPr lang="en-US" sz="1800" b="1" spc="20">
                <a:solidFill>
                  <a:srgbClr val="231F20"/>
                </a:solidFill>
                <a:latin typeface="Inter" panose="02000503000000020004" pitchFamily="2" charset="0"/>
                <a:ea typeface="Inter" panose="02000503000000020004" pitchFamily="2" charset="0"/>
                <a:cs typeface="Segoe UI Symbol"/>
              </a:rPr>
              <a:t>Management</a:t>
            </a:r>
            <a:r>
              <a:rPr lang="en-US" sz="1800" b="1" spc="55">
                <a:solidFill>
                  <a:srgbClr val="231F20"/>
                </a:solidFill>
                <a:latin typeface="Inter" panose="02000503000000020004" pitchFamily="2" charset="0"/>
                <a:ea typeface="Inter" panose="02000503000000020004" pitchFamily="2" charset="0"/>
                <a:cs typeface="Segoe UI Symbol"/>
              </a:rPr>
              <a:t> </a:t>
            </a:r>
            <a:r>
              <a:rPr lang="en-US" sz="1800" b="1" spc="40">
                <a:solidFill>
                  <a:srgbClr val="231F20"/>
                </a:solidFill>
                <a:latin typeface="Inter" panose="02000503000000020004" pitchFamily="2" charset="0"/>
                <a:ea typeface="Inter" panose="02000503000000020004" pitchFamily="2" charset="0"/>
                <a:cs typeface="Segoe UI Symbol"/>
              </a:rPr>
              <a:t>Pharmacotherapy</a:t>
            </a:r>
            <a:endParaRPr lang="en-US" sz="1800" b="1">
              <a:latin typeface="Inter" panose="02000503000000020004" pitchFamily="2" charset="0"/>
              <a:ea typeface="Inter" panose="02000503000000020004" pitchFamily="2" charset="0"/>
              <a:cs typeface="Segoe UI Symbol"/>
            </a:endParaRPr>
          </a:p>
        </p:txBody>
      </p:sp>
      <p:pic>
        <p:nvPicPr>
          <p:cNvPr id="2" name="Picture 1">
            <a:extLst>
              <a:ext uri="{FF2B5EF4-FFF2-40B4-BE49-F238E27FC236}">
                <a16:creationId xmlns:a16="http://schemas.microsoft.com/office/drawing/2014/main" id="{FFCD8D60-5D8F-68E8-EDB8-FEA27A5BC759}"/>
              </a:ext>
            </a:extLst>
          </p:cNvPr>
          <p:cNvPicPr>
            <a:picLocks noChangeAspect="1"/>
          </p:cNvPicPr>
          <p:nvPr/>
        </p:nvPicPr>
        <p:blipFill>
          <a:blip r:embed="rId3"/>
          <a:stretch>
            <a:fillRect/>
          </a:stretch>
        </p:blipFill>
        <p:spPr>
          <a:xfrm>
            <a:off x="1354440" y="1070361"/>
            <a:ext cx="6614733" cy="3682303"/>
          </a:xfrm>
          <a:prstGeom prst="rect">
            <a:avLst/>
          </a:prstGeom>
        </p:spPr>
      </p:pic>
      <p:sp>
        <p:nvSpPr>
          <p:cNvPr id="3" name="TextBox 2">
            <a:extLst>
              <a:ext uri="{FF2B5EF4-FFF2-40B4-BE49-F238E27FC236}">
                <a16:creationId xmlns:a16="http://schemas.microsoft.com/office/drawing/2014/main" id="{D6C092F7-046E-0B33-711A-E9E1E1937D57}"/>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463247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3100-7E91-1566-C960-65AB5C10720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0559572-EFEC-FCE7-9ECE-1C95240E62C6}"/>
              </a:ext>
            </a:extLst>
          </p:cNvPr>
          <p:cNvSpPr>
            <a:spLocks noGrp="1"/>
          </p:cNvSpPr>
          <p:nvPr>
            <p:ph type="body" sz="quarter" idx="27"/>
          </p:nvPr>
        </p:nvSpPr>
        <p:spPr>
          <a:xfrm>
            <a:off x="360760" y="225712"/>
            <a:ext cx="3381260" cy="199679"/>
          </a:xfrm>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07955D69-7A8E-BABE-A1AB-F913BFD6213A}"/>
              </a:ext>
            </a:extLst>
          </p:cNvPr>
          <p:cNvSpPr txBox="1">
            <a:spLocks/>
          </p:cNvSpPr>
          <p:nvPr/>
        </p:nvSpPr>
        <p:spPr>
          <a:xfrm>
            <a:off x="739036" y="1007844"/>
            <a:ext cx="826707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Weight Loss Efficacy of Glucose-Lowering Medications</a:t>
            </a:r>
          </a:p>
        </p:txBody>
      </p:sp>
      <p:pic>
        <p:nvPicPr>
          <p:cNvPr id="2" name="Picture 1">
            <a:extLst>
              <a:ext uri="{FF2B5EF4-FFF2-40B4-BE49-F238E27FC236}">
                <a16:creationId xmlns:a16="http://schemas.microsoft.com/office/drawing/2014/main" id="{8595B4A3-05B5-9500-836B-584D9E385647}"/>
              </a:ext>
            </a:extLst>
          </p:cNvPr>
          <p:cNvPicPr>
            <a:picLocks noChangeAspect="1"/>
          </p:cNvPicPr>
          <p:nvPr/>
        </p:nvPicPr>
        <p:blipFill>
          <a:blip r:embed="rId3"/>
          <a:stretch>
            <a:fillRect/>
          </a:stretch>
        </p:blipFill>
        <p:spPr>
          <a:xfrm>
            <a:off x="853117" y="1566764"/>
            <a:ext cx="7437765" cy="2908044"/>
          </a:xfrm>
          <a:prstGeom prst="rect">
            <a:avLst/>
          </a:prstGeom>
        </p:spPr>
      </p:pic>
      <p:sp>
        <p:nvSpPr>
          <p:cNvPr id="3" name="TextBox 2">
            <a:extLst>
              <a:ext uri="{FF2B5EF4-FFF2-40B4-BE49-F238E27FC236}">
                <a16:creationId xmlns:a16="http://schemas.microsoft.com/office/drawing/2014/main" id="{7338A819-F8D9-005F-14E4-B8BDD50030CD}"/>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069464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202B1-F4E4-C96B-A8E9-E2E22C591B7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DCE73C3-31A8-AE1A-0594-D2DACC04D469}"/>
              </a:ext>
            </a:extLst>
          </p:cNvPr>
          <p:cNvSpPr>
            <a:spLocks noGrp="1"/>
          </p:cNvSpPr>
          <p:nvPr>
            <p:ph type="body" sz="quarter" idx="27"/>
          </p:nvPr>
        </p:nvSpPr>
        <p:spPr/>
        <p:txBody>
          <a:bodyPr>
            <a:normAutofit lnSpcReduction="10000"/>
          </a:bodyPr>
          <a:lstStyle/>
          <a:p>
            <a:r>
              <a:rPr lang="en-US" b="1">
                <a:solidFill>
                  <a:schemeClr val="tx1"/>
                </a:solidFill>
              </a:rPr>
              <a:t>Section 8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A53D6EE0-6EAE-3C07-FDE2-838AF47C4726}"/>
              </a:ext>
            </a:extLst>
          </p:cNvPr>
          <p:cNvSpPr txBox="1">
            <a:spLocks/>
          </p:cNvSpPr>
          <p:nvPr/>
        </p:nvSpPr>
        <p:spPr>
          <a:xfrm>
            <a:off x="673722" y="1751641"/>
            <a:ext cx="5482594" cy="228780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effectLst/>
                <a:latin typeface="Inter" panose="02000503000000020004" pitchFamily="2" charset="0"/>
                <a:ea typeface="Inter" panose="02000503000000020004" pitchFamily="2" charset="0"/>
              </a:rPr>
              <a:t>Glucose-Lowering Medications</a:t>
            </a:r>
          </a:p>
          <a:p>
            <a:pPr>
              <a:spcBef>
                <a:spcPts val="400"/>
              </a:spcBef>
              <a:buClr>
                <a:srgbClr val="006890"/>
              </a:buClr>
            </a:pPr>
            <a:r>
              <a:rPr lang="en-US" sz="1100">
                <a:effectLst/>
                <a:latin typeface="Inter" panose="02000503000000020004" pitchFamily="2" charset="0"/>
                <a:ea typeface="Inter" panose="02000503000000020004" pitchFamily="2" charset="0"/>
              </a:rPr>
              <a:t>Consider weight when choosing glucose-lowering medications for individuals with type 2 diabetes and overweight or obesity.</a:t>
            </a:r>
          </a:p>
          <a:p>
            <a:pPr>
              <a:spcBef>
                <a:spcPts val="400"/>
              </a:spcBef>
              <a:buClr>
                <a:srgbClr val="006890"/>
              </a:buClr>
            </a:pPr>
            <a:r>
              <a:rPr lang="en-US" sz="1100">
                <a:effectLst/>
                <a:latin typeface="Inter" panose="02000503000000020004" pitchFamily="2" charset="0"/>
                <a:ea typeface="Inter" panose="02000503000000020004" pitchFamily="2" charset="0"/>
              </a:rPr>
              <a:t>When possible, avoid prescribing medications that cause weight gain to treat comorbid conditions.</a:t>
            </a:r>
          </a:p>
          <a:p>
            <a:pPr>
              <a:spcBef>
                <a:spcPts val="400"/>
              </a:spcBef>
              <a:buClr>
                <a:srgbClr val="006890"/>
              </a:buClr>
            </a:pPr>
            <a:r>
              <a:rPr lang="en-US" sz="1100">
                <a:effectLst/>
                <a:latin typeface="Inter" panose="02000503000000020004" pitchFamily="2" charset="0"/>
                <a:ea typeface="Inter" panose="02000503000000020004" pitchFamily="2" charset="0"/>
              </a:rPr>
              <a:t>Weight management pharmacotherapy should be considered for people with diabetes and overweight or obesity along with lifestyle changes. Potential benefits and risks must be considered.</a:t>
            </a:r>
          </a:p>
          <a:p>
            <a:pPr>
              <a:spcBef>
                <a:spcPts val="400"/>
              </a:spcBef>
              <a:buClr>
                <a:srgbClr val="006890"/>
              </a:buClr>
            </a:pPr>
            <a:r>
              <a:rPr lang="en-US" sz="1100">
                <a:effectLst/>
                <a:latin typeface="Inter" panose="02000503000000020004" pitchFamily="2" charset="0"/>
                <a:ea typeface="Inter" panose="02000503000000020004" pitchFamily="2" charset="0"/>
              </a:rPr>
              <a:t>Continue weight management pharmacotherapy if it is effective (&gt;5% weight loss after 3 months).</a:t>
            </a:r>
          </a:p>
          <a:p>
            <a:pPr>
              <a:spcBef>
                <a:spcPts val="400"/>
              </a:spcBef>
              <a:buClr>
                <a:srgbClr val="006890"/>
              </a:buClr>
            </a:pPr>
            <a:r>
              <a:rPr lang="en-US" sz="1100">
                <a:effectLst/>
                <a:latin typeface="Inter" panose="02000503000000020004" pitchFamily="2" charset="0"/>
                <a:ea typeface="Inter" panose="02000503000000020004" pitchFamily="2" charset="0"/>
              </a:rPr>
              <a:t>Consider changing or stopping treatment if weight loss is &lt;5% after 3 months or if significant safety/tolerability issues arise.</a:t>
            </a:r>
          </a:p>
        </p:txBody>
      </p:sp>
      <p:pic>
        <p:nvPicPr>
          <p:cNvPr id="2" name="Picture 1">
            <a:extLst>
              <a:ext uri="{FF2B5EF4-FFF2-40B4-BE49-F238E27FC236}">
                <a16:creationId xmlns:a16="http://schemas.microsoft.com/office/drawing/2014/main" id="{E513FFAD-1A64-5172-E9F2-162A7AAAB578}"/>
              </a:ext>
            </a:extLst>
          </p:cNvPr>
          <p:cNvPicPr>
            <a:picLocks noChangeAspect="1"/>
          </p:cNvPicPr>
          <p:nvPr/>
        </p:nvPicPr>
        <p:blipFill>
          <a:blip r:embed="rId3"/>
          <a:stretch>
            <a:fillRect/>
          </a:stretch>
        </p:blipFill>
        <p:spPr>
          <a:xfrm>
            <a:off x="6340608" y="2780319"/>
            <a:ext cx="1705064" cy="1744717"/>
          </a:xfrm>
          <a:prstGeom prst="rect">
            <a:avLst/>
          </a:prstGeom>
        </p:spPr>
      </p:pic>
      <p:sp>
        <p:nvSpPr>
          <p:cNvPr id="6" name="Text Placeholder 10">
            <a:extLst>
              <a:ext uri="{FF2B5EF4-FFF2-40B4-BE49-F238E27FC236}">
                <a16:creationId xmlns:a16="http://schemas.microsoft.com/office/drawing/2014/main" id="{6FAC7A39-C5DB-E5CB-C21E-1CA61C2F8A4A}"/>
              </a:ext>
            </a:extLst>
          </p:cNvPr>
          <p:cNvSpPr txBox="1">
            <a:spLocks/>
          </p:cNvSpPr>
          <p:nvPr/>
        </p:nvSpPr>
        <p:spPr>
          <a:xfrm>
            <a:off x="673721" y="1022359"/>
            <a:ext cx="8310622"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Weight Loss Efficacy of Glucose-Lowering Medications</a:t>
            </a:r>
          </a:p>
        </p:txBody>
      </p:sp>
      <p:sp>
        <p:nvSpPr>
          <p:cNvPr id="3" name="TextBox 2">
            <a:extLst>
              <a:ext uri="{FF2B5EF4-FFF2-40B4-BE49-F238E27FC236}">
                <a16:creationId xmlns:a16="http://schemas.microsoft.com/office/drawing/2014/main" id="{A30FBFFC-B87F-A94D-9F02-C4992123A906}"/>
              </a:ext>
            </a:extLst>
          </p:cNvPr>
          <p:cNvSpPr txBox="1"/>
          <p:nvPr/>
        </p:nvSpPr>
        <p:spPr>
          <a:xfrm>
            <a:off x="0" y="4825455"/>
            <a:ext cx="9144000" cy="246221"/>
          </a:xfrm>
          <a:prstGeom prst="rect">
            <a:avLst/>
          </a:prstGeom>
          <a:noFill/>
        </p:spPr>
        <p:txBody>
          <a:bodyPr wrap="square" rtlCol="0">
            <a:spAutoFit/>
          </a:bodyPr>
          <a:lstStyle/>
          <a:p>
            <a:pPr algn="ctr" defTabSz="342900"/>
            <a:r>
              <a:rPr lang="en-US" sz="500">
                <a:solidFill>
                  <a:srgbClr val="211D1E"/>
                </a:solidFill>
                <a:latin typeface="Inter" panose="02000503000000020004" pitchFamily="2" charset="0"/>
                <a:ea typeface="Inter" panose="02000503000000020004" pitchFamily="2" charset="0"/>
              </a:rPr>
              <a:t>American Diabetes Association Primary Care Advisory Group. 8. Obesity and weight management for the prevention and treatment of type 2 diabetes: Standards of Care in Diabetes—2025 Abridged for Primary Care. Clin Diabetes 2025;43:207–208 (doi: 10.2337/cd25-a008). ©2025 by the American Diabetes Association. </a:t>
            </a:r>
            <a:endParaRPr lang="en-US" sz="500">
              <a:solidFill>
                <a:srgbClr val="000000"/>
              </a:solidFill>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766892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A83A2-5FA0-E6AB-90CF-B2E607722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FEDB5-00ED-254F-0179-55420FBD1BA1}"/>
              </a:ext>
            </a:extLst>
          </p:cNvPr>
          <p:cNvSpPr>
            <a:spLocks noGrp="1"/>
          </p:cNvSpPr>
          <p:nvPr>
            <p:ph type="title"/>
          </p:nvPr>
        </p:nvSpPr>
        <p:spPr>
          <a:xfrm>
            <a:off x="1226527" y="2000511"/>
            <a:ext cx="7631371" cy="1288790"/>
          </a:xfrm>
        </p:spPr>
        <p:txBody>
          <a:bodyPr/>
          <a:lstStyle/>
          <a:p>
            <a:r>
              <a:rPr lang="en-US" sz="3600" b="0"/>
              <a:t>Pharmacologic Approaches to </a:t>
            </a:r>
            <a:br>
              <a:rPr lang="en-US" sz="3600" b="0"/>
            </a:br>
            <a:r>
              <a:rPr lang="en-US" sz="3600" b="0"/>
              <a:t>Glycemic Treatment</a:t>
            </a:r>
            <a:endParaRPr lang="en-US"/>
          </a:p>
        </p:txBody>
      </p:sp>
      <p:sp>
        <p:nvSpPr>
          <p:cNvPr id="4" name="Text Placeholder 3">
            <a:extLst>
              <a:ext uri="{FF2B5EF4-FFF2-40B4-BE49-F238E27FC236}">
                <a16:creationId xmlns:a16="http://schemas.microsoft.com/office/drawing/2014/main" id="{07792D78-92EA-7BCA-331B-2F1CF9A39271}"/>
              </a:ext>
            </a:extLst>
          </p:cNvPr>
          <p:cNvSpPr>
            <a:spLocks noGrp="1"/>
          </p:cNvSpPr>
          <p:nvPr>
            <p:ph type="body" sz="quarter" idx="13"/>
          </p:nvPr>
        </p:nvSpPr>
        <p:spPr>
          <a:xfrm>
            <a:off x="1187735" y="1043690"/>
            <a:ext cx="3682430" cy="459581"/>
          </a:xfrm>
        </p:spPr>
        <p:txBody>
          <a:bodyPr/>
          <a:lstStyle/>
          <a:p>
            <a:r>
              <a:rPr lang="en-US"/>
              <a:t>Section 9</a:t>
            </a:r>
          </a:p>
        </p:txBody>
      </p:sp>
      <p:sp>
        <p:nvSpPr>
          <p:cNvPr id="3" name="Slide Number Placeholder 2">
            <a:extLst>
              <a:ext uri="{FF2B5EF4-FFF2-40B4-BE49-F238E27FC236}">
                <a16:creationId xmlns:a16="http://schemas.microsoft.com/office/drawing/2014/main" id="{B2419C9A-8427-4133-8661-6ED7F7571596}"/>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66</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1598989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BE75-9781-FB84-44CB-6A27D5C663F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1319F81-FC43-1F95-F2F4-D435AE46A2CA}"/>
              </a:ext>
            </a:extLst>
          </p:cNvPr>
          <p:cNvSpPr>
            <a:spLocks noGrp="1"/>
          </p:cNvSpPr>
          <p:nvPr>
            <p:ph type="body" sz="quarter" idx="27"/>
          </p:nvPr>
        </p:nvSpPr>
        <p:spPr/>
        <p:txBody>
          <a:bodyPr/>
          <a:lstStyle/>
          <a:p>
            <a:r>
              <a:rPr lang="en-US" b="1">
                <a:solidFill>
                  <a:schemeClr val="tx1"/>
                </a:solidFill>
              </a:rPr>
              <a:t>Section 9   </a:t>
            </a:r>
            <a:r>
              <a:rPr lang="en-US">
                <a:solidFill>
                  <a:schemeClr val="tx1"/>
                </a:solidFill>
              </a:rPr>
              <a:t>|</a:t>
            </a:r>
            <a:r>
              <a:rPr lang="en-US"/>
              <a:t>   Abridged Standards of Care</a:t>
            </a:r>
          </a:p>
        </p:txBody>
      </p:sp>
      <p:sp>
        <p:nvSpPr>
          <p:cNvPr id="15" name="TextBox 14">
            <a:extLst>
              <a:ext uri="{FF2B5EF4-FFF2-40B4-BE49-F238E27FC236}">
                <a16:creationId xmlns:a16="http://schemas.microsoft.com/office/drawing/2014/main" id="{C39EA451-228A-D80B-0926-8982DC6A796A}"/>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9. Pharmacologic approaches to glycemic treatment: Standards of Care in Diabetes—2025 Abridged for Primary Care. Clin Diabetes 2025;43:209–211 (doi: 10.2337/cd25-a009). ©2025 by the American Diabetes Association. </a:t>
            </a:r>
            <a:endParaRPr lang="en-US" sz="500">
              <a:latin typeface="Inter" panose="02000503000000020004" pitchFamily="2" charset="0"/>
              <a:ea typeface="Inter" panose="02000503000000020004" pitchFamily="2" charset="0"/>
            </a:endParaRPr>
          </a:p>
        </p:txBody>
      </p:sp>
      <p:pic>
        <p:nvPicPr>
          <p:cNvPr id="5" name="Picture 4">
            <a:extLst>
              <a:ext uri="{FF2B5EF4-FFF2-40B4-BE49-F238E27FC236}">
                <a16:creationId xmlns:a16="http://schemas.microsoft.com/office/drawing/2014/main" id="{71744AAC-BCC3-EC55-57BF-3BA3B96A065D}"/>
              </a:ext>
            </a:extLst>
          </p:cNvPr>
          <p:cNvPicPr>
            <a:picLocks noChangeAspect="1"/>
          </p:cNvPicPr>
          <p:nvPr/>
        </p:nvPicPr>
        <p:blipFill>
          <a:blip r:embed="rId3"/>
          <a:stretch>
            <a:fillRect/>
          </a:stretch>
        </p:blipFill>
        <p:spPr>
          <a:xfrm>
            <a:off x="455892" y="978250"/>
            <a:ext cx="8224217" cy="3816427"/>
          </a:xfrm>
          <a:prstGeom prst="rect">
            <a:avLst/>
          </a:prstGeom>
        </p:spPr>
      </p:pic>
    </p:spTree>
    <p:custDataLst>
      <p:tags r:id="rId1"/>
    </p:custDataLst>
    <p:extLst>
      <p:ext uri="{BB962C8B-B14F-4D97-AF65-F5344CB8AC3E}">
        <p14:creationId xmlns:p14="http://schemas.microsoft.com/office/powerpoint/2010/main" val="3296444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ECC4F-1343-C062-7D86-67C2408257C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B1F9C06-50FB-3DE7-7D5C-0D7AD5D43BCB}"/>
              </a:ext>
            </a:extLst>
          </p:cNvPr>
          <p:cNvSpPr>
            <a:spLocks noGrp="1"/>
          </p:cNvSpPr>
          <p:nvPr>
            <p:ph type="body" sz="quarter" idx="27"/>
          </p:nvPr>
        </p:nvSpPr>
        <p:spPr/>
        <p:txBody>
          <a:bodyPr/>
          <a:lstStyle/>
          <a:p>
            <a:r>
              <a:rPr lang="en-US" b="1">
                <a:solidFill>
                  <a:schemeClr val="tx1"/>
                </a:solidFill>
              </a:rPr>
              <a:t>Section 9   </a:t>
            </a:r>
            <a:r>
              <a:rPr lang="en-US">
                <a:solidFill>
                  <a:schemeClr val="tx1"/>
                </a:solidFill>
              </a:rPr>
              <a:t>|</a:t>
            </a:r>
            <a:r>
              <a:rPr lang="en-US"/>
              <a:t>   Abridged Standards of Care</a:t>
            </a:r>
          </a:p>
        </p:txBody>
      </p:sp>
      <p:pic>
        <p:nvPicPr>
          <p:cNvPr id="2" name="Picture 1">
            <a:extLst>
              <a:ext uri="{FF2B5EF4-FFF2-40B4-BE49-F238E27FC236}">
                <a16:creationId xmlns:a16="http://schemas.microsoft.com/office/drawing/2014/main" id="{D74FE14F-1D0A-89BB-1E72-B8C6F8465C5C}"/>
              </a:ext>
            </a:extLst>
          </p:cNvPr>
          <p:cNvPicPr>
            <a:picLocks noChangeAspect="1"/>
          </p:cNvPicPr>
          <p:nvPr/>
        </p:nvPicPr>
        <p:blipFill>
          <a:blip r:embed="rId3"/>
          <a:stretch>
            <a:fillRect/>
          </a:stretch>
        </p:blipFill>
        <p:spPr>
          <a:xfrm>
            <a:off x="630594" y="994030"/>
            <a:ext cx="7882811" cy="3743268"/>
          </a:xfrm>
          <a:prstGeom prst="rect">
            <a:avLst/>
          </a:prstGeom>
        </p:spPr>
      </p:pic>
      <p:sp>
        <p:nvSpPr>
          <p:cNvPr id="3" name="TextBox 2">
            <a:extLst>
              <a:ext uri="{FF2B5EF4-FFF2-40B4-BE49-F238E27FC236}">
                <a16:creationId xmlns:a16="http://schemas.microsoft.com/office/drawing/2014/main" id="{58215887-9B17-088A-4004-572EC56DD6E7}"/>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9. Pharmacologic approaches to glycemic treatment: Standards of Care in Diabetes—2025 Abridged for Primary Care. Clin Diabetes 2025;43:209–211 (doi: 10.2337/cd25-a009).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772843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5BB23-662C-813C-5212-01B72909A85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CE9A0DCE-7814-5B40-1AB8-FD3C18254202}"/>
              </a:ext>
            </a:extLst>
          </p:cNvPr>
          <p:cNvSpPr>
            <a:spLocks noGrp="1"/>
          </p:cNvSpPr>
          <p:nvPr>
            <p:ph type="body" sz="quarter" idx="27"/>
          </p:nvPr>
        </p:nvSpPr>
        <p:spPr/>
        <p:txBody>
          <a:bodyPr/>
          <a:lstStyle/>
          <a:p>
            <a:r>
              <a:rPr lang="en-US" b="1">
                <a:solidFill>
                  <a:schemeClr val="tx1"/>
                </a:solidFill>
              </a:rPr>
              <a:t>Section 9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B2502E70-B855-7BBE-DCF5-1703701C3CBF}"/>
              </a:ext>
            </a:extLst>
          </p:cNvPr>
          <p:cNvSpPr txBox="1">
            <a:spLocks/>
          </p:cNvSpPr>
          <p:nvPr/>
        </p:nvSpPr>
        <p:spPr>
          <a:xfrm>
            <a:off x="140524" y="1857208"/>
            <a:ext cx="3543350" cy="123110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effectLst/>
                <a:latin typeface="Inter" panose="02000503000000020004" pitchFamily="2" charset="0"/>
                <a:ea typeface="Inter" panose="02000503000000020004" pitchFamily="2" charset="0"/>
              </a:rPr>
              <a:t>Use of Glucose-Lowering Medications in the Management of Type 2 Diabetes</a:t>
            </a:r>
          </a:p>
        </p:txBody>
      </p:sp>
      <p:pic>
        <p:nvPicPr>
          <p:cNvPr id="2" name="Picture 1">
            <a:extLst>
              <a:ext uri="{FF2B5EF4-FFF2-40B4-BE49-F238E27FC236}">
                <a16:creationId xmlns:a16="http://schemas.microsoft.com/office/drawing/2014/main" id="{7B8B643F-7426-0A05-1254-D511F9326817}"/>
              </a:ext>
            </a:extLst>
          </p:cNvPr>
          <p:cNvPicPr>
            <a:picLocks noChangeAspect="1"/>
          </p:cNvPicPr>
          <p:nvPr/>
        </p:nvPicPr>
        <p:blipFill>
          <a:blip r:embed="rId4"/>
          <a:stretch>
            <a:fillRect/>
          </a:stretch>
        </p:blipFill>
        <p:spPr>
          <a:xfrm>
            <a:off x="3584010" y="0"/>
            <a:ext cx="5078408" cy="4865030"/>
          </a:xfrm>
          <a:prstGeom prst="rect">
            <a:avLst/>
          </a:prstGeom>
        </p:spPr>
      </p:pic>
      <p:sp>
        <p:nvSpPr>
          <p:cNvPr id="4" name="TextBox 3">
            <a:extLst>
              <a:ext uri="{FF2B5EF4-FFF2-40B4-BE49-F238E27FC236}">
                <a16:creationId xmlns:a16="http://schemas.microsoft.com/office/drawing/2014/main" id="{08DFAF22-0523-8F93-BADB-C95F1298058D}"/>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9. Pharmacologic approaches to glycemic treatment: Standards of Care in Diabetes—2025 Abridged for Primary Care. Clin Diabetes 2025;43:209–211 (doi: 10.2337/cd25-a009).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472360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94A0-F3F2-323D-860B-5BFBB362BF2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D66F381-6FB7-9A93-12CB-4CB7A39ADDD7}"/>
              </a:ext>
            </a:extLst>
          </p:cNvPr>
          <p:cNvSpPr>
            <a:spLocks noGrp="1"/>
          </p:cNvSpPr>
          <p:nvPr>
            <p:ph type="body" sz="quarter" idx="27"/>
          </p:nvPr>
        </p:nvSpPr>
        <p:spPr/>
        <p:txBody>
          <a:bodyPr/>
          <a:lstStyle/>
          <a:p>
            <a:r>
              <a:rPr lang="en-US" b="1">
                <a:solidFill>
                  <a:schemeClr val="tx1"/>
                </a:solidFill>
              </a:rPr>
              <a:t>Section 2   </a:t>
            </a:r>
            <a:r>
              <a:rPr lang="en-US">
                <a:solidFill>
                  <a:schemeClr val="tx1"/>
                </a:solidFill>
              </a:rPr>
              <a:t>|</a:t>
            </a:r>
            <a:r>
              <a:rPr lang="en-US"/>
              <a:t>   Abridged Standards of Care</a:t>
            </a:r>
          </a:p>
        </p:txBody>
      </p:sp>
      <p:sp>
        <p:nvSpPr>
          <p:cNvPr id="2" name="Text Placeholder 9">
            <a:extLst>
              <a:ext uri="{FF2B5EF4-FFF2-40B4-BE49-F238E27FC236}">
                <a16:creationId xmlns:a16="http://schemas.microsoft.com/office/drawing/2014/main" id="{EDE7D3A4-80D5-FAF1-C7B5-1996E60751C7}"/>
              </a:ext>
            </a:extLst>
          </p:cNvPr>
          <p:cNvSpPr txBox="1">
            <a:spLocks/>
          </p:cNvSpPr>
          <p:nvPr/>
        </p:nvSpPr>
        <p:spPr>
          <a:xfrm>
            <a:off x="647598" y="985426"/>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Inter" panose="02000503000000020004" pitchFamily="2" charset="0"/>
                <a:ea typeface="Inter" panose="02000503000000020004" pitchFamily="2" charset="0"/>
              </a:rPr>
              <a:t>Classification</a:t>
            </a:r>
          </a:p>
        </p:txBody>
      </p:sp>
      <p:pic>
        <p:nvPicPr>
          <p:cNvPr id="12" name="Picture 11">
            <a:extLst>
              <a:ext uri="{FF2B5EF4-FFF2-40B4-BE49-F238E27FC236}">
                <a16:creationId xmlns:a16="http://schemas.microsoft.com/office/drawing/2014/main" id="{C8CC295B-D97D-48A3-BC94-EC0A6CF58C79}"/>
              </a:ext>
            </a:extLst>
          </p:cNvPr>
          <p:cNvPicPr>
            <a:picLocks noChangeAspect="1"/>
          </p:cNvPicPr>
          <p:nvPr/>
        </p:nvPicPr>
        <p:blipFill>
          <a:blip r:embed="rId3"/>
          <a:stretch>
            <a:fillRect/>
          </a:stretch>
        </p:blipFill>
        <p:spPr>
          <a:xfrm>
            <a:off x="770813" y="1338251"/>
            <a:ext cx="7602371" cy="3414056"/>
          </a:xfrm>
          <a:prstGeom prst="rect">
            <a:avLst/>
          </a:prstGeom>
        </p:spPr>
      </p:pic>
      <p:sp>
        <p:nvSpPr>
          <p:cNvPr id="4" name="TextBox 3">
            <a:extLst>
              <a:ext uri="{FF2B5EF4-FFF2-40B4-BE49-F238E27FC236}">
                <a16:creationId xmlns:a16="http://schemas.microsoft.com/office/drawing/2014/main" id="{B93C73CF-50E9-E3F4-6881-26F27A39BF29}"/>
              </a:ext>
            </a:extLst>
          </p:cNvPr>
          <p:cNvSpPr txBox="1"/>
          <p:nvPr/>
        </p:nvSpPr>
        <p:spPr>
          <a:xfrm>
            <a:off x="0"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rPr>
              <a:t>American Diabetes Association Primary Care Advisory Group. 2. Diagnosis and classification of diabetes: Standards of Care in Diabetes—2025 Abridged for Primary Care. Clin Diabetes 2025;43</a:t>
            </a:r>
            <a:r>
              <a:rPr lang="en-US" sz="500">
                <a:solidFill>
                  <a:srgbClr val="211D1E"/>
                </a:solidFill>
                <a:latin typeface="Inter" panose="02000503000000020004" pitchFamily="2" charset="0"/>
              </a:rPr>
              <a:t>:184–186</a:t>
            </a:r>
            <a:r>
              <a:rPr lang="en-US" sz="500" b="0" i="0" u="none" strike="noStrike" baseline="0">
                <a:solidFill>
                  <a:srgbClr val="211D1E"/>
                </a:solidFill>
                <a:latin typeface="Inter" panose="02000503000000020004" pitchFamily="2" charset="0"/>
              </a:rPr>
              <a:t> (doi: 10.2337/cd25-a002). ©2025 by the American Diabetes Association. </a:t>
            </a:r>
            <a:endParaRPr lang="en-US" sz="500"/>
          </a:p>
        </p:txBody>
      </p:sp>
    </p:spTree>
    <p:custDataLst>
      <p:tags r:id="rId1"/>
    </p:custDataLst>
    <p:extLst>
      <p:ext uri="{BB962C8B-B14F-4D97-AF65-F5344CB8AC3E}">
        <p14:creationId xmlns:p14="http://schemas.microsoft.com/office/powerpoint/2010/main" val="1675910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CA548-F372-9912-FFE6-97F8A41C612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00C6DA2-192D-725C-05C6-14F5090C38BA}"/>
              </a:ext>
            </a:extLst>
          </p:cNvPr>
          <p:cNvSpPr>
            <a:spLocks noGrp="1"/>
          </p:cNvSpPr>
          <p:nvPr>
            <p:ph type="body" sz="quarter" idx="27"/>
          </p:nvPr>
        </p:nvSpPr>
        <p:spPr/>
        <p:txBody>
          <a:bodyPr/>
          <a:lstStyle/>
          <a:p>
            <a:r>
              <a:rPr lang="en-US" b="1">
                <a:solidFill>
                  <a:schemeClr val="tx1"/>
                </a:solidFill>
              </a:rPr>
              <a:t>Section 9   </a:t>
            </a:r>
            <a:r>
              <a:rPr lang="en-US">
                <a:solidFill>
                  <a:schemeClr val="tx1"/>
                </a:solidFill>
              </a:rPr>
              <a:t>|</a:t>
            </a:r>
            <a:r>
              <a:rPr lang="en-US"/>
              <a:t>   Abridged Standards of Care</a:t>
            </a:r>
          </a:p>
        </p:txBody>
      </p:sp>
      <p:sp>
        <p:nvSpPr>
          <p:cNvPr id="90" name="Text Placeholder 10">
            <a:extLst>
              <a:ext uri="{FF2B5EF4-FFF2-40B4-BE49-F238E27FC236}">
                <a16:creationId xmlns:a16="http://schemas.microsoft.com/office/drawing/2014/main" id="{E986ACB8-D4E7-F6CE-195B-9F562D71AEAF}"/>
              </a:ext>
            </a:extLst>
          </p:cNvPr>
          <p:cNvSpPr txBox="1">
            <a:spLocks/>
          </p:cNvSpPr>
          <p:nvPr/>
        </p:nvSpPr>
        <p:spPr>
          <a:xfrm>
            <a:off x="496338" y="1954756"/>
            <a:ext cx="3543350" cy="123110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effectLst/>
                <a:latin typeface="Inter" panose="02000503000000020004" pitchFamily="2" charset="0"/>
                <a:ea typeface="Inter" panose="02000503000000020004" pitchFamily="2" charset="0"/>
              </a:rPr>
              <a:t>Use of Glucose-Lowering Medications in the Management of Type 2 Diabetes</a:t>
            </a:r>
          </a:p>
        </p:txBody>
      </p:sp>
      <p:sp>
        <p:nvSpPr>
          <p:cNvPr id="92" name="TextBox 91">
            <a:extLst>
              <a:ext uri="{FF2B5EF4-FFF2-40B4-BE49-F238E27FC236}">
                <a16:creationId xmlns:a16="http://schemas.microsoft.com/office/drawing/2014/main" id="{F2615D69-A64F-B4C4-2AE2-3295298B3F4C}"/>
              </a:ext>
            </a:extLst>
          </p:cNvPr>
          <p:cNvSpPr txBox="1"/>
          <p:nvPr/>
        </p:nvSpPr>
        <p:spPr>
          <a:xfrm>
            <a:off x="390948" y="3285498"/>
            <a:ext cx="3569959" cy="338554"/>
          </a:xfrm>
          <a:prstGeom prst="rect">
            <a:avLst/>
          </a:prstGeom>
          <a:noFill/>
        </p:spPr>
        <p:txBody>
          <a:bodyPr wrap="square">
            <a:spAutoFit/>
          </a:bodyPr>
          <a:lstStyle/>
          <a:p>
            <a:r>
              <a:rPr lang="en-US" sz="800">
                <a:effectLst/>
                <a:latin typeface="Inter" panose="02000503000000020004" pitchFamily="2" charset="0"/>
                <a:ea typeface="Inter" panose="02000503000000020004" pitchFamily="2" charset="0"/>
                <a:cs typeface="Arial" panose="020B0604020202020204" pitchFamily="34" charset="0"/>
              </a:rPr>
              <a:t>The left side of the algorithm prioritizes the mitigation of diabetes-related complications and end-organ effects.</a:t>
            </a:r>
            <a:endParaRPr lang="en-US"/>
          </a:p>
        </p:txBody>
      </p:sp>
      <p:pic>
        <p:nvPicPr>
          <p:cNvPr id="2" name="Picture 1">
            <a:extLst>
              <a:ext uri="{FF2B5EF4-FFF2-40B4-BE49-F238E27FC236}">
                <a16:creationId xmlns:a16="http://schemas.microsoft.com/office/drawing/2014/main" id="{44A7BD56-F0D4-AA0F-1BA3-B3DAEE5AD887}"/>
              </a:ext>
            </a:extLst>
          </p:cNvPr>
          <p:cNvPicPr>
            <a:picLocks noChangeAspect="1"/>
          </p:cNvPicPr>
          <p:nvPr/>
        </p:nvPicPr>
        <p:blipFill>
          <a:blip r:embed="rId4"/>
          <a:stretch>
            <a:fillRect/>
          </a:stretch>
        </p:blipFill>
        <p:spPr>
          <a:xfrm>
            <a:off x="4338319" y="102602"/>
            <a:ext cx="4206605" cy="4639458"/>
          </a:xfrm>
          <a:prstGeom prst="rect">
            <a:avLst/>
          </a:prstGeom>
        </p:spPr>
      </p:pic>
      <p:sp>
        <p:nvSpPr>
          <p:cNvPr id="3" name="TextBox 2">
            <a:extLst>
              <a:ext uri="{FF2B5EF4-FFF2-40B4-BE49-F238E27FC236}">
                <a16:creationId xmlns:a16="http://schemas.microsoft.com/office/drawing/2014/main" id="{D0C283CE-FE63-D63B-A413-EAA279B80DC7}"/>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9. Pharmacologic approaches to glycemic treatment: Standards of Care in Diabetes—2025 Abridged for Primary Care. Clin Diabetes 2025;43:209–211 (doi: 10.2337/cd25-a009).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569262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6CBC-ACDD-9CE2-A987-D239E0B94CC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9F2D185-35C6-E9CA-0203-0378CD263AA9}"/>
              </a:ext>
            </a:extLst>
          </p:cNvPr>
          <p:cNvSpPr>
            <a:spLocks noGrp="1"/>
          </p:cNvSpPr>
          <p:nvPr>
            <p:ph type="body" sz="quarter" idx="27"/>
          </p:nvPr>
        </p:nvSpPr>
        <p:spPr/>
        <p:txBody>
          <a:bodyPr/>
          <a:lstStyle/>
          <a:p>
            <a:r>
              <a:rPr lang="en-US" b="1">
                <a:solidFill>
                  <a:schemeClr val="tx1"/>
                </a:solidFill>
              </a:rPr>
              <a:t>Section 9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7AB2BDBB-DF65-061A-278A-357C93C54EE0}"/>
              </a:ext>
            </a:extLst>
          </p:cNvPr>
          <p:cNvSpPr txBox="1">
            <a:spLocks/>
          </p:cNvSpPr>
          <p:nvPr/>
        </p:nvSpPr>
        <p:spPr>
          <a:xfrm>
            <a:off x="593798" y="1961261"/>
            <a:ext cx="3543350" cy="123110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effectLst/>
                <a:latin typeface="Inter" panose="02000503000000020004" pitchFamily="2" charset="0"/>
                <a:ea typeface="Inter" panose="02000503000000020004" pitchFamily="2" charset="0"/>
              </a:rPr>
              <a:t>Use of Glucose-Lowering Medications in the Management of Type 2 Diabetes</a:t>
            </a:r>
          </a:p>
        </p:txBody>
      </p:sp>
      <p:sp>
        <p:nvSpPr>
          <p:cNvPr id="11" name="TextBox 10">
            <a:extLst>
              <a:ext uri="{FF2B5EF4-FFF2-40B4-BE49-F238E27FC236}">
                <a16:creationId xmlns:a16="http://schemas.microsoft.com/office/drawing/2014/main" id="{D9E827C5-1C53-43A2-1DA6-17DB57102F42}"/>
              </a:ext>
            </a:extLst>
          </p:cNvPr>
          <p:cNvSpPr txBox="1"/>
          <p:nvPr/>
        </p:nvSpPr>
        <p:spPr>
          <a:xfrm>
            <a:off x="542549" y="3316064"/>
            <a:ext cx="3873424" cy="338554"/>
          </a:xfrm>
          <a:prstGeom prst="rect">
            <a:avLst/>
          </a:prstGeom>
          <a:noFill/>
        </p:spPr>
        <p:txBody>
          <a:bodyPr wrap="square">
            <a:spAutoFit/>
          </a:bodyPr>
          <a:lstStyle/>
          <a:p>
            <a:r>
              <a:rPr lang="en-US" sz="800">
                <a:effectLst/>
                <a:latin typeface="Inter" panose="02000503000000020004" pitchFamily="2" charset="0"/>
                <a:ea typeface="Inter" panose="02000503000000020004" pitchFamily="2" charset="0"/>
                <a:cs typeface="Arial" panose="020B0604020202020204" pitchFamily="34" charset="0"/>
              </a:rPr>
              <a:t>The right side of the algorithm addresses weight and glucose management goals.</a:t>
            </a:r>
            <a:endParaRPr lang="en-US"/>
          </a:p>
        </p:txBody>
      </p:sp>
      <p:pic>
        <p:nvPicPr>
          <p:cNvPr id="2" name="Picture 1">
            <a:extLst>
              <a:ext uri="{FF2B5EF4-FFF2-40B4-BE49-F238E27FC236}">
                <a16:creationId xmlns:a16="http://schemas.microsoft.com/office/drawing/2014/main" id="{F1BB32DE-0306-A9AF-919E-52AE52AB9138}"/>
              </a:ext>
            </a:extLst>
          </p:cNvPr>
          <p:cNvPicPr>
            <a:picLocks noChangeAspect="1"/>
          </p:cNvPicPr>
          <p:nvPr/>
        </p:nvPicPr>
        <p:blipFill>
          <a:blip r:embed="rId4"/>
          <a:stretch>
            <a:fillRect/>
          </a:stretch>
        </p:blipFill>
        <p:spPr>
          <a:xfrm>
            <a:off x="5336189" y="102602"/>
            <a:ext cx="2243522" cy="4572396"/>
          </a:xfrm>
          <a:prstGeom prst="rect">
            <a:avLst/>
          </a:prstGeom>
        </p:spPr>
      </p:pic>
      <p:sp>
        <p:nvSpPr>
          <p:cNvPr id="3" name="TextBox 2">
            <a:extLst>
              <a:ext uri="{FF2B5EF4-FFF2-40B4-BE49-F238E27FC236}">
                <a16:creationId xmlns:a16="http://schemas.microsoft.com/office/drawing/2014/main" id="{E126CDF4-4A38-E7CD-9BE5-22AA38512B8B}"/>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9. Pharmacologic approaches to glycemic treatment: Standards of Care in Diabetes—2025 Abridged for Primary Care. Clin Diabetes 2025;43:209–211 (doi: 10.2337/cd25-a009).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524477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6332-136A-10EB-18A8-98DF6322A13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185F901-93AC-A478-3E1D-DADBE694221D}"/>
              </a:ext>
            </a:extLst>
          </p:cNvPr>
          <p:cNvSpPr>
            <a:spLocks noGrp="1"/>
          </p:cNvSpPr>
          <p:nvPr>
            <p:ph type="body" sz="quarter" idx="27"/>
          </p:nvPr>
        </p:nvSpPr>
        <p:spPr/>
        <p:txBody>
          <a:bodyPr/>
          <a:lstStyle/>
          <a:p>
            <a:r>
              <a:rPr lang="en-US" b="1">
                <a:solidFill>
                  <a:schemeClr val="tx1"/>
                </a:solidFill>
              </a:rPr>
              <a:t>Section 9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6E20945D-B12A-1DB5-9AC7-4C6FE4E80C0B}"/>
              </a:ext>
            </a:extLst>
          </p:cNvPr>
          <p:cNvSpPr txBox="1">
            <a:spLocks/>
          </p:cNvSpPr>
          <p:nvPr/>
        </p:nvSpPr>
        <p:spPr>
          <a:xfrm>
            <a:off x="806282" y="998692"/>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To-Do List for Clinicians Treating </a:t>
            </a:r>
            <a:br>
              <a:rPr lang="en-US" sz="2400" b="1">
                <a:latin typeface="Inter" panose="02000503000000020004" pitchFamily="2" charset="0"/>
                <a:ea typeface="Inter" panose="02000503000000020004" pitchFamily="2" charset="0"/>
              </a:rPr>
            </a:br>
            <a:r>
              <a:rPr lang="en-US" sz="2400" b="1">
                <a:latin typeface="Inter" panose="02000503000000020004" pitchFamily="2" charset="0"/>
                <a:ea typeface="Inter" panose="02000503000000020004" pitchFamily="2" charset="0"/>
              </a:rPr>
              <a:t>People With Insulin Therapy</a:t>
            </a:r>
          </a:p>
        </p:txBody>
      </p:sp>
      <p:sp>
        <p:nvSpPr>
          <p:cNvPr id="4" name="Text Placeholder 10">
            <a:extLst>
              <a:ext uri="{FF2B5EF4-FFF2-40B4-BE49-F238E27FC236}">
                <a16:creationId xmlns:a16="http://schemas.microsoft.com/office/drawing/2014/main" id="{FBCDD07D-BA49-299A-A5D7-669F2E80BBA1}"/>
              </a:ext>
            </a:extLst>
          </p:cNvPr>
          <p:cNvSpPr txBox="1">
            <a:spLocks/>
          </p:cNvSpPr>
          <p:nvPr/>
        </p:nvSpPr>
        <p:spPr>
          <a:xfrm>
            <a:off x="806281" y="1906707"/>
            <a:ext cx="7619261" cy="3011081"/>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890"/>
              </a:buClr>
              <a:buFont typeface="Wingdings" pitchFamily="2" charset="2"/>
              <a:buChar char="q"/>
            </a:pPr>
            <a:r>
              <a:rPr lang="en-US" sz="1100">
                <a:effectLst/>
                <a:latin typeface="Inter" panose="02000503000000020004" pitchFamily="2" charset="0"/>
                <a:ea typeface="Inter" panose="02000503000000020004" pitchFamily="2" charset="0"/>
              </a:rPr>
              <a:t>Provide or refer people with diabetes and caregivers for education about injection technique and timing and problem-solving for issues related to insulin therapy (e.g., hypoglycemia, missed or incorrect doses, and dose adjustments).</a:t>
            </a:r>
          </a:p>
          <a:p>
            <a:pPr>
              <a:buClr>
                <a:srgbClr val="006890"/>
              </a:buClr>
              <a:buFont typeface="Wingdings" pitchFamily="2" charset="2"/>
              <a:buChar char="q"/>
            </a:pPr>
            <a:r>
              <a:rPr lang="en-US" sz="1100">
                <a:effectLst/>
                <a:latin typeface="Inter" panose="02000503000000020004" pitchFamily="2" charset="0"/>
                <a:ea typeface="Inter" panose="02000503000000020004" pitchFamily="2" charset="0"/>
              </a:rPr>
              <a:t>Ensure that individuals have all supplies necessary for injections (e.g., pen needles for insulin pens or appropriate syringes for insulin dose size or concentration when using insulin in vials) and glucose monitoring.</a:t>
            </a:r>
          </a:p>
          <a:p>
            <a:pPr>
              <a:buClr>
                <a:srgbClr val="006890"/>
              </a:buClr>
              <a:buFont typeface="Wingdings" pitchFamily="2" charset="2"/>
              <a:buChar char="q"/>
            </a:pPr>
            <a:r>
              <a:rPr lang="en-US" sz="1100">
                <a:effectLst/>
                <a:latin typeface="Inter" panose="02000503000000020004" pitchFamily="2" charset="0"/>
                <a:ea typeface="Inter" panose="02000503000000020004" pitchFamily="2" charset="0"/>
              </a:rPr>
              <a:t>Evaluate individuals with type 2 diabetes to determine whether they are candidates for GLP-1 or dual GIP/GLP-1 RA therapy.</a:t>
            </a:r>
          </a:p>
          <a:p>
            <a:pPr>
              <a:buClr>
                <a:srgbClr val="006890"/>
              </a:buClr>
              <a:buFont typeface="Wingdings" pitchFamily="2" charset="2"/>
              <a:buChar char="q"/>
            </a:pPr>
            <a:r>
              <a:rPr lang="en-US" sz="1100">
                <a:effectLst/>
                <a:latin typeface="Inter" panose="02000503000000020004" pitchFamily="2" charset="0"/>
                <a:ea typeface="Inter" panose="02000503000000020004" pitchFamily="2" charset="0"/>
              </a:rPr>
              <a:t>Evaluate all people on insulin therapy to determine whether they could benefit from continuous glucose monitoring.</a:t>
            </a:r>
          </a:p>
          <a:p>
            <a:pPr>
              <a:buClr>
                <a:srgbClr val="006890"/>
              </a:buClr>
              <a:buFont typeface="Wingdings" pitchFamily="2" charset="2"/>
              <a:buChar char="q"/>
            </a:pPr>
            <a:r>
              <a:rPr lang="en-US" sz="1100">
                <a:effectLst/>
                <a:latin typeface="Inter" panose="02000503000000020004" pitchFamily="2" charset="0"/>
                <a:ea typeface="Inter" panose="02000503000000020004" pitchFamily="2" charset="0"/>
              </a:rPr>
              <a:t>Ensure that people on insulin therapy have the education and supplies needed to prevent and treat hypoglycemia, including glucagon, glucose monitoring supplies, and appropriate sources of carbohydrates to treat low glucose levels.</a:t>
            </a:r>
          </a:p>
          <a:p>
            <a:pPr>
              <a:buClr>
                <a:srgbClr val="006890"/>
              </a:buClr>
              <a:buFont typeface="Wingdings" pitchFamily="2" charset="2"/>
              <a:buChar char="q"/>
            </a:pPr>
            <a:r>
              <a:rPr lang="en-US" sz="1100">
                <a:effectLst/>
                <a:latin typeface="Inter" panose="02000503000000020004" pitchFamily="2" charset="0"/>
                <a:ea typeface="Inter" panose="02000503000000020004" pitchFamily="2" charset="0"/>
              </a:rPr>
              <a:t>Schedule timely and routine follow-up visits to reassess therapy and adjust care plans to avoid therapeutic inertia.</a:t>
            </a:r>
          </a:p>
        </p:txBody>
      </p:sp>
      <p:pic>
        <p:nvPicPr>
          <p:cNvPr id="6" name="Picture 5" descr="A graphic of a device with a syringe and a needle&#10;&#10;Description automatically generated">
            <a:extLst>
              <a:ext uri="{FF2B5EF4-FFF2-40B4-BE49-F238E27FC236}">
                <a16:creationId xmlns:a16="http://schemas.microsoft.com/office/drawing/2014/main" id="{EC3F050C-162F-0C0D-F80E-B911F87CFBB5}"/>
              </a:ext>
            </a:extLst>
          </p:cNvPr>
          <p:cNvPicPr>
            <a:picLocks noChangeAspect="1"/>
          </p:cNvPicPr>
          <p:nvPr/>
        </p:nvPicPr>
        <p:blipFill>
          <a:blip r:embed="rId3"/>
          <a:stretch>
            <a:fillRect/>
          </a:stretch>
        </p:blipFill>
        <p:spPr>
          <a:xfrm>
            <a:off x="5681999" y="402572"/>
            <a:ext cx="3332299" cy="1592839"/>
          </a:xfrm>
          <a:prstGeom prst="rect">
            <a:avLst/>
          </a:prstGeom>
        </p:spPr>
      </p:pic>
      <p:sp>
        <p:nvSpPr>
          <p:cNvPr id="2" name="TextBox 1">
            <a:extLst>
              <a:ext uri="{FF2B5EF4-FFF2-40B4-BE49-F238E27FC236}">
                <a16:creationId xmlns:a16="http://schemas.microsoft.com/office/drawing/2014/main" id="{AA4A300F-28BE-518F-A55C-2EA28BC6372D}"/>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9. Pharmacologic approaches to glycemic treatment: Standards of Care in Diabetes—2025 Abridged for Primary Care. Clin Diabetes 2025;43:209–211 (doi: 10.2337/cd25-a009).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649486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76EA-EE52-8F0C-2EA8-70C28B266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03C7C-DF79-1FA4-569F-20A76F105DA2}"/>
              </a:ext>
            </a:extLst>
          </p:cNvPr>
          <p:cNvSpPr>
            <a:spLocks noGrp="1"/>
          </p:cNvSpPr>
          <p:nvPr>
            <p:ph type="title"/>
          </p:nvPr>
        </p:nvSpPr>
        <p:spPr>
          <a:xfrm>
            <a:off x="1226527" y="2000511"/>
            <a:ext cx="7631371" cy="1288790"/>
          </a:xfrm>
        </p:spPr>
        <p:txBody>
          <a:bodyPr/>
          <a:lstStyle/>
          <a:p>
            <a:r>
              <a:rPr lang="en-US" sz="3600" b="0"/>
              <a:t>Cardiovascular Disease and Risk Management</a:t>
            </a:r>
            <a:endParaRPr lang="en-US"/>
          </a:p>
        </p:txBody>
      </p:sp>
      <p:sp>
        <p:nvSpPr>
          <p:cNvPr id="4" name="Text Placeholder 3">
            <a:extLst>
              <a:ext uri="{FF2B5EF4-FFF2-40B4-BE49-F238E27FC236}">
                <a16:creationId xmlns:a16="http://schemas.microsoft.com/office/drawing/2014/main" id="{7E867D67-1BB7-2577-3ED4-0ABA132C733E}"/>
              </a:ext>
            </a:extLst>
          </p:cNvPr>
          <p:cNvSpPr>
            <a:spLocks noGrp="1"/>
          </p:cNvSpPr>
          <p:nvPr>
            <p:ph type="body" sz="quarter" idx="13"/>
          </p:nvPr>
        </p:nvSpPr>
        <p:spPr>
          <a:xfrm>
            <a:off x="1187735" y="1043690"/>
            <a:ext cx="3682430" cy="459581"/>
          </a:xfrm>
        </p:spPr>
        <p:txBody>
          <a:bodyPr/>
          <a:lstStyle/>
          <a:p>
            <a:r>
              <a:rPr lang="en-US"/>
              <a:t>Section 10</a:t>
            </a:r>
          </a:p>
        </p:txBody>
      </p:sp>
      <p:sp>
        <p:nvSpPr>
          <p:cNvPr id="3" name="Slide Number Placeholder 2">
            <a:extLst>
              <a:ext uri="{FF2B5EF4-FFF2-40B4-BE49-F238E27FC236}">
                <a16:creationId xmlns:a16="http://schemas.microsoft.com/office/drawing/2014/main" id="{02234E9D-9F1C-2157-6BEB-3C887E709C2C}"/>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73</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2779370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F53D-4C00-60A1-E122-B291698B15D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0F80CC5-B92E-AEF4-FF60-E5EB7C4B9715}"/>
              </a:ext>
            </a:extLst>
          </p:cNvPr>
          <p:cNvSpPr>
            <a:spLocks noGrp="1"/>
          </p:cNvSpPr>
          <p:nvPr>
            <p:ph type="body" sz="quarter" idx="27"/>
          </p:nvPr>
        </p:nvSpPr>
        <p:spPr/>
        <p:txBody>
          <a:bodyPr/>
          <a:lstStyle/>
          <a:p>
            <a:r>
              <a:rPr lang="en-US" b="1">
                <a:solidFill>
                  <a:schemeClr val="tx1"/>
                </a:solidFill>
              </a:rPr>
              <a:t>Section 10   </a:t>
            </a:r>
            <a:r>
              <a:rPr lang="en-US">
                <a:solidFill>
                  <a:schemeClr val="tx1"/>
                </a:solidFill>
              </a:rPr>
              <a:t>|</a:t>
            </a:r>
            <a:r>
              <a:rPr lang="en-US"/>
              <a:t>   Abridged Standards of Care</a:t>
            </a:r>
          </a:p>
        </p:txBody>
      </p:sp>
      <p:sp>
        <p:nvSpPr>
          <p:cNvPr id="7" name="TextBox 6">
            <a:extLst>
              <a:ext uri="{FF2B5EF4-FFF2-40B4-BE49-F238E27FC236}">
                <a16:creationId xmlns:a16="http://schemas.microsoft.com/office/drawing/2014/main" id="{60225CD2-FFF3-959E-00FB-8E920FBF35D4}"/>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10. Cardiovascular disease and risk management: Standards of Care in Diabetes—2025 Abridged for Primary Care. Clin Diabetes 2025;43:212–214 (doi: 10.2337/cd25-a010). ©2025 by the American Diabetes Association. </a:t>
            </a:r>
            <a:endParaRPr lang="en-US" sz="500">
              <a:latin typeface="Inter" panose="02000503000000020004" pitchFamily="2" charset="0"/>
              <a:ea typeface="Inter" panose="02000503000000020004" pitchFamily="2" charset="0"/>
            </a:endParaRPr>
          </a:p>
        </p:txBody>
      </p:sp>
      <p:pic>
        <p:nvPicPr>
          <p:cNvPr id="5" name="Picture 4">
            <a:extLst>
              <a:ext uri="{FF2B5EF4-FFF2-40B4-BE49-F238E27FC236}">
                <a16:creationId xmlns:a16="http://schemas.microsoft.com/office/drawing/2014/main" id="{D45ED40F-5859-FFD5-D2D9-2CDB20174A36}"/>
              </a:ext>
            </a:extLst>
          </p:cNvPr>
          <p:cNvPicPr>
            <a:picLocks noChangeAspect="1"/>
          </p:cNvPicPr>
          <p:nvPr/>
        </p:nvPicPr>
        <p:blipFill>
          <a:blip r:embed="rId3"/>
          <a:srcRect/>
          <a:stretch/>
        </p:blipFill>
        <p:spPr>
          <a:xfrm>
            <a:off x="3509018" y="513209"/>
            <a:ext cx="4111474" cy="4307260"/>
          </a:xfrm>
          <a:prstGeom prst="rect">
            <a:avLst/>
          </a:prstGeom>
        </p:spPr>
      </p:pic>
      <p:sp>
        <p:nvSpPr>
          <p:cNvPr id="3" name="TextBox 2">
            <a:extLst>
              <a:ext uri="{FF2B5EF4-FFF2-40B4-BE49-F238E27FC236}">
                <a16:creationId xmlns:a16="http://schemas.microsoft.com/office/drawing/2014/main" id="{CC4647C0-0905-C4D3-555D-8CD3061DA069}"/>
              </a:ext>
            </a:extLst>
          </p:cNvPr>
          <p:cNvSpPr txBox="1"/>
          <p:nvPr/>
        </p:nvSpPr>
        <p:spPr>
          <a:xfrm>
            <a:off x="653451" y="1033167"/>
            <a:ext cx="2782111" cy="1692771"/>
          </a:xfrm>
          <a:prstGeom prst="rect">
            <a:avLst/>
          </a:prstGeom>
          <a:noFill/>
        </p:spPr>
        <p:txBody>
          <a:bodyPr wrap="square" rtlCol="0">
            <a:spAutoFit/>
          </a:bodyPr>
          <a:lstStyle/>
          <a:p>
            <a:r>
              <a:rPr lang="en-US" sz="800">
                <a:effectLst/>
                <a:latin typeface="Inter" panose="02000503000000020004" pitchFamily="2" charset="0"/>
                <a:ea typeface="Inter" panose="02000503000000020004" pitchFamily="2" charset="0"/>
                <a:cs typeface="Arial" panose="020B0604020202020204" pitchFamily="34" charset="0"/>
              </a:rPr>
              <a:t>Atherosclerotic cardiovascular disease (ASCVD), defined as a history of acute coronary syndrome, myocardial infarction, stable or unstable angina or coronary or other arterial revascularization, stroke, transient ischemic attack, or peripheral artery disease (PAD) including aortic aneurysm and is the primary cause of morbidity and mortality in individuals with diabetes. Managing multiple risk factors simultaneously can prevent or slow the progression of ASCVD. Heart failure (HF) is another major cause of morbidity and mortality from cardiovascular disease. (CVD). Hypertension is a major risk factor for ASCVD, heart failure, and microvascular complications.</a:t>
            </a:r>
            <a:endParaRPr lang="en-US" sz="800">
              <a:latin typeface="Inter" panose="02000503000000020004" pitchFamily="2" charset="0"/>
              <a:ea typeface="Inter"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C8BCE64B-FCE3-0B48-7DF5-179AED363F6E}"/>
              </a:ext>
            </a:extLst>
          </p:cNvPr>
          <p:cNvSpPr txBox="1"/>
          <p:nvPr/>
        </p:nvSpPr>
        <p:spPr>
          <a:xfrm>
            <a:off x="643725" y="3881750"/>
            <a:ext cx="2590798" cy="1023357"/>
          </a:xfrm>
          <a:prstGeom prst="rect">
            <a:avLst/>
          </a:prstGeom>
          <a:noFill/>
        </p:spPr>
        <p:txBody>
          <a:bodyPr wrap="square" rtlCol="0">
            <a:spAutoFit/>
          </a:bodyPr>
          <a:lstStyle/>
          <a:p>
            <a:r>
              <a:rPr lang="en-US" sz="550">
                <a:effectLst/>
                <a:latin typeface="Inter" panose="02000503000000020004" pitchFamily="2" charset="0"/>
                <a:ea typeface="Inter" panose="02000503000000020004" pitchFamily="2" charset="0"/>
                <a:cs typeface="Arial" panose="020B0604020202020204" pitchFamily="34" charset="0"/>
              </a:rPr>
              <a:t>*An ACE inhibitor (</a:t>
            </a:r>
            <a:r>
              <a:rPr lang="en-US" sz="550" err="1">
                <a:effectLst/>
                <a:latin typeface="Inter" panose="02000503000000020004" pitchFamily="2" charset="0"/>
                <a:ea typeface="Inter" panose="02000503000000020004" pitchFamily="2" charset="0"/>
                <a:cs typeface="Arial" panose="020B0604020202020204" pitchFamily="34" charset="0"/>
              </a:rPr>
              <a:t>ACEi</a:t>
            </a:r>
            <a:r>
              <a:rPr lang="en-US" sz="550">
                <a:effectLst/>
                <a:latin typeface="Inter" panose="02000503000000020004" pitchFamily="2" charset="0"/>
                <a:ea typeface="Inter" panose="02000503000000020004" pitchFamily="2" charset="0"/>
                <a:cs typeface="Arial" panose="020B0604020202020204" pitchFamily="34" charset="0"/>
              </a:rPr>
              <a:t>) or angiotensin receptor blocker (ARB) is suggested for treatment of hypertension in people with coronary artery disease (CAD) or urine albumin-to-creatinine ratio 30–299 mg/g creatinine and is strongly recommended for individuals with urine albumin-to-creatinine ratio ≥300 mg/g creatinine. †Dihydropyridine calcium channel blocker (CCB). ‡Thiazide-like diuretic; long-acting agents shown to reduce cardiovascular events, such as chlorthalidone and indapamide, are preferred. BP, blood pressure. Adapted from de Boer IH, Bangalore S, </a:t>
            </a:r>
            <a:r>
              <a:rPr lang="en-US" sz="550" err="1">
                <a:effectLst/>
                <a:latin typeface="Inter" panose="02000503000000020004" pitchFamily="2" charset="0"/>
                <a:ea typeface="Inter" panose="02000503000000020004" pitchFamily="2" charset="0"/>
                <a:cs typeface="Arial" panose="020B0604020202020204" pitchFamily="34" charset="0"/>
              </a:rPr>
              <a:t>Benetos</a:t>
            </a:r>
            <a:r>
              <a:rPr lang="en-US" sz="550">
                <a:effectLst/>
                <a:latin typeface="Inter" panose="02000503000000020004" pitchFamily="2" charset="0"/>
                <a:ea typeface="Inter" panose="02000503000000020004" pitchFamily="2" charset="0"/>
                <a:cs typeface="Arial" panose="020B0604020202020204" pitchFamily="34" charset="0"/>
              </a:rPr>
              <a:t> A, et al. Diabetes and hypertension: a position statement by the American Diabetes Association. Diabetes Care 2017;40:1273–1284.</a:t>
            </a:r>
            <a:endParaRPr lang="en-US" sz="550">
              <a:latin typeface="Inter" panose="02000503000000020004" pitchFamily="2" charset="0"/>
              <a:ea typeface="Inter" panose="02000503000000020004"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1075918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BCA52-8E5F-392F-60C2-5E728A33DC5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B7AE5A8-A5F6-57E8-9827-3442D79C54C3}"/>
              </a:ext>
            </a:extLst>
          </p:cNvPr>
          <p:cNvSpPr>
            <a:spLocks noGrp="1"/>
          </p:cNvSpPr>
          <p:nvPr>
            <p:ph type="body" sz="quarter" idx="27"/>
          </p:nvPr>
        </p:nvSpPr>
        <p:spPr/>
        <p:txBody>
          <a:bodyPr/>
          <a:lstStyle/>
          <a:p>
            <a:r>
              <a:rPr lang="en-US" b="1">
                <a:solidFill>
                  <a:schemeClr val="tx1"/>
                </a:solidFill>
              </a:rPr>
              <a:t>Section 10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B5A1C242-BE7C-1D0E-F867-5B57CB5A90DE}"/>
              </a:ext>
            </a:extLst>
          </p:cNvPr>
          <p:cNvSpPr txBox="1">
            <a:spLocks/>
          </p:cNvSpPr>
          <p:nvPr/>
        </p:nvSpPr>
        <p:spPr>
          <a:xfrm>
            <a:off x="789837" y="1034479"/>
            <a:ext cx="7976958" cy="33855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b="1">
                <a:latin typeface="Inter" panose="02000503000000020004" pitchFamily="2" charset="0"/>
                <a:ea typeface="Inter" panose="02000503000000020004" pitchFamily="2" charset="0"/>
              </a:rPr>
              <a:t>Screening for Asymptomatic and Undiagnosed CVD</a:t>
            </a:r>
          </a:p>
        </p:txBody>
      </p:sp>
      <p:pic>
        <p:nvPicPr>
          <p:cNvPr id="6" name="Picture 5">
            <a:extLst>
              <a:ext uri="{FF2B5EF4-FFF2-40B4-BE49-F238E27FC236}">
                <a16:creationId xmlns:a16="http://schemas.microsoft.com/office/drawing/2014/main" id="{AAB8271F-9BDB-D0F1-1DE4-5BC29308A66A}"/>
              </a:ext>
            </a:extLst>
          </p:cNvPr>
          <p:cNvPicPr>
            <a:picLocks noChangeAspect="1"/>
          </p:cNvPicPr>
          <p:nvPr/>
        </p:nvPicPr>
        <p:blipFill>
          <a:blip r:embed="rId3"/>
          <a:srcRect/>
          <a:stretch/>
        </p:blipFill>
        <p:spPr>
          <a:xfrm>
            <a:off x="1265767" y="1389191"/>
            <a:ext cx="6224597" cy="3405486"/>
          </a:xfrm>
          <a:prstGeom prst="rect">
            <a:avLst/>
          </a:prstGeom>
        </p:spPr>
      </p:pic>
      <p:sp>
        <p:nvSpPr>
          <p:cNvPr id="2" name="TextBox 1">
            <a:extLst>
              <a:ext uri="{FF2B5EF4-FFF2-40B4-BE49-F238E27FC236}">
                <a16:creationId xmlns:a16="http://schemas.microsoft.com/office/drawing/2014/main" id="{3B4B0839-0952-EF45-1004-D6A27144FA83}"/>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10. Cardiovascular disease and risk management: Standards of Care in Diabetes—2025 Abridged for Primary Care. Clin Diabetes 2025;43:212–214 (doi: 10.2337/cd25-a010).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2889712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5B232-FE7A-36F2-2877-2959130B4A2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7BA9FA0-FF0B-6F93-4815-2D43D95EC9A4}"/>
              </a:ext>
            </a:extLst>
          </p:cNvPr>
          <p:cNvSpPr>
            <a:spLocks noGrp="1"/>
          </p:cNvSpPr>
          <p:nvPr>
            <p:ph type="body" sz="quarter" idx="27"/>
          </p:nvPr>
        </p:nvSpPr>
        <p:spPr/>
        <p:txBody>
          <a:bodyPr/>
          <a:lstStyle/>
          <a:p>
            <a:r>
              <a:rPr lang="en-US" b="1">
                <a:solidFill>
                  <a:schemeClr val="tx1"/>
                </a:solidFill>
              </a:rPr>
              <a:t>Section 10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3219E415-BA54-8295-F015-1CEBFF9D946B}"/>
              </a:ext>
            </a:extLst>
          </p:cNvPr>
          <p:cNvSpPr txBox="1">
            <a:spLocks/>
          </p:cNvSpPr>
          <p:nvPr/>
        </p:nvSpPr>
        <p:spPr>
          <a:xfrm>
            <a:off x="782580" y="980642"/>
            <a:ext cx="8107420" cy="276999"/>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a:latin typeface="Inter" panose="02000503000000020004" pitchFamily="2" charset="0"/>
                <a:ea typeface="Inter" panose="02000503000000020004" pitchFamily="2" charset="0"/>
              </a:rPr>
              <a:t>Preventing the Development of Symptomatic HF in People With Diabetes</a:t>
            </a:r>
          </a:p>
        </p:txBody>
      </p:sp>
      <p:pic>
        <p:nvPicPr>
          <p:cNvPr id="6" name="Picture 5">
            <a:extLst>
              <a:ext uri="{FF2B5EF4-FFF2-40B4-BE49-F238E27FC236}">
                <a16:creationId xmlns:a16="http://schemas.microsoft.com/office/drawing/2014/main" id="{B2374078-326E-9449-AF88-5442A2B12D95}"/>
              </a:ext>
            </a:extLst>
          </p:cNvPr>
          <p:cNvPicPr>
            <a:picLocks noChangeAspect="1"/>
          </p:cNvPicPr>
          <p:nvPr/>
        </p:nvPicPr>
        <p:blipFill>
          <a:blip r:embed="rId3"/>
          <a:srcRect/>
          <a:stretch/>
        </p:blipFill>
        <p:spPr>
          <a:xfrm>
            <a:off x="1350593" y="1325682"/>
            <a:ext cx="5693534" cy="3223545"/>
          </a:xfrm>
          <a:prstGeom prst="rect">
            <a:avLst/>
          </a:prstGeom>
        </p:spPr>
      </p:pic>
      <p:sp>
        <p:nvSpPr>
          <p:cNvPr id="2" name="TextBox 1">
            <a:extLst>
              <a:ext uri="{FF2B5EF4-FFF2-40B4-BE49-F238E27FC236}">
                <a16:creationId xmlns:a16="http://schemas.microsoft.com/office/drawing/2014/main" id="{C46875E6-60C0-62EC-A2FC-F9D86C0AD325}"/>
              </a:ext>
            </a:extLst>
          </p:cNvPr>
          <p:cNvSpPr txBox="1"/>
          <p:nvPr/>
        </p:nvSpPr>
        <p:spPr>
          <a:xfrm>
            <a:off x="951767" y="4594622"/>
            <a:ext cx="6812612" cy="307777"/>
          </a:xfrm>
          <a:prstGeom prst="rect">
            <a:avLst/>
          </a:prstGeom>
          <a:noFill/>
        </p:spPr>
        <p:txBody>
          <a:bodyPr wrap="square" rtlCol="0">
            <a:spAutoFit/>
          </a:bodyPr>
          <a:lstStyle/>
          <a:p>
            <a:r>
              <a:rPr lang="en-US" sz="700" err="1">
                <a:effectLst/>
                <a:latin typeface="Inter" panose="02000503000000020004" pitchFamily="2" charset="0"/>
                <a:ea typeface="Inter" panose="02000503000000020004" pitchFamily="2" charset="0"/>
                <a:cs typeface="Arial" panose="020B0604020202020204" pitchFamily="34" charset="0"/>
              </a:rPr>
              <a:t>ACEi</a:t>
            </a:r>
            <a:r>
              <a:rPr lang="en-US" sz="700">
                <a:effectLst/>
                <a:latin typeface="Inter" panose="02000503000000020004" pitchFamily="2" charset="0"/>
                <a:ea typeface="Inter" panose="02000503000000020004" pitchFamily="2" charset="0"/>
                <a:cs typeface="Arial" panose="020B0604020202020204" pitchFamily="34" charset="0"/>
              </a:rPr>
              <a:t>, ACE inhibitor; ARB, angiotensin receptor blocker; CKD, chronic kidney disease; LVEF, left ventricle ejection fraction; SGLT2, sodium–glucose cotransporter 2. </a:t>
            </a:r>
          </a:p>
        </p:txBody>
      </p:sp>
      <p:sp>
        <p:nvSpPr>
          <p:cNvPr id="3" name="TextBox 2">
            <a:extLst>
              <a:ext uri="{FF2B5EF4-FFF2-40B4-BE49-F238E27FC236}">
                <a16:creationId xmlns:a16="http://schemas.microsoft.com/office/drawing/2014/main" id="{698AF4E4-638A-E8F8-E493-A8C1BF9E1A45}"/>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10. Cardiovascular disease and risk management: Standards of Care in Diabetes—2025 Abridged for Primary Care. Clin Diabetes 2025;43:212–214 (doi: 10.2337/cd25-a010).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965441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1501-951A-E765-7431-288A49F63D0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E75ABE-AB39-EBF5-BB7B-DD1737B28A9B}"/>
              </a:ext>
            </a:extLst>
          </p:cNvPr>
          <p:cNvSpPr>
            <a:spLocks noGrp="1"/>
          </p:cNvSpPr>
          <p:nvPr>
            <p:ph type="body" sz="quarter" idx="27"/>
          </p:nvPr>
        </p:nvSpPr>
        <p:spPr/>
        <p:txBody>
          <a:bodyPr/>
          <a:lstStyle/>
          <a:p>
            <a:r>
              <a:rPr lang="en-US" b="1">
                <a:solidFill>
                  <a:schemeClr val="tx1"/>
                </a:solidFill>
              </a:rPr>
              <a:t>Section 10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0053FA08-E33D-5418-1100-8FCAF7B1FEC9}"/>
              </a:ext>
            </a:extLst>
          </p:cNvPr>
          <p:cNvSpPr txBox="1">
            <a:spLocks/>
          </p:cNvSpPr>
          <p:nvPr/>
        </p:nvSpPr>
        <p:spPr>
          <a:xfrm>
            <a:off x="797094" y="1515327"/>
            <a:ext cx="6236208" cy="805349"/>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8996"/>
              </a:buClr>
            </a:pPr>
            <a:r>
              <a:rPr lang="en-US" sz="1100">
                <a:effectLst/>
                <a:latin typeface="Inter" panose="02000503000000020004" pitchFamily="2" charset="0"/>
                <a:ea typeface="Inter" panose="02000503000000020004" pitchFamily="2" charset="0"/>
              </a:rPr>
              <a:t>For people with prediabetes or diabetes not on lipid-lowering therapy, check at diagnosis and at least annually thereafter.</a:t>
            </a:r>
          </a:p>
          <a:p>
            <a:pPr>
              <a:buClr>
                <a:srgbClr val="008996"/>
              </a:buClr>
            </a:pPr>
            <a:r>
              <a:rPr lang="en-US" sz="1100">
                <a:effectLst/>
                <a:latin typeface="Inter" panose="02000503000000020004" pitchFamily="2" charset="0"/>
                <a:ea typeface="Inter" panose="02000503000000020004" pitchFamily="2" charset="0"/>
              </a:rPr>
              <a:t>Check lipids at initiation of lipid-lowering therapy, 4–12 weeks after initiation or dose changes, and annually thereafter.</a:t>
            </a:r>
          </a:p>
        </p:txBody>
      </p:sp>
      <p:sp>
        <p:nvSpPr>
          <p:cNvPr id="5" name="Text Placeholder 10">
            <a:extLst>
              <a:ext uri="{FF2B5EF4-FFF2-40B4-BE49-F238E27FC236}">
                <a16:creationId xmlns:a16="http://schemas.microsoft.com/office/drawing/2014/main" id="{34E42213-FEFE-330E-5AFA-ED15FEF082F5}"/>
              </a:ext>
            </a:extLst>
          </p:cNvPr>
          <p:cNvSpPr txBox="1">
            <a:spLocks/>
          </p:cNvSpPr>
          <p:nvPr/>
        </p:nvSpPr>
        <p:spPr>
          <a:xfrm>
            <a:off x="797094" y="1022359"/>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How often should you check lipids?</a:t>
            </a:r>
          </a:p>
        </p:txBody>
      </p:sp>
      <p:pic>
        <p:nvPicPr>
          <p:cNvPr id="6" name="Picture 5">
            <a:extLst>
              <a:ext uri="{FF2B5EF4-FFF2-40B4-BE49-F238E27FC236}">
                <a16:creationId xmlns:a16="http://schemas.microsoft.com/office/drawing/2014/main" id="{8DE8AB59-22C6-62C6-F1FE-8B5542E177D8}"/>
              </a:ext>
            </a:extLst>
          </p:cNvPr>
          <p:cNvPicPr>
            <a:picLocks noChangeAspect="1"/>
          </p:cNvPicPr>
          <p:nvPr/>
        </p:nvPicPr>
        <p:blipFill>
          <a:blip r:embed="rId3"/>
          <a:stretch>
            <a:fillRect/>
          </a:stretch>
        </p:blipFill>
        <p:spPr>
          <a:xfrm>
            <a:off x="653476" y="2320676"/>
            <a:ext cx="8120576" cy="2286198"/>
          </a:xfrm>
          <a:prstGeom prst="rect">
            <a:avLst/>
          </a:prstGeom>
        </p:spPr>
      </p:pic>
      <p:sp>
        <p:nvSpPr>
          <p:cNvPr id="2" name="TextBox 1">
            <a:extLst>
              <a:ext uri="{FF2B5EF4-FFF2-40B4-BE49-F238E27FC236}">
                <a16:creationId xmlns:a16="http://schemas.microsoft.com/office/drawing/2014/main" id="{368E9D25-3723-4223-6192-26E14EDCBE6F}"/>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10. Cardiovascular disease and risk management: Standards of Care in Diabetes—2025 Abridged for Primary Care. Clin Diabetes 2025;43:212–214 (doi: 10.2337/cd25-a010).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028561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D1ED-FA72-9D30-94E0-027946BD191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F952F71-A374-E0A1-1070-7647C446A32C}"/>
              </a:ext>
            </a:extLst>
          </p:cNvPr>
          <p:cNvSpPr>
            <a:spLocks noGrp="1"/>
          </p:cNvSpPr>
          <p:nvPr>
            <p:ph type="body" sz="quarter" idx="27"/>
          </p:nvPr>
        </p:nvSpPr>
        <p:spPr/>
        <p:txBody>
          <a:bodyPr/>
          <a:lstStyle/>
          <a:p>
            <a:r>
              <a:rPr lang="en-US" b="1">
                <a:solidFill>
                  <a:schemeClr val="tx1"/>
                </a:solidFill>
              </a:rPr>
              <a:t>Section 10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BFEB1B10-599B-332E-7D61-4755D8A01326}"/>
              </a:ext>
            </a:extLst>
          </p:cNvPr>
          <p:cNvSpPr txBox="1">
            <a:spLocks/>
          </p:cNvSpPr>
          <p:nvPr/>
        </p:nvSpPr>
        <p:spPr>
          <a:xfrm>
            <a:off x="768065" y="1059534"/>
            <a:ext cx="7374140" cy="55399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a:latin typeface="Inter" panose="02000503000000020004" pitchFamily="2" charset="0"/>
                <a:ea typeface="Inter" panose="02000503000000020004" pitchFamily="2" charset="0"/>
              </a:rPr>
              <a:t>Lipid Management for Primary Prevention of ASCVD Events in People With Diabetes in Addition to Health Behavior Modification</a:t>
            </a:r>
          </a:p>
        </p:txBody>
      </p:sp>
      <p:pic>
        <p:nvPicPr>
          <p:cNvPr id="6" name="Picture 5">
            <a:extLst>
              <a:ext uri="{FF2B5EF4-FFF2-40B4-BE49-F238E27FC236}">
                <a16:creationId xmlns:a16="http://schemas.microsoft.com/office/drawing/2014/main" id="{BD33F774-B640-3854-69B7-96A41CAABCFB}"/>
              </a:ext>
            </a:extLst>
          </p:cNvPr>
          <p:cNvPicPr>
            <a:picLocks noChangeAspect="1"/>
          </p:cNvPicPr>
          <p:nvPr/>
        </p:nvPicPr>
        <p:blipFill>
          <a:blip r:embed="rId3"/>
          <a:srcRect/>
          <a:stretch/>
        </p:blipFill>
        <p:spPr>
          <a:xfrm>
            <a:off x="1606551" y="1698288"/>
            <a:ext cx="6017097" cy="3096389"/>
          </a:xfrm>
          <a:prstGeom prst="rect">
            <a:avLst/>
          </a:prstGeom>
        </p:spPr>
      </p:pic>
      <p:sp>
        <p:nvSpPr>
          <p:cNvPr id="2" name="TextBox 1">
            <a:extLst>
              <a:ext uri="{FF2B5EF4-FFF2-40B4-BE49-F238E27FC236}">
                <a16:creationId xmlns:a16="http://schemas.microsoft.com/office/drawing/2014/main" id="{D4EDCCAE-BC83-86B6-3D28-C0DB7D668D2D}"/>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10. Cardiovascular disease and risk management: Standards of Care in Diabetes—2025 Abridged for Primary Care. Clin Diabetes 2025;43:212–214 (doi: 10.2337/cd25-a010).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611987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54E9D-F84F-F2AB-54FB-209D6A3F697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463457F-E4FF-E031-7745-F8C05311779D}"/>
              </a:ext>
            </a:extLst>
          </p:cNvPr>
          <p:cNvSpPr>
            <a:spLocks noGrp="1"/>
          </p:cNvSpPr>
          <p:nvPr>
            <p:ph type="body" sz="quarter" idx="27"/>
          </p:nvPr>
        </p:nvSpPr>
        <p:spPr/>
        <p:txBody>
          <a:bodyPr/>
          <a:lstStyle/>
          <a:p>
            <a:r>
              <a:rPr lang="en-US" b="1">
                <a:solidFill>
                  <a:schemeClr val="tx1"/>
                </a:solidFill>
              </a:rPr>
              <a:t>Section 10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D149DF5F-F63A-C597-15EA-296F78A16B1B}"/>
              </a:ext>
            </a:extLst>
          </p:cNvPr>
          <p:cNvSpPr txBox="1">
            <a:spLocks/>
          </p:cNvSpPr>
          <p:nvPr/>
        </p:nvSpPr>
        <p:spPr>
          <a:xfrm>
            <a:off x="768066" y="1203788"/>
            <a:ext cx="7147161" cy="67710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b="1">
                <a:latin typeface="Inter" panose="02000503000000020004" pitchFamily="2" charset="0"/>
                <a:ea typeface="Inter" panose="02000503000000020004" pitchFamily="2" charset="0"/>
              </a:rPr>
              <a:t>Lipid Management for Secondary Prevention of ASCVD Events in People With Diabetes</a:t>
            </a:r>
          </a:p>
        </p:txBody>
      </p:sp>
      <p:pic>
        <p:nvPicPr>
          <p:cNvPr id="3" name="Picture 2">
            <a:extLst>
              <a:ext uri="{FF2B5EF4-FFF2-40B4-BE49-F238E27FC236}">
                <a16:creationId xmlns:a16="http://schemas.microsoft.com/office/drawing/2014/main" id="{37489359-A287-3623-B99A-B085B9BCB4D0}"/>
              </a:ext>
            </a:extLst>
          </p:cNvPr>
          <p:cNvPicPr>
            <a:picLocks noChangeAspect="1"/>
          </p:cNvPicPr>
          <p:nvPr/>
        </p:nvPicPr>
        <p:blipFill>
          <a:blip r:embed="rId3"/>
          <a:stretch>
            <a:fillRect/>
          </a:stretch>
        </p:blipFill>
        <p:spPr>
          <a:xfrm>
            <a:off x="696015" y="2296305"/>
            <a:ext cx="7931583" cy="1932599"/>
          </a:xfrm>
          <a:prstGeom prst="rect">
            <a:avLst/>
          </a:prstGeom>
        </p:spPr>
      </p:pic>
      <p:sp>
        <p:nvSpPr>
          <p:cNvPr id="2" name="TextBox 1">
            <a:extLst>
              <a:ext uri="{FF2B5EF4-FFF2-40B4-BE49-F238E27FC236}">
                <a16:creationId xmlns:a16="http://schemas.microsoft.com/office/drawing/2014/main" id="{9FB51ADB-9FBA-E00B-6C2F-1D1B3AA201D5}"/>
              </a:ext>
            </a:extLst>
          </p:cNvPr>
          <p:cNvSpPr txBox="1"/>
          <p:nvPr/>
        </p:nvSpPr>
        <p:spPr>
          <a:xfrm>
            <a:off x="1"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10. Cardiovascular disease and risk management: Standards of Care in Diabetes—2025 Abridged for Primary Care. Clin Diabetes 2025;43:212–214 (doi: 10.2337/cd25-a010).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5123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F057A-84E3-015B-CC2C-D2080B14706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BD9D7DF-5BE4-98EA-27E5-D4A09EBF08EC}"/>
              </a:ext>
            </a:extLst>
          </p:cNvPr>
          <p:cNvSpPr>
            <a:spLocks noGrp="1"/>
          </p:cNvSpPr>
          <p:nvPr>
            <p:ph type="body" sz="quarter" idx="27"/>
          </p:nvPr>
        </p:nvSpPr>
        <p:spPr/>
        <p:txBody>
          <a:bodyPr/>
          <a:lstStyle/>
          <a:p>
            <a:r>
              <a:rPr lang="en-US" b="1">
                <a:solidFill>
                  <a:schemeClr val="tx1"/>
                </a:solidFill>
              </a:rPr>
              <a:t>Section 2   </a:t>
            </a:r>
            <a:r>
              <a:rPr lang="en-US">
                <a:solidFill>
                  <a:schemeClr val="tx1"/>
                </a:solidFill>
              </a:rPr>
              <a:t>|</a:t>
            </a:r>
            <a:r>
              <a:rPr lang="en-US"/>
              <a:t>   Abridged Standards of Care</a:t>
            </a:r>
          </a:p>
        </p:txBody>
      </p:sp>
      <p:sp>
        <p:nvSpPr>
          <p:cNvPr id="2" name="Text Placeholder 9">
            <a:extLst>
              <a:ext uri="{FF2B5EF4-FFF2-40B4-BE49-F238E27FC236}">
                <a16:creationId xmlns:a16="http://schemas.microsoft.com/office/drawing/2014/main" id="{9094A47F-DD10-20CF-9E9C-E5A020A022C6}"/>
              </a:ext>
            </a:extLst>
          </p:cNvPr>
          <p:cNvSpPr txBox="1">
            <a:spLocks/>
          </p:cNvSpPr>
          <p:nvPr/>
        </p:nvSpPr>
        <p:spPr>
          <a:xfrm>
            <a:off x="708990" y="1182286"/>
            <a:ext cx="7754964"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Inter" panose="02000503000000020004" pitchFamily="2" charset="0"/>
                <a:ea typeface="Inter" panose="02000503000000020004" pitchFamily="2" charset="0"/>
              </a:rPr>
              <a:t>Screening Criteria for Prediabetes and Type 2 Diabetes</a:t>
            </a:r>
          </a:p>
        </p:txBody>
      </p:sp>
      <p:sp>
        <p:nvSpPr>
          <p:cNvPr id="4" name="Text Placeholder 10">
            <a:extLst>
              <a:ext uri="{FF2B5EF4-FFF2-40B4-BE49-F238E27FC236}">
                <a16:creationId xmlns:a16="http://schemas.microsoft.com/office/drawing/2014/main" id="{1976D782-70C3-305E-D86E-1579D070C0F3}"/>
              </a:ext>
            </a:extLst>
          </p:cNvPr>
          <p:cNvSpPr txBox="1">
            <a:spLocks/>
          </p:cNvSpPr>
          <p:nvPr/>
        </p:nvSpPr>
        <p:spPr>
          <a:xfrm>
            <a:off x="360760" y="2639413"/>
            <a:ext cx="2944613" cy="461665"/>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a:t>Informal assessment of risk factors</a:t>
            </a:r>
          </a:p>
        </p:txBody>
      </p:sp>
      <p:sp>
        <p:nvSpPr>
          <p:cNvPr id="6" name="Right Bracket 5">
            <a:extLst>
              <a:ext uri="{FF2B5EF4-FFF2-40B4-BE49-F238E27FC236}">
                <a16:creationId xmlns:a16="http://schemas.microsoft.com/office/drawing/2014/main" id="{5230E260-2DA9-FF93-5025-C1925D4A714B}"/>
              </a:ext>
            </a:extLst>
          </p:cNvPr>
          <p:cNvSpPr/>
          <p:nvPr/>
        </p:nvSpPr>
        <p:spPr>
          <a:xfrm rot="16200000">
            <a:off x="4090491" y="-112939"/>
            <a:ext cx="344389" cy="4859237"/>
          </a:xfrm>
          <a:prstGeom prst="rightBracket">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 Placeholder 10">
            <a:extLst>
              <a:ext uri="{FF2B5EF4-FFF2-40B4-BE49-F238E27FC236}">
                <a16:creationId xmlns:a16="http://schemas.microsoft.com/office/drawing/2014/main" id="{B7F799F1-6984-3E8E-4E4E-4C83FBD3D465}"/>
              </a:ext>
            </a:extLst>
          </p:cNvPr>
          <p:cNvSpPr txBox="1">
            <a:spLocks/>
          </p:cNvSpPr>
          <p:nvPr/>
        </p:nvSpPr>
        <p:spPr>
          <a:xfrm>
            <a:off x="5379473" y="2639413"/>
            <a:ext cx="2944613" cy="2308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a:t>Validated risk calculator</a:t>
            </a:r>
          </a:p>
        </p:txBody>
      </p:sp>
      <p:sp>
        <p:nvSpPr>
          <p:cNvPr id="5" name="Text Placeholder 10">
            <a:extLst>
              <a:ext uri="{FF2B5EF4-FFF2-40B4-BE49-F238E27FC236}">
                <a16:creationId xmlns:a16="http://schemas.microsoft.com/office/drawing/2014/main" id="{FB998FAA-B1F2-78B7-0436-08EC5E3C427F}"/>
              </a:ext>
            </a:extLst>
          </p:cNvPr>
          <p:cNvSpPr txBox="1">
            <a:spLocks/>
          </p:cNvSpPr>
          <p:nvPr/>
        </p:nvSpPr>
        <p:spPr>
          <a:xfrm>
            <a:off x="1741991" y="3569097"/>
            <a:ext cx="5109788" cy="728405"/>
          </a:xfrm>
          <a:prstGeom prst="rect">
            <a:avLst/>
          </a:prstGeom>
          <a:noFill/>
        </p:spPr>
        <p:style>
          <a:lnRef idx="3">
            <a:schemeClr val="lt1"/>
          </a:lnRef>
          <a:fillRef idx="1">
            <a:schemeClr val="accent3"/>
          </a:fillRef>
          <a:effectRef idx="1">
            <a:schemeClr val="accent3"/>
          </a:effectRef>
          <a:fontRef idx="minor">
            <a:schemeClr val="lt1"/>
          </a:fontRef>
        </p:style>
        <p:txBody>
          <a:bodyPr wrap="square" lIns="91440" tIns="91440" rIns="91440" bIns="9144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a:solidFill>
                  <a:srgbClr val="008996"/>
                </a:solidFill>
              </a:rPr>
              <a:t>CLINICAL NOTES</a:t>
            </a:r>
          </a:p>
          <a:p>
            <a:pPr marL="102870" indent="-102870">
              <a:buClr>
                <a:srgbClr val="008996"/>
              </a:buClr>
            </a:pPr>
            <a:r>
              <a:rPr lang="en-US" sz="900"/>
              <a:t>If results are normal, repeat screening at least every 3 years (annually for those with prediabetes), or sooner with symptoms or changes in risk factors for diabetes.</a:t>
            </a:r>
            <a:endParaRPr lang="en-US" sz="900" b="1"/>
          </a:p>
        </p:txBody>
      </p:sp>
      <p:sp>
        <p:nvSpPr>
          <p:cNvPr id="8" name="TextBox 7">
            <a:extLst>
              <a:ext uri="{FF2B5EF4-FFF2-40B4-BE49-F238E27FC236}">
                <a16:creationId xmlns:a16="http://schemas.microsoft.com/office/drawing/2014/main" id="{30423D09-51EE-B2AF-7BA3-2BE6840C715D}"/>
              </a:ext>
            </a:extLst>
          </p:cNvPr>
          <p:cNvSpPr txBox="1"/>
          <p:nvPr/>
        </p:nvSpPr>
        <p:spPr>
          <a:xfrm>
            <a:off x="0"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rPr>
              <a:t>American Diabetes Association Primary Care Advisory Group. 2. Diagnosis and classification of diabetes: Standards of Care in Diabetes—2025 Abridged for Primary Care. Clin Diabetes 2025;43</a:t>
            </a:r>
            <a:r>
              <a:rPr lang="en-US" sz="500">
                <a:solidFill>
                  <a:srgbClr val="211D1E"/>
                </a:solidFill>
                <a:latin typeface="Inter" panose="02000503000000020004" pitchFamily="2" charset="0"/>
              </a:rPr>
              <a:t>:184–186</a:t>
            </a:r>
            <a:r>
              <a:rPr lang="en-US" sz="500" b="0" i="0" u="none" strike="noStrike" baseline="0">
                <a:solidFill>
                  <a:srgbClr val="211D1E"/>
                </a:solidFill>
                <a:latin typeface="Inter" panose="02000503000000020004" pitchFamily="2" charset="0"/>
              </a:rPr>
              <a:t> (doi: 10.2337/cd25-a002). ©2025 by the American Diabetes Association. </a:t>
            </a:r>
            <a:endParaRPr lang="en-US" sz="500"/>
          </a:p>
        </p:txBody>
      </p:sp>
    </p:spTree>
    <p:custDataLst>
      <p:tags r:id="rId1"/>
    </p:custDataLst>
    <p:extLst>
      <p:ext uri="{BB962C8B-B14F-4D97-AF65-F5344CB8AC3E}">
        <p14:creationId xmlns:p14="http://schemas.microsoft.com/office/powerpoint/2010/main" val="1340552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6D48A-C281-F1DC-0BD8-F0685FDF1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688D9-01E7-4FC3-2EAC-A659FD3FD871}"/>
              </a:ext>
            </a:extLst>
          </p:cNvPr>
          <p:cNvSpPr>
            <a:spLocks noGrp="1"/>
          </p:cNvSpPr>
          <p:nvPr>
            <p:ph type="title"/>
          </p:nvPr>
        </p:nvSpPr>
        <p:spPr>
          <a:xfrm>
            <a:off x="1226527" y="2000511"/>
            <a:ext cx="7631371" cy="1288790"/>
          </a:xfrm>
        </p:spPr>
        <p:txBody>
          <a:bodyPr/>
          <a:lstStyle/>
          <a:p>
            <a:r>
              <a:rPr lang="en-US" sz="3600" b="0"/>
              <a:t>Chronic Kidney Disease and Risk Management</a:t>
            </a:r>
            <a:endParaRPr lang="en-US"/>
          </a:p>
        </p:txBody>
      </p:sp>
      <p:sp>
        <p:nvSpPr>
          <p:cNvPr id="4" name="Text Placeholder 3">
            <a:extLst>
              <a:ext uri="{FF2B5EF4-FFF2-40B4-BE49-F238E27FC236}">
                <a16:creationId xmlns:a16="http://schemas.microsoft.com/office/drawing/2014/main" id="{0F2CD8B7-6C19-DE42-5DA6-EDF393473283}"/>
              </a:ext>
            </a:extLst>
          </p:cNvPr>
          <p:cNvSpPr>
            <a:spLocks noGrp="1"/>
          </p:cNvSpPr>
          <p:nvPr>
            <p:ph type="body" sz="quarter" idx="13"/>
          </p:nvPr>
        </p:nvSpPr>
        <p:spPr>
          <a:xfrm>
            <a:off x="1187735" y="1043690"/>
            <a:ext cx="3682430" cy="459581"/>
          </a:xfrm>
        </p:spPr>
        <p:txBody>
          <a:bodyPr/>
          <a:lstStyle/>
          <a:p>
            <a:r>
              <a:rPr lang="en-US"/>
              <a:t>Section 11</a:t>
            </a:r>
          </a:p>
        </p:txBody>
      </p:sp>
      <p:sp>
        <p:nvSpPr>
          <p:cNvPr id="3" name="Slide Number Placeholder 2">
            <a:extLst>
              <a:ext uri="{FF2B5EF4-FFF2-40B4-BE49-F238E27FC236}">
                <a16:creationId xmlns:a16="http://schemas.microsoft.com/office/drawing/2014/main" id="{96389BAD-7B88-A74A-0716-E22AABA07BE4}"/>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80</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2720616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69288-5B41-7D59-06A8-3073AA349E0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1F4B79-3BE5-6447-DA61-1BF694D728FC}"/>
              </a:ext>
            </a:extLst>
          </p:cNvPr>
          <p:cNvSpPr>
            <a:spLocks noGrp="1"/>
          </p:cNvSpPr>
          <p:nvPr>
            <p:ph type="body" sz="quarter" idx="27"/>
          </p:nvPr>
        </p:nvSpPr>
        <p:spPr/>
        <p:txBody>
          <a:bodyPr/>
          <a:lstStyle/>
          <a:p>
            <a:r>
              <a:rPr lang="en-US" b="1">
                <a:solidFill>
                  <a:schemeClr val="tx1"/>
                </a:solidFill>
              </a:rPr>
              <a:t>Section 11   </a:t>
            </a:r>
            <a:r>
              <a:rPr lang="en-US">
                <a:solidFill>
                  <a:schemeClr val="tx1"/>
                </a:solidFill>
              </a:rPr>
              <a:t>|</a:t>
            </a:r>
            <a:r>
              <a:rPr lang="en-US"/>
              <a:t>   Abridged Standards of Care</a:t>
            </a:r>
          </a:p>
        </p:txBody>
      </p:sp>
      <p:sp>
        <p:nvSpPr>
          <p:cNvPr id="2" name="TextBox 1">
            <a:extLst>
              <a:ext uri="{FF2B5EF4-FFF2-40B4-BE49-F238E27FC236}">
                <a16:creationId xmlns:a16="http://schemas.microsoft.com/office/drawing/2014/main" id="{345DD324-5E84-597C-EB64-DDF3623242A4}"/>
              </a:ext>
            </a:extLst>
          </p:cNvPr>
          <p:cNvSpPr txBox="1"/>
          <p:nvPr/>
        </p:nvSpPr>
        <p:spPr>
          <a:xfrm>
            <a:off x="0" y="4833148"/>
            <a:ext cx="9144000"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11. Chronic kidney disease and risk management: Standards of Care in Diabetes—2025 Abridged for Primary Care. Clin Diabetes 2025;43:215–216 (doi: 10.2337/cd25-a011). ©2025 by the American Diabetes Association. </a:t>
            </a:r>
            <a:endParaRPr lang="en-US" sz="500" dirty="0">
              <a:latin typeface="Inter" panose="02000503000000020004" pitchFamily="2" charset="0"/>
              <a:ea typeface="Inter" panose="02000503000000020004" pitchFamily="2" charset="0"/>
            </a:endParaRPr>
          </a:p>
        </p:txBody>
      </p:sp>
      <p:pic>
        <p:nvPicPr>
          <p:cNvPr id="7" name="Picture 6">
            <a:extLst>
              <a:ext uri="{FF2B5EF4-FFF2-40B4-BE49-F238E27FC236}">
                <a16:creationId xmlns:a16="http://schemas.microsoft.com/office/drawing/2014/main" id="{CC571E1F-AAEB-F659-FEDC-EDE1B0F24E5C}"/>
              </a:ext>
            </a:extLst>
          </p:cNvPr>
          <p:cNvPicPr>
            <a:picLocks noChangeAspect="1"/>
          </p:cNvPicPr>
          <p:nvPr/>
        </p:nvPicPr>
        <p:blipFill>
          <a:blip r:embed="rId3"/>
          <a:stretch>
            <a:fillRect/>
          </a:stretch>
        </p:blipFill>
        <p:spPr>
          <a:xfrm>
            <a:off x="547524" y="948947"/>
            <a:ext cx="8163252" cy="3968840"/>
          </a:xfrm>
          <a:prstGeom prst="rect">
            <a:avLst/>
          </a:prstGeom>
        </p:spPr>
      </p:pic>
    </p:spTree>
    <p:custDataLst>
      <p:tags r:id="rId1"/>
    </p:custDataLst>
    <p:extLst>
      <p:ext uri="{BB962C8B-B14F-4D97-AF65-F5344CB8AC3E}">
        <p14:creationId xmlns:p14="http://schemas.microsoft.com/office/powerpoint/2010/main" val="1211361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9F34-4736-F244-D7E9-EF9A1931B6C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AF1681C-7586-4123-94ED-BDF0840B65C8}"/>
              </a:ext>
            </a:extLst>
          </p:cNvPr>
          <p:cNvSpPr>
            <a:spLocks noGrp="1"/>
          </p:cNvSpPr>
          <p:nvPr>
            <p:ph type="body" sz="quarter" idx="27"/>
          </p:nvPr>
        </p:nvSpPr>
        <p:spPr/>
        <p:txBody>
          <a:bodyPr/>
          <a:lstStyle/>
          <a:p>
            <a:r>
              <a:rPr lang="en-US" b="1">
                <a:solidFill>
                  <a:schemeClr val="tx1"/>
                </a:solidFill>
              </a:rPr>
              <a:t>Section 11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834FBC18-956C-7B87-1AD9-23736399ABBC}"/>
              </a:ext>
            </a:extLst>
          </p:cNvPr>
          <p:cNvSpPr txBox="1">
            <a:spLocks/>
          </p:cNvSpPr>
          <p:nvPr/>
        </p:nvSpPr>
        <p:spPr>
          <a:xfrm>
            <a:off x="804351" y="1045038"/>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Classification of CKD</a:t>
            </a:r>
          </a:p>
        </p:txBody>
      </p:sp>
      <p:pic>
        <p:nvPicPr>
          <p:cNvPr id="6" name="Picture 5">
            <a:extLst>
              <a:ext uri="{FF2B5EF4-FFF2-40B4-BE49-F238E27FC236}">
                <a16:creationId xmlns:a16="http://schemas.microsoft.com/office/drawing/2014/main" id="{68C10822-E093-EF1F-BC8E-156909272943}"/>
              </a:ext>
            </a:extLst>
          </p:cNvPr>
          <p:cNvPicPr>
            <a:picLocks noChangeAspect="1"/>
          </p:cNvPicPr>
          <p:nvPr/>
        </p:nvPicPr>
        <p:blipFill>
          <a:blip r:embed="rId3"/>
          <a:srcRect/>
          <a:stretch/>
        </p:blipFill>
        <p:spPr>
          <a:xfrm>
            <a:off x="854282" y="1045038"/>
            <a:ext cx="6961043" cy="3288581"/>
          </a:xfrm>
          <a:prstGeom prst="rect">
            <a:avLst/>
          </a:prstGeom>
        </p:spPr>
      </p:pic>
      <p:sp>
        <p:nvSpPr>
          <p:cNvPr id="7" name="TextBox 6">
            <a:extLst>
              <a:ext uri="{FF2B5EF4-FFF2-40B4-BE49-F238E27FC236}">
                <a16:creationId xmlns:a16="http://schemas.microsoft.com/office/drawing/2014/main" id="{532BFB7B-28D3-6309-B3BE-2C4578270CD7}"/>
              </a:ext>
            </a:extLst>
          </p:cNvPr>
          <p:cNvSpPr txBox="1"/>
          <p:nvPr/>
        </p:nvSpPr>
        <p:spPr>
          <a:xfrm>
            <a:off x="804351" y="4302538"/>
            <a:ext cx="7010974" cy="630942"/>
          </a:xfrm>
          <a:prstGeom prst="rect">
            <a:avLst/>
          </a:prstGeom>
          <a:noFill/>
        </p:spPr>
        <p:txBody>
          <a:bodyPr wrap="square" rtlCol="0">
            <a:spAutoFit/>
          </a:bodyPr>
          <a:lstStyle/>
          <a:p>
            <a:r>
              <a:rPr lang="en-US" sz="700">
                <a:effectLst/>
                <a:latin typeface="Inter" panose="02000503000000020004" pitchFamily="2" charset="0"/>
                <a:ea typeface="Inter" panose="02000503000000020004" pitchFamily="2" charset="0"/>
                <a:cs typeface="Arial" panose="020B0604020202020204" pitchFamily="34" charset="0"/>
              </a:rPr>
              <a:t>Risk of CKD progression, CVD risk, and mortality; frequency of visits; and referral to nephrology according to GFR and albuminuria. Numbers in the boxes are the number of times per year to screen or monitor. Green reflects no evidence of CKD, with screening indicated once per year. Suggested monitoring of prevalent CKD varies from once (yellow) to four or more times (deep red) per year. Adapted from de Boer IH, </a:t>
            </a:r>
            <a:r>
              <a:rPr lang="en-US" sz="700" err="1">
                <a:effectLst/>
                <a:latin typeface="Inter" panose="02000503000000020004" pitchFamily="2" charset="0"/>
                <a:ea typeface="Inter" panose="02000503000000020004" pitchFamily="2" charset="0"/>
                <a:cs typeface="Arial" panose="020B0604020202020204" pitchFamily="34" charset="0"/>
              </a:rPr>
              <a:t>Khunti</a:t>
            </a:r>
            <a:r>
              <a:rPr lang="en-US" sz="700">
                <a:effectLst/>
                <a:latin typeface="Inter" panose="02000503000000020004" pitchFamily="2" charset="0"/>
                <a:ea typeface="Inter" panose="02000503000000020004" pitchFamily="2" charset="0"/>
                <a:cs typeface="Arial" panose="020B0604020202020204" pitchFamily="34" charset="0"/>
              </a:rPr>
              <a:t> K, </a:t>
            </a:r>
            <a:r>
              <a:rPr lang="en-US" sz="700" err="1">
                <a:effectLst/>
                <a:latin typeface="Inter" panose="02000503000000020004" pitchFamily="2" charset="0"/>
                <a:ea typeface="Inter" panose="02000503000000020004" pitchFamily="2" charset="0"/>
                <a:cs typeface="Arial" panose="020B0604020202020204" pitchFamily="34" charset="0"/>
              </a:rPr>
              <a:t>Sadusky</a:t>
            </a:r>
            <a:r>
              <a:rPr lang="en-US" sz="700">
                <a:effectLst/>
                <a:latin typeface="Inter" panose="02000503000000020004" pitchFamily="2" charset="0"/>
                <a:ea typeface="Inter" panose="02000503000000020004" pitchFamily="2" charset="0"/>
                <a:cs typeface="Arial" panose="020B0604020202020204" pitchFamily="34" charset="0"/>
              </a:rPr>
              <a:t> T, et al. Diabetes management in chronic kidney disease: a consensus report by the American Diabetes Association (ADA) and Kidney Disease: Improving Global Outcomes (KDIGO). Diabetes Care 2022;45:3075–3090.</a:t>
            </a:r>
          </a:p>
        </p:txBody>
      </p:sp>
      <p:sp>
        <p:nvSpPr>
          <p:cNvPr id="3" name="TextBox 2">
            <a:extLst>
              <a:ext uri="{FF2B5EF4-FFF2-40B4-BE49-F238E27FC236}">
                <a16:creationId xmlns:a16="http://schemas.microsoft.com/office/drawing/2014/main" id="{EF0A5144-2820-4EA8-5BA2-A4DBF752772A}"/>
              </a:ext>
            </a:extLst>
          </p:cNvPr>
          <p:cNvSpPr txBox="1"/>
          <p:nvPr/>
        </p:nvSpPr>
        <p:spPr>
          <a:xfrm>
            <a:off x="0" y="4833148"/>
            <a:ext cx="9144000"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11. Chronic kidney disease and risk management: Standards of Care in Diabetes—2025 Abridged for Primary Care. Clin Diabetes 2025;43:215–216 (doi: 10.2337/cd25-a011). ©2025 by the American Diabetes Association. </a:t>
            </a:r>
            <a:endParaRPr lang="en-US" sz="500" dirty="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64780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B126-E13C-5D76-8DE5-6042679D0A3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B51CD80-988D-B4A8-FFAC-2AFB1E6FE86D}"/>
              </a:ext>
            </a:extLst>
          </p:cNvPr>
          <p:cNvSpPr>
            <a:spLocks noGrp="1"/>
          </p:cNvSpPr>
          <p:nvPr>
            <p:ph type="body" sz="quarter" idx="27"/>
          </p:nvPr>
        </p:nvSpPr>
        <p:spPr/>
        <p:txBody>
          <a:bodyPr/>
          <a:lstStyle/>
          <a:p>
            <a:r>
              <a:rPr lang="en-US" b="1">
                <a:solidFill>
                  <a:schemeClr val="tx1"/>
                </a:solidFill>
              </a:rPr>
              <a:t>Section 11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736681E6-B4E2-CBD3-20E3-F6922C0ADE83}"/>
              </a:ext>
            </a:extLst>
          </p:cNvPr>
          <p:cNvSpPr txBox="1">
            <a:spLocks/>
          </p:cNvSpPr>
          <p:nvPr/>
        </p:nvSpPr>
        <p:spPr>
          <a:xfrm>
            <a:off x="797094" y="1261845"/>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Why Manage CKD?</a:t>
            </a:r>
          </a:p>
        </p:txBody>
      </p:sp>
      <p:pic>
        <p:nvPicPr>
          <p:cNvPr id="5" name="Picture 4">
            <a:extLst>
              <a:ext uri="{FF2B5EF4-FFF2-40B4-BE49-F238E27FC236}">
                <a16:creationId xmlns:a16="http://schemas.microsoft.com/office/drawing/2014/main" id="{2522810F-8DB6-6AE3-8DDA-3DAAD611177F}"/>
              </a:ext>
            </a:extLst>
          </p:cNvPr>
          <p:cNvPicPr>
            <a:picLocks noChangeAspect="1"/>
          </p:cNvPicPr>
          <p:nvPr/>
        </p:nvPicPr>
        <p:blipFill>
          <a:blip r:embed="rId3"/>
          <a:srcRect/>
          <a:stretch/>
        </p:blipFill>
        <p:spPr>
          <a:xfrm>
            <a:off x="580662" y="1751124"/>
            <a:ext cx="7772400" cy="1973303"/>
          </a:xfrm>
          <a:prstGeom prst="rect">
            <a:avLst/>
          </a:prstGeom>
        </p:spPr>
      </p:pic>
      <p:sp>
        <p:nvSpPr>
          <p:cNvPr id="3" name="TextBox 2">
            <a:extLst>
              <a:ext uri="{FF2B5EF4-FFF2-40B4-BE49-F238E27FC236}">
                <a16:creationId xmlns:a16="http://schemas.microsoft.com/office/drawing/2014/main" id="{E0C1090C-3570-DBE3-6C1A-6F50146CB7AE}"/>
              </a:ext>
            </a:extLst>
          </p:cNvPr>
          <p:cNvSpPr txBox="1"/>
          <p:nvPr/>
        </p:nvSpPr>
        <p:spPr>
          <a:xfrm>
            <a:off x="0" y="4833148"/>
            <a:ext cx="9144000"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11. Chronic kidney disease and risk management: Standards of Care in Diabetes—2025 Abridged for Primary Care. Clin Diabetes 2025;43:215–216 (doi: 10.2337/cd25-a011). ©2025 by the American Diabetes Association. </a:t>
            </a:r>
            <a:endParaRPr lang="en-US" sz="500" dirty="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741959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2A944-2EF1-85D6-848F-86DE3F894F7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170DA3B-EE49-52F7-6A3D-1F1709B033F2}"/>
              </a:ext>
            </a:extLst>
          </p:cNvPr>
          <p:cNvSpPr>
            <a:spLocks noGrp="1"/>
          </p:cNvSpPr>
          <p:nvPr>
            <p:ph type="body" sz="quarter" idx="27"/>
          </p:nvPr>
        </p:nvSpPr>
        <p:spPr/>
        <p:txBody>
          <a:bodyPr/>
          <a:lstStyle/>
          <a:p>
            <a:r>
              <a:rPr lang="en-US" b="1">
                <a:solidFill>
                  <a:schemeClr val="tx1"/>
                </a:solidFill>
              </a:rPr>
              <a:t>Section 11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B09F5C91-BD5E-A629-477F-1EF16D021B9F}"/>
              </a:ext>
            </a:extLst>
          </p:cNvPr>
          <p:cNvSpPr txBox="1">
            <a:spLocks/>
          </p:cNvSpPr>
          <p:nvPr/>
        </p:nvSpPr>
        <p:spPr>
          <a:xfrm>
            <a:off x="797094" y="978594"/>
            <a:ext cx="6319323"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Holistic Approach to Improving Outcomes in People With Diabetes and CKD</a:t>
            </a:r>
          </a:p>
        </p:txBody>
      </p:sp>
      <p:pic>
        <p:nvPicPr>
          <p:cNvPr id="10" name="Picture 9" descr="A diagram of a health care system&#10;&#10;AI-generated content may be incorrect.">
            <a:extLst>
              <a:ext uri="{FF2B5EF4-FFF2-40B4-BE49-F238E27FC236}">
                <a16:creationId xmlns:a16="http://schemas.microsoft.com/office/drawing/2014/main" id="{53AD622F-2AC1-EA36-2DCC-492D28F8F133}"/>
              </a:ext>
            </a:extLst>
          </p:cNvPr>
          <p:cNvPicPr>
            <a:picLocks noChangeAspect="1"/>
          </p:cNvPicPr>
          <p:nvPr/>
        </p:nvPicPr>
        <p:blipFill>
          <a:blip r:embed="rId3"/>
          <a:srcRect t="631"/>
          <a:stretch/>
        </p:blipFill>
        <p:spPr>
          <a:xfrm>
            <a:off x="1077620" y="1717258"/>
            <a:ext cx="4851466" cy="3128020"/>
          </a:xfrm>
          <a:prstGeom prst="rect">
            <a:avLst/>
          </a:prstGeom>
        </p:spPr>
      </p:pic>
      <p:pic>
        <p:nvPicPr>
          <p:cNvPr id="3" name="Picture 2">
            <a:extLst>
              <a:ext uri="{FF2B5EF4-FFF2-40B4-BE49-F238E27FC236}">
                <a16:creationId xmlns:a16="http://schemas.microsoft.com/office/drawing/2014/main" id="{5EA37289-DA6F-4982-FC8A-CFECBAAD517A}"/>
              </a:ext>
            </a:extLst>
          </p:cNvPr>
          <p:cNvPicPr>
            <a:picLocks noChangeAspect="1"/>
          </p:cNvPicPr>
          <p:nvPr/>
        </p:nvPicPr>
        <p:blipFill>
          <a:blip r:embed="rId4"/>
          <a:stretch>
            <a:fillRect/>
          </a:stretch>
        </p:blipFill>
        <p:spPr>
          <a:xfrm>
            <a:off x="6090174" y="1717258"/>
            <a:ext cx="2633700" cy="3103133"/>
          </a:xfrm>
          <a:prstGeom prst="rect">
            <a:avLst/>
          </a:prstGeom>
        </p:spPr>
      </p:pic>
      <p:sp>
        <p:nvSpPr>
          <p:cNvPr id="4" name="TextBox 3">
            <a:extLst>
              <a:ext uri="{FF2B5EF4-FFF2-40B4-BE49-F238E27FC236}">
                <a16:creationId xmlns:a16="http://schemas.microsoft.com/office/drawing/2014/main" id="{CE0A2B9C-1C45-F9EF-EA79-274DE40AB512}"/>
              </a:ext>
            </a:extLst>
          </p:cNvPr>
          <p:cNvSpPr txBox="1"/>
          <p:nvPr/>
        </p:nvSpPr>
        <p:spPr>
          <a:xfrm>
            <a:off x="0" y="4833148"/>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11. Chronic kidney disease and risk management: Standards of Care in Diabetes—2025 Abridged for Primary Care. Clin Diabetes 2025;43:215–216 (doi: 10.2337/cd25-a011).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697684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0495-ADF6-7F51-5402-3E5AA193C5B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30E7F02-D70F-9EB7-B2BD-E3D9C0E0AD59}"/>
              </a:ext>
            </a:extLst>
          </p:cNvPr>
          <p:cNvSpPr>
            <a:spLocks noGrp="1"/>
          </p:cNvSpPr>
          <p:nvPr>
            <p:ph type="body" sz="quarter" idx="27"/>
          </p:nvPr>
        </p:nvSpPr>
        <p:spPr/>
        <p:txBody>
          <a:bodyPr/>
          <a:lstStyle/>
          <a:p>
            <a:r>
              <a:rPr lang="en-US" b="1">
                <a:solidFill>
                  <a:schemeClr val="tx1"/>
                </a:solidFill>
              </a:rPr>
              <a:t>Section 11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1D41E6F3-590B-51F8-A657-77F3600CC53A}"/>
              </a:ext>
            </a:extLst>
          </p:cNvPr>
          <p:cNvSpPr txBox="1">
            <a:spLocks/>
          </p:cNvSpPr>
          <p:nvPr/>
        </p:nvSpPr>
        <p:spPr>
          <a:xfrm>
            <a:off x="702751" y="1345322"/>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Clinical Tips</a:t>
            </a:r>
          </a:p>
        </p:txBody>
      </p:sp>
      <p:sp>
        <p:nvSpPr>
          <p:cNvPr id="5" name="Text Placeholder 10">
            <a:extLst>
              <a:ext uri="{FF2B5EF4-FFF2-40B4-BE49-F238E27FC236}">
                <a16:creationId xmlns:a16="http://schemas.microsoft.com/office/drawing/2014/main" id="{B77FF1C7-B2BD-AA9A-C23D-DBB69C71EF95}"/>
              </a:ext>
            </a:extLst>
          </p:cNvPr>
          <p:cNvSpPr txBox="1">
            <a:spLocks/>
          </p:cNvSpPr>
          <p:nvPr/>
        </p:nvSpPr>
        <p:spPr>
          <a:xfrm>
            <a:off x="702750" y="1838290"/>
            <a:ext cx="7088795" cy="22057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Monitor for ↑serum creatinine and for ↑serum K+ levels when ACEi, ARBs, and MRAs are used, or for ↓K+ levels when diuretics are used at routine visits and 7–14 days after initiation or after a dose change.</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Continue ACE inhibitor or ARB therapy for ≤30% increases in serum creatinine in the absence of volume depletion.</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Aim for a urinary albumin reduction ≥30% in people with CKD and urinary albumin ≥300 mg/g to slow CKD progression.</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Optimize blood pressure management (aim for &lt;130/80 mmHg).</a:t>
            </a:r>
          </a:p>
          <a:p>
            <a:pPr>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Women of childbearing age not using reliable contraceptives should be on a safe antihypertensive medication before  conception and during pregnancy.</a:t>
            </a:r>
          </a:p>
        </p:txBody>
      </p:sp>
      <p:sp>
        <p:nvSpPr>
          <p:cNvPr id="3" name="TextBox 2">
            <a:extLst>
              <a:ext uri="{FF2B5EF4-FFF2-40B4-BE49-F238E27FC236}">
                <a16:creationId xmlns:a16="http://schemas.microsoft.com/office/drawing/2014/main" id="{1DCB34FA-1B6E-5324-B791-4FE820DA9B2E}"/>
              </a:ext>
            </a:extLst>
          </p:cNvPr>
          <p:cNvSpPr txBox="1"/>
          <p:nvPr/>
        </p:nvSpPr>
        <p:spPr>
          <a:xfrm>
            <a:off x="0" y="4833148"/>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11. Chronic kidney disease and risk management: Standards of Care in Diabetes—2025 Abridged for Primary Care. Clin Diabetes 2025;43:215–216 (doi: 10.2337/cd25-a011).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270871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A2A5-8257-7768-1D31-9059A882F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9140D-6F23-6AA0-E442-77BD42FE8D7E}"/>
              </a:ext>
            </a:extLst>
          </p:cNvPr>
          <p:cNvSpPr>
            <a:spLocks noGrp="1"/>
          </p:cNvSpPr>
          <p:nvPr>
            <p:ph type="title"/>
          </p:nvPr>
        </p:nvSpPr>
        <p:spPr>
          <a:xfrm>
            <a:off x="1226527" y="2000511"/>
            <a:ext cx="7631371" cy="1288790"/>
          </a:xfrm>
        </p:spPr>
        <p:txBody>
          <a:bodyPr/>
          <a:lstStyle/>
          <a:p>
            <a:r>
              <a:rPr lang="en-US" sz="3600" b="0"/>
              <a:t>Retinopathy, Neuropathy, and Foot Care</a:t>
            </a:r>
            <a:endParaRPr lang="en-US"/>
          </a:p>
        </p:txBody>
      </p:sp>
      <p:sp>
        <p:nvSpPr>
          <p:cNvPr id="4" name="Text Placeholder 3">
            <a:extLst>
              <a:ext uri="{FF2B5EF4-FFF2-40B4-BE49-F238E27FC236}">
                <a16:creationId xmlns:a16="http://schemas.microsoft.com/office/drawing/2014/main" id="{DD4D2780-0631-B3AB-CB1E-69C87EE7CAAA}"/>
              </a:ext>
            </a:extLst>
          </p:cNvPr>
          <p:cNvSpPr>
            <a:spLocks noGrp="1"/>
          </p:cNvSpPr>
          <p:nvPr>
            <p:ph type="body" sz="quarter" idx="13"/>
          </p:nvPr>
        </p:nvSpPr>
        <p:spPr>
          <a:xfrm>
            <a:off x="1187735" y="1043690"/>
            <a:ext cx="3682430" cy="459581"/>
          </a:xfrm>
        </p:spPr>
        <p:txBody>
          <a:bodyPr/>
          <a:lstStyle/>
          <a:p>
            <a:r>
              <a:rPr lang="en-US"/>
              <a:t>Section 12</a:t>
            </a:r>
          </a:p>
        </p:txBody>
      </p:sp>
      <p:sp>
        <p:nvSpPr>
          <p:cNvPr id="3" name="Slide Number Placeholder 2">
            <a:extLst>
              <a:ext uri="{FF2B5EF4-FFF2-40B4-BE49-F238E27FC236}">
                <a16:creationId xmlns:a16="http://schemas.microsoft.com/office/drawing/2014/main" id="{6A679550-18CF-C570-6A6A-AE8098855819}"/>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86</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1541627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3F83-A8F4-0721-4CD8-2801BCB016E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89CEA94-CFE0-0DB6-64A4-D70A115FAC65}"/>
              </a:ext>
            </a:extLst>
          </p:cNvPr>
          <p:cNvSpPr>
            <a:spLocks noGrp="1"/>
          </p:cNvSpPr>
          <p:nvPr>
            <p:ph type="body" sz="quarter" idx="27"/>
          </p:nvPr>
        </p:nvSpPr>
        <p:spPr/>
        <p:txBody>
          <a:bodyPr/>
          <a:lstStyle/>
          <a:p>
            <a:r>
              <a:rPr lang="en-US" b="1">
                <a:solidFill>
                  <a:schemeClr val="tx1"/>
                </a:solidFill>
              </a:rPr>
              <a:t>Section 12   </a:t>
            </a:r>
            <a:r>
              <a:rPr lang="en-US">
                <a:solidFill>
                  <a:schemeClr val="tx1"/>
                </a:solidFill>
              </a:rPr>
              <a:t>|</a:t>
            </a:r>
            <a:r>
              <a:rPr lang="en-US"/>
              <a:t>   Abridged Standards of Care</a:t>
            </a:r>
          </a:p>
        </p:txBody>
      </p:sp>
      <p:sp>
        <p:nvSpPr>
          <p:cNvPr id="3" name="TextBox 2">
            <a:extLst>
              <a:ext uri="{FF2B5EF4-FFF2-40B4-BE49-F238E27FC236}">
                <a16:creationId xmlns:a16="http://schemas.microsoft.com/office/drawing/2014/main" id="{4D6B268E-7175-D349-AF38-742A02895FB0}"/>
              </a:ext>
            </a:extLst>
          </p:cNvPr>
          <p:cNvSpPr txBox="1"/>
          <p:nvPr/>
        </p:nvSpPr>
        <p:spPr>
          <a:xfrm>
            <a:off x="0" y="4794677"/>
            <a:ext cx="9144000" cy="169277"/>
          </a:xfrm>
          <a:prstGeom prst="rect">
            <a:avLst/>
          </a:prstGeom>
          <a:noFill/>
        </p:spPr>
        <p:txBody>
          <a:bodyPr wrap="square" rtlCol="0">
            <a:spAutoFit/>
          </a:bodyPr>
          <a:lstStyle/>
          <a:p>
            <a:pPr algn="ctr"/>
            <a:r>
              <a:rPr lang="en-US" sz="500" b="0" i="0" u="none" strike="noStrike" baseline="0" dirty="0">
                <a:solidFill>
                  <a:srgbClr val="211D1E"/>
                </a:solidFill>
                <a:latin typeface="Inter" panose="02000503000000020004" pitchFamily="2" charset="0"/>
                <a:ea typeface="Inter" panose="02000503000000020004" pitchFamily="2" charset="0"/>
              </a:rPr>
              <a:t>American Diabetes Association Primary Care Advisory Group. 12. Retinopathy, neuropathy, and foot care: Standards of Care in Diabetes—2025 Abridged for Primary Care. Clin Diabetes 2025;43:217–218 (doi: 10.2337/cd25-a012). ©2025 by the American Diabetes Association.</a:t>
            </a:r>
            <a:endParaRPr lang="en-US" sz="500" dirty="0">
              <a:latin typeface="Inter" panose="02000503000000020004" pitchFamily="2" charset="0"/>
              <a:ea typeface="Inter" panose="02000503000000020004" pitchFamily="2" charset="0"/>
            </a:endParaRPr>
          </a:p>
        </p:txBody>
      </p:sp>
      <p:sp>
        <p:nvSpPr>
          <p:cNvPr id="24" name="Text Placeholder 10">
            <a:extLst>
              <a:ext uri="{FF2B5EF4-FFF2-40B4-BE49-F238E27FC236}">
                <a16:creationId xmlns:a16="http://schemas.microsoft.com/office/drawing/2014/main" id="{A29250FC-85BB-AEB8-7D86-1EFA8D931087}"/>
              </a:ext>
            </a:extLst>
          </p:cNvPr>
          <p:cNvSpPr txBox="1">
            <a:spLocks/>
          </p:cNvSpPr>
          <p:nvPr/>
        </p:nvSpPr>
        <p:spPr>
          <a:xfrm>
            <a:off x="789837" y="1083989"/>
            <a:ext cx="5024157" cy="33855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Optimizing the management of glycemia, blood pressure, and lipids can reduce or slow the progression of microvascular complications of diabetes.</a:t>
            </a:r>
            <a:endParaRPr lang="en-US" sz="1000">
              <a:effectLst/>
              <a:latin typeface="Inter" panose="02000503000000020004" pitchFamily="2" charset="0"/>
              <a:ea typeface="Inter" panose="02000503000000020004" pitchFamily="2" charset="0"/>
            </a:endParaRPr>
          </a:p>
        </p:txBody>
      </p:sp>
      <p:pic>
        <p:nvPicPr>
          <p:cNvPr id="2" name="Picture 1">
            <a:extLst>
              <a:ext uri="{FF2B5EF4-FFF2-40B4-BE49-F238E27FC236}">
                <a16:creationId xmlns:a16="http://schemas.microsoft.com/office/drawing/2014/main" id="{8EAEA702-1163-0D37-2144-2B76E66F0BB1}"/>
              </a:ext>
            </a:extLst>
          </p:cNvPr>
          <p:cNvPicPr>
            <a:picLocks noChangeAspect="1"/>
          </p:cNvPicPr>
          <p:nvPr/>
        </p:nvPicPr>
        <p:blipFill>
          <a:blip r:embed="rId3"/>
          <a:stretch>
            <a:fillRect/>
          </a:stretch>
        </p:blipFill>
        <p:spPr>
          <a:xfrm>
            <a:off x="927043" y="1816146"/>
            <a:ext cx="7175614" cy="2584928"/>
          </a:xfrm>
          <a:prstGeom prst="rect">
            <a:avLst/>
          </a:prstGeom>
        </p:spPr>
      </p:pic>
    </p:spTree>
    <p:custDataLst>
      <p:tags r:id="rId1"/>
    </p:custDataLst>
    <p:extLst>
      <p:ext uri="{BB962C8B-B14F-4D97-AF65-F5344CB8AC3E}">
        <p14:creationId xmlns:p14="http://schemas.microsoft.com/office/powerpoint/2010/main" val="4266394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CC42-E04B-7A95-9CA6-B54CF7F9C3B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C18F079-7091-B951-C285-4681545DE6A3}"/>
              </a:ext>
            </a:extLst>
          </p:cNvPr>
          <p:cNvSpPr>
            <a:spLocks noGrp="1"/>
          </p:cNvSpPr>
          <p:nvPr>
            <p:ph type="body" sz="quarter" idx="27"/>
          </p:nvPr>
        </p:nvSpPr>
        <p:spPr/>
        <p:txBody>
          <a:bodyPr/>
          <a:lstStyle/>
          <a:p>
            <a:r>
              <a:rPr lang="en-US" b="1">
                <a:solidFill>
                  <a:schemeClr val="tx1"/>
                </a:solidFill>
              </a:rPr>
              <a:t>Section 12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1003ABD9-D621-A593-D58F-7C3172497AAF}"/>
              </a:ext>
            </a:extLst>
          </p:cNvPr>
          <p:cNvSpPr txBox="1">
            <a:spLocks/>
          </p:cNvSpPr>
          <p:nvPr/>
        </p:nvSpPr>
        <p:spPr>
          <a:xfrm>
            <a:off x="768065" y="1036873"/>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Diabetic Retinopathy (DR)</a:t>
            </a:r>
          </a:p>
        </p:txBody>
      </p:sp>
      <p:pic>
        <p:nvPicPr>
          <p:cNvPr id="9" name="Picture 8">
            <a:extLst>
              <a:ext uri="{FF2B5EF4-FFF2-40B4-BE49-F238E27FC236}">
                <a16:creationId xmlns:a16="http://schemas.microsoft.com/office/drawing/2014/main" id="{1B800C2D-12FF-E564-3F9F-4F4426FA0D19}"/>
              </a:ext>
            </a:extLst>
          </p:cNvPr>
          <p:cNvPicPr>
            <a:picLocks noChangeAspect="1"/>
          </p:cNvPicPr>
          <p:nvPr/>
        </p:nvPicPr>
        <p:blipFill>
          <a:blip r:embed="rId3"/>
          <a:stretch>
            <a:fillRect/>
          </a:stretch>
        </p:blipFill>
        <p:spPr>
          <a:xfrm>
            <a:off x="676020" y="1335517"/>
            <a:ext cx="7699915" cy="3944454"/>
          </a:xfrm>
          <a:prstGeom prst="rect">
            <a:avLst/>
          </a:prstGeom>
        </p:spPr>
      </p:pic>
      <p:sp>
        <p:nvSpPr>
          <p:cNvPr id="2" name="TextBox 1">
            <a:extLst>
              <a:ext uri="{FF2B5EF4-FFF2-40B4-BE49-F238E27FC236}">
                <a16:creationId xmlns:a16="http://schemas.microsoft.com/office/drawing/2014/main" id="{3786CC4C-692B-3EF7-9875-84CF59B98ACB}"/>
              </a:ext>
            </a:extLst>
          </p:cNvPr>
          <p:cNvSpPr txBox="1"/>
          <p:nvPr/>
        </p:nvSpPr>
        <p:spPr>
          <a:xfrm>
            <a:off x="0" y="4794677"/>
            <a:ext cx="7053943" cy="246221"/>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12. Retinopathy, neuropathy, and foot care: Standards of Care in Diabetes—2025 Abridged for Primary Care. Clin Diabetes 2025;43:217–218 (doi: 10.2337/cd25-a012).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028182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0DDFD-2DD9-3E7A-81F5-E7462FFE249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B0923CF-C74E-7E4D-5B73-ACF08943DF29}"/>
              </a:ext>
            </a:extLst>
          </p:cNvPr>
          <p:cNvSpPr>
            <a:spLocks noGrp="1"/>
          </p:cNvSpPr>
          <p:nvPr>
            <p:ph type="body" sz="quarter" idx="27"/>
          </p:nvPr>
        </p:nvSpPr>
        <p:spPr/>
        <p:txBody>
          <a:bodyPr/>
          <a:lstStyle/>
          <a:p>
            <a:r>
              <a:rPr lang="en-US" b="1">
                <a:solidFill>
                  <a:schemeClr val="tx1"/>
                </a:solidFill>
              </a:rPr>
              <a:t>Section 12   </a:t>
            </a:r>
            <a:r>
              <a:rPr lang="en-US">
                <a:solidFill>
                  <a:schemeClr val="tx1"/>
                </a:solidFill>
              </a:rPr>
              <a:t>|</a:t>
            </a:r>
            <a:r>
              <a:rPr lang="en-US"/>
              <a:t>   Abridged Standards of Care</a:t>
            </a:r>
          </a:p>
        </p:txBody>
      </p:sp>
      <p:sp>
        <p:nvSpPr>
          <p:cNvPr id="8" name="Text Placeholder 10">
            <a:extLst>
              <a:ext uri="{FF2B5EF4-FFF2-40B4-BE49-F238E27FC236}">
                <a16:creationId xmlns:a16="http://schemas.microsoft.com/office/drawing/2014/main" id="{7C57CEE1-0B27-8D95-0006-F9A5F0FF27A0}"/>
              </a:ext>
            </a:extLst>
          </p:cNvPr>
          <p:cNvSpPr txBox="1">
            <a:spLocks/>
          </p:cNvSpPr>
          <p:nvPr/>
        </p:nvSpPr>
        <p:spPr>
          <a:xfrm>
            <a:off x="797094" y="1218302"/>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Diabetic Retinopathy (DR)</a:t>
            </a:r>
          </a:p>
        </p:txBody>
      </p:sp>
      <p:pic>
        <p:nvPicPr>
          <p:cNvPr id="2" name="Picture 1">
            <a:extLst>
              <a:ext uri="{FF2B5EF4-FFF2-40B4-BE49-F238E27FC236}">
                <a16:creationId xmlns:a16="http://schemas.microsoft.com/office/drawing/2014/main" id="{4F0114D7-32A2-584A-D668-1974F1EFF299}"/>
              </a:ext>
            </a:extLst>
          </p:cNvPr>
          <p:cNvPicPr>
            <a:picLocks noChangeAspect="1"/>
          </p:cNvPicPr>
          <p:nvPr/>
        </p:nvPicPr>
        <p:blipFill>
          <a:blip r:embed="rId3"/>
          <a:stretch>
            <a:fillRect/>
          </a:stretch>
        </p:blipFill>
        <p:spPr>
          <a:xfrm>
            <a:off x="716298" y="1846282"/>
            <a:ext cx="4608975" cy="2078916"/>
          </a:xfrm>
          <a:prstGeom prst="rect">
            <a:avLst/>
          </a:prstGeom>
        </p:spPr>
      </p:pic>
      <p:sp>
        <p:nvSpPr>
          <p:cNvPr id="4" name="TextBox 3">
            <a:extLst>
              <a:ext uri="{FF2B5EF4-FFF2-40B4-BE49-F238E27FC236}">
                <a16:creationId xmlns:a16="http://schemas.microsoft.com/office/drawing/2014/main" id="{72B32A38-4744-C315-90F1-6A80D8247427}"/>
              </a:ext>
            </a:extLst>
          </p:cNvPr>
          <p:cNvSpPr txBox="1"/>
          <p:nvPr/>
        </p:nvSpPr>
        <p:spPr>
          <a:xfrm>
            <a:off x="0" y="4794677"/>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12. Retinopathy, neuropathy, and foot care: Standards of Care in Diabetes—2025 Abridged for Primary Care. Clin Diabetes 2025;43:217–218 (doi: 10.2337/cd25-a012).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83146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CB38B-2B97-33A1-F2C1-79C6BD2834C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C6A636-CE77-5F2A-C3DA-15330206DEFB}"/>
              </a:ext>
            </a:extLst>
          </p:cNvPr>
          <p:cNvSpPr>
            <a:spLocks noGrp="1"/>
          </p:cNvSpPr>
          <p:nvPr>
            <p:ph type="body" sz="quarter" idx="27"/>
          </p:nvPr>
        </p:nvSpPr>
        <p:spPr/>
        <p:txBody>
          <a:bodyPr/>
          <a:lstStyle/>
          <a:p>
            <a:r>
              <a:rPr lang="en-US" b="1">
                <a:solidFill>
                  <a:schemeClr val="tx1"/>
                </a:solidFill>
                <a:latin typeface="Inter" panose="02000503000000020004" pitchFamily="2" charset="0"/>
                <a:ea typeface="Inter" panose="02000503000000020004" pitchFamily="2" charset="0"/>
              </a:rPr>
              <a:t>Section 2   </a:t>
            </a:r>
            <a:r>
              <a:rPr lang="en-US">
                <a:solidFill>
                  <a:schemeClr val="tx1"/>
                </a:solidFill>
                <a:latin typeface="Inter" panose="02000503000000020004" pitchFamily="2" charset="0"/>
                <a:ea typeface="Inter" panose="02000503000000020004" pitchFamily="2" charset="0"/>
              </a:rPr>
              <a:t>|</a:t>
            </a:r>
            <a:r>
              <a:rPr lang="en-US">
                <a:latin typeface="Inter" panose="02000503000000020004" pitchFamily="2" charset="0"/>
                <a:ea typeface="Inter" panose="02000503000000020004" pitchFamily="2" charset="0"/>
              </a:rPr>
              <a:t>   Abridged Standards of Care</a:t>
            </a:r>
          </a:p>
        </p:txBody>
      </p:sp>
      <p:pic>
        <p:nvPicPr>
          <p:cNvPr id="12" name="Picture 11">
            <a:extLst>
              <a:ext uri="{FF2B5EF4-FFF2-40B4-BE49-F238E27FC236}">
                <a16:creationId xmlns:a16="http://schemas.microsoft.com/office/drawing/2014/main" id="{B01D44EE-7471-DBF1-8437-514D6FF8B906}"/>
              </a:ext>
            </a:extLst>
          </p:cNvPr>
          <p:cNvPicPr>
            <a:picLocks noChangeAspect="1"/>
          </p:cNvPicPr>
          <p:nvPr/>
        </p:nvPicPr>
        <p:blipFill>
          <a:blip r:embed="rId3"/>
          <a:stretch>
            <a:fillRect/>
          </a:stretch>
        </p:blipFill>
        <p:spPr>
          <a:xfrm>
            <a:off x="1304861" y="364806"/>
            <a:ext cx="7742591" cy="4413887"/>
          </a:xfrm>
          <a:prstGeom prst="rect">
            <a:avLst/>
          </a:prstGeom>
        </p:spPr>
      </p:pic>
      <p:sp>
        <p:nvSpPr>
          <p:cNvPr id="2" name="TextBox 1">
            <a:extLst>
              <a:ext uri="{FF2B5EF4-FFF2-40B4-BE49-F238E27FC236}">
                <a16:creationId xmlns:a16="http://schemas.microsoft.com/office/drawing/2014/main" id="{772E47A5-4C39-55AC-7DFE-E50D0B2CC208}"/>
              </a:ext>
            </a:extLst>
          </p:cNvPr>
          <p:cNvSpPr txBox="1"/>
          <p:nvPr/>
        </p:nvSpPr>
        <p:spPr>
          <a:xfrm>
            <a:off x="0" y="4833149"/>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rPr>
              <a:t>American Diabetes Association Primary Care Advisory Group. 2. Diagnosis and classification of diabetes: Standards of Care in Diabetes—2025 Abridged for Primary Care. Clin Diabetes 2025;43</a:t>
            </a:r>
            <a:r>
              <a:rPr lang="en-US" sz="500">
                <a:solidFill>
                  <a:srgbClr val="211D1E"/>
                </a:solidFill>
                <a:latin typeface="Inter" panose="02000503000000020004" pitchFamily="2" charset="0"/>
              </a:rPr>
              <a:t>:184–186</a:t>
            </a:r>
            <a:r>
              <a:rPr lang="en-US" sz="500" b="0" i="0" u="none" strike="noStrike" baseline="0">
                <a:solidFill>
                  <a:srgbClr val="211D1E"/>
                </a:solidFill>
                <a:latin typeface="Inter" panose="02000503000000020004" pitchFamily="2" charset="0"/>
              </a:rPr>
              <a:t> (doi: 10.2337/cd25-a002). ©2025 by the American Diabetes Association. </a:t>
            </a:r>
            <a:endParaRPr lang="en-US" sz="500"/>
          </a:p>
        </p:txBody>
      </p:sp>
    </p:spTree>
    <p:custDataLst>
      <p:tags r:id="rId1"/>
    </p:custDataLst>
    <p:extLst>
      <p:ext uri="{BB962C8B-B14F-4D97-AF65-F5344CB8AC3E}">
        <p14:creationId xmlns:p14="http://schemas.microsoft.com/office/powerpoint/2010/main" val="1641205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E0D16-73B9-CDBB-6543-7437969A40F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F5F6398-7974-638A-DDE4-AA1DC784EB21}"/>
              </a:ext>
            </a:extLst>
          </p:cNvPr>
          <p:cNvSpPr>
            <a:spLocks noGrp="1"/>
          </p:cNvSpPr>
          <p:nvPr>
            <p:ph type="body" sz="quarter" idx="27"/>
          </p:nvPr>
        </p:nvSpPr>
        <p:spPr/>
        <p:txBody>
          <a:bodyPr/>
          <a:lstStyle/>
          <a:p>
            <a:r>
              <a:rPr lang="en-US" b="1">
                <a:solidFill>
                  <a:schemeClr val="tx1"/>
                </a:solidFill>
              </a:rPr>
              <a:t>Section 12   </a:t>
            </a:r>
            <a:r>
              <a:rPr lang="en-US">
                <a:solidFill>
                  <a:schemeClr val="tx1"/>
                </a:solidFill>
              </a:rPr>
              <a:t>|</a:t>
            </a:r>
            <a:r>
              <a:rPr lang="en-US"/>
              <a:t>   Abridged Standards of Care</a:t>
            </a:r>
          </a:p>
        </p:txBody>
      </p:sp>
      <p:sp>
        <p:nvSpPr>
          <p:cNvPr id="2" name="Text Placeholder 10">
            <a:extLst>
              <a:ext uri="{FF2B5EF4-FFF2-40B4-BE49-F238E27FC236}">
                <a16:creationId xmlns:a16="http://schemas.microsoft.com/office/drawing/2014/main" id="{0A67B9AA-8980-7D52-76FC-6CAE2A86A53C}"/>
              </a:ext>
            </a:extLst>
          </p:cNvPr>
          <p:cNvSpPr txBox="1">
            <a:spLocks/>
          </p:cNvSpPr>
          <p:nvPr/>
        </p:nvSpPr>
        <p:spPr>
          <a:xfrm>
            <a:off x="804352" y="1677828"/>
            <a:ext cx="3401419" cy="152862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ffectLst/>
                <a:latin typeface="Inter" panose="02000503000000020004" pitchFamily="2" charset="0"/>
                <a:ea typeface="Inter" panose="02000503000000020004" pitchFamily="2" charset="0"/>
              </a:rPr>
              <a:t>All people with diabetes should be assessed for diabetic peripheral neuropathy (DPN):</a:t>
            </a:r>
            <a:endParaRPr lang="en-US" sz="1100">
              <a:effectLst/>
              <a:latin typeface="Inter" panose="02000503000000020004" pitchFamily="2" charset="0"/>
              <a:ea typeface="Inter" panose="02000503000000020004" pitchFamily="2" charset="0"/>
            </a:endParaRP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Starting at the diagnosis of type 2 diabetes</a:t>
            </a: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5 years after the diagnosis of type 1 diabetes</a:t>
            </a: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At least annually thereafter</a:t>
            </a:r>
          </a:p>
          <a:p>
            <a:pPr marL="0" indent="0">
              <a:spcBef>
                <a:spcPts val="400"/>
              </a:spcBef>
              <a:buNone/>
            </a:pPr>
            <a:endParaRPr lang="en-US" sz="1100">
              <a:effectLst/>
              <a:latin typeface="Inter" panose="02000503000000020004" pitchFamily="2" charset="0"/>
              <a:ea typeface="Inter" panose="02000503000000020004" pitchFamily="2" charset="0"/>
            </a:endParaRPr>
          </a:p>
        </p:txBody>
      </p:sp>
      <p:sp>
        <p:nvSpPr>
          <p:cNvPr id="4" name="Text Placeholder 10">
            <a:extLst>
              <a:ext uri="{FF2B5EF4-FFF2-40B4-BE49-F238E27FC236}">
                <a16:creationId xmlns:a16="http://schemas.microsoft.com/office/drawing/2014/main" id="{AB604E2E-ADE3-1D0E-E47A-DCE2D594E248}"/>
              </a:ext>
            </a:extLst>
          </p:cNvPr>
          <p:cNvSpPr txBox="1">
            <a:spLocks/>
          </p:cNvSpPr>
          <p:nvPr/>
        </p:nvSpPr>
        <p:spPr>
          <a:xfrm>
            <a:off x="804352" y="1151842"/>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Neuropathy</a:t>
            </a:r>
          </a:p>
        </p:txBody>
      </p:sp>
      <p:sp>
        <p:nvSpPr>
          <p:cNvPr id="5" name="Text Placeholder 10">
            <a:extLst>
              <a:ext uri="{FF2B5EF4-FFF2-40B4-BE49-F238E27FC236}">
                <a16:creationId xmlns:a16="http://schemas.microsoft.com/office/drawing/2014/main" id="{3CE610AB-31BE-45DC-F0F6-F98986B9BBD6}"/>
              </a:ext>
            </a:extLst>
          </p:cNvPr>
          <p:cNvSpPr txBox="1">
            <a:spLocks/>
          </p:cNvSpPr>
          <p:nvPr/>
        </p:nvSpPr>
        <p:spPr>
          <a:xfrm>
            <a:off x="4669410" y="1677828"/>
            <a:ext cx="3316310" cy="165173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ffectLst/>
                <a:latin typeface="Inter" panose="02000503000000020004" pitchFamily="2" charset="0"/>
                <a:ea typeface="Inter" panose="02000503000000020004" pitchFamily="2" charset="0"/>
              </a:rPr>
              <a:t>Symptoms and signs of autonomic neuropathy should be assessed:</a:t>
            </a: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Starting at the diagnosis of type 2 diabetes</a:t>
            </a: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5 years after the diagnosis of type 1 diabetes</a:t>
            </a: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At least annually thereafter</a:t>
            </a:r>
          </a:p>
          <a:p>
            <a:pPr>
              <a:spcBef>
                <a:spcPts val="400"/>
              </a:spcBef>
              <a:buClr>
                <a:srgbClr val="006890"/>
              </a:buClr>
              <a:buFont typeface="Wingdings" pitchFamily="2" charset="2"/>
              <a:buChar char="ü"/>
            </a:pPr>
            <a:r>
              <a:rPr lang="en-US" sz="1100">
                <a:effectLst/>
                <a:latin typeface="Inter" panose="02000503000000020004" pitchFamily="2" charset="0"/>
                <a:ea typeface="Inter" panose="02000503000000020004" pitchFamily="2" charset="0"/>
              </a:rPr>
              <a:t>With evidence of other microvascular complications, particularly kidney disease and DPN</a:t>
            </a:r>
          </a:p>
        </p:txBody>
      </p:sp>
      <p:sp>
        <p:nvSpPr>
          <p:cNvPr id="6" name="TextBox 5">
            <a:extLst>
              <a:ext uri="{FF2B5EF4-FFF2-40B4-BE49-F238E27FC236}">
                <a16:creationId xmlns:a16="http://schemas.microsoft.com/office/drawing/2014/main" id="{523229EE-038B-A409-BF26-BC2EDDE95B2A}"/>
              </a:ext>
            </a:extLst>
          </p:cNvPr>
          <p:cNvSpPr txBox="1"/>
          <p:nvPr/>
        </p:nvSpPr>
        <p:spPr>
          <a:xfrm>
            <a:off x="0" y="4794677"/>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12. Retinopathy, neuropathy, and foot care: Standards of Care in Diabetes—2025 Abridged for Primary Care. Clin Diabetes 2025;43:217–218 (doi: 10.2337/cd25-a012).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1061052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BCEA5-A1C0-E14B-9BEF-2E3BBE560E5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C191FEA-CC9C-F8D5-1127-9521F2BA6652}"/>
              </a:ext>
            </a:extLst>
          </p:cNvPr>
          <p:cNvSpPr>
            <a:spLocks noGrp="1"/>
          </p:cNvSpPr>
          <p:nvPr>
            <p:ph type="body" sz="quarter" idx="27"/>
          </p:nvPr>
        </p:nvSpPr>
        <p:spPr/>
        <p:txBody>
          <a:bodyPr/>
          <a:lstStyle/>
          <a:p>
            <a:r>
              <a:rPr lang="en-US" b="1">
                <a:solidFill>
                  <a:schemeClr val="tx1"/>
                </a:solidFill>
              </a:rPr>
              <a:t>Section 12   </a:t>
            </a:r>
            <a:r>
              <a:rPr lang="en-US">
                <a:solidFill>
                  <a:schemeClr val="tx1"/>
                </a:solidFill>
              </a:rPr>
              <a:t>|</a:t>
            </a:r>
            <a:r>
              <a:rPr lang="en-US"/>
              <a:t>   Abridged Standards of Care</a:t>
            </a:r>
          </a:p>
        </p:txBody>
      </p:sp>
      <p:sp>
        <p:nvSpPr>
          <p:cNvPr id="5" name="Text Placeholder 10">
            <a:extLst>
              <a:ext uri="{FF2B5EF4-FFF2-40B4-BE49-F238E27FC236}">
                <a16:creationId xmlns:a16="http://schemas.microsoft.com/office/drawing/2014/main" id="{F67C34BB-6C8F-39DB-EECD-A24162C97DE8}"/>
              </a:ext>
            </a:extLst>
          </p:cNvPr>
          <p:cNvSpPr txBox="1">
            <a:spLocks/>
          </p:cNvSpPr>
          <p:nvPr/>
        </p:nvSpPr>
        <p:spPr>
          <a:xfrm>
            <a:off x="797093" y="991424"/>
            <a:ext cx="8281593"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Treatment Options for DPN and Autonomic Neuropathy</a:t>
            </a:r>
          </a:p>
        </p:txBody>
      </p:sp>
      <p:pic>
        <p:nvPicPr>
          <p:cNvPr id="6" name="Picture 5" descr="A diagram of various medical icons&#10;&#10;AI-generated content may be incorrect.">
            <a:extLst>
              <a:ext uri="{FF2B5EF4-FFF2-40B4-BE49-F238E27FC236}">
                <a16:creationId xmlns:a16="http://schemas.microsoft.com/office/drawing/2014/main" id="{D0386351-CE8F-EC29-0B24-1161C992452A}"/>
              </a:ext>
            </a:extLst>
          </p:cNvPr>
          <p:cNvPicPr>
            <a:picLocks noChangeAspect="1"/>
          </p:cNvPicPr>
          <p:nvPr/>
        </p:nvPicPr>
        <p:blipFill>
          <a:blip r:embed="rId3"/>
          <a:stretch>
            <a:fillRect/>
          </a:stretch>
        </p:blipFill>
        <p:spPr>
          <a:xfrm>
            <a:off x="1378092" y="1360756"/>
            <a:ext cx="6575549" cy="3557032"/>
          </a:xfrm>
          <a:prstGeom prst="rect">
            <a:avLst/>
          </a:prstGeom>
        </p:spPr>
      </p:pic>
      <p:sp>
        <p:nvSpPr>
          <p:cNvPr id="2" name="TextBox 1">
            <a:extLst>
              <a:ext uri="{FF2B5EF4-FFF2-40B4-BE49-F238E27FC236}">
                <a16:creationId xmlns:a16="http://schemas.microsoft.com/office/drawing/2014/main" id="{092ACCFB-E2CB-4D4B-44DD-2E1F283CDB39}"/>
              </a:ext>
            </a:extLst>
          </p:cNvPr>
          <p:cNvSpPr txBox="1"/>
          <p:nvPr/>
        </p:nvSpPr>
        <p:spPr>
          <a:xfrm>
            <a:off x="0" y="4794677"/>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12. Retinopathy, neuropathy, and foot care: Standards of Care in Diabetes—2025 Abridged for Primary Care. Clin Diabetes 2025;43:217–218 (doi: 10.2337/cd25-a012).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6899387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4A3CE-662F-C844-5C05-0D6D823B7BA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33666D6-D9DB-27F2-CCE1-3144349506E4}"/>
              </a:ext>
            </a:extLst>
          </p:cNvPr>
          <p:cNvSpPr>
            <a:spLocks noGrp="1"/>
          </p:cNvSpPr>
          <p:nvPr>
            <p:ph type="body" sz="quarter" idx="27"/>
          </p:nvPr>
        </p:nvSpPr>
        <p:spPr/>
        <p:txBody>
          <a:bodyPr/>
          <a:lstStyle/>
          <a:p>
            <a:r>
              <a:rPr lang="en-US" b="1">
                <a:solidFill>
                  <a:schemeClr val="tx1"/>
                </a:solidFill>
              </a:rPr>
              <a:t>Section 12   </a:t>
            </a:r>
            <a:r>
              <a:rPr lang="en-US">
                <a:solidFill>
                  <a:schemeClr val="tx1"/>
                </a:solidFill>
              </a:rPr>
              <a:t>|</a:t>
            </a:r>
            <a:r>
              <a:rPr lang="en-US"/>
              <a:t>   Abridged Standards of Care</a:t>
            </a:r>
          </a:p>
        </p:txBody>
      </p:sp>
      <p:sp>
        <p:nvSpPr>
          <p:cNvPr id="4" name="Text Placeholder 10">
            <a:extLst>
              <a:ext uri="{FF2B5EF4-FFF2-40B4-BE49-F238E27FC236}">
                <a16:creationId xmlns:a16="http://schemas.microsoft.com/office/drawing/2014/main" id="{A08FF8BA-019C-7331-27E7-5AA3019DDCA9}"/>
              </a:ext>
            </a:extLst>
          </p:cNvPr>
          <p:cNvSpPr txBox="1">
            <a:spLocks/>
          </p:cNvSpPr>
          <p:nvPr/>
        </p:nvSpPr>
        <p:spPr>
          <a:xfrm>
            <a:off x="746294" y="1715259"/>
            <a:ext cx="5479953" cy="2846933"/>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1100">
                <a:effectLst/>
                <a:latin typeface="Inter" panose="02000503000000020004" pitchFamily="2" charset="0"/>
                <a:ea typeface="Inter" panose="02000503000000020004" pitchFamily="2" charset="0"/>
              </a:rPr>
              <a:t>Initial treatment recommendations should include: </a:t>
            </a:r>
          </a:p>
          <a:p>
            <a:pPr>
              <a:spcBef>
                <a:spcPts val="400"/>
              </a:spcBef>
              <a:buClr>
                <a:srgbClr val="006890"/>
              </a:buClr>
            </a:pPr>
            <a:r>
              <a:rPr lang="en-US" sz="1100">
                <a:effectLst/>
                <a:latin typeface="Inter" panose="02000503000000020004" pitchFamily="2" charset="0"/>
                <a:ea typeface="Inter" panose="02000503000000020004" pitchFamily="2" charset="0"/>
              </a:rPr>
              <a:t>Daily foot inspection</a:t>
            </a:r>
          </a:p>
          <a:p>
            <a:pPr>
              <a:spcBef>
                <a:spcPts val="400"/>
              </a:spcBef>
              <a:buClr>
                <a:srgbClr val="006890"/>
              </a:buClr>
            </a:pPr>
            <a:r>
              <a:rPr lang="en-US" sz="1100">
                <a:effectLst/>
                <a:latin typeface="Inter" panose="02000503000000020004" pitchFamily="2" charset="0"/>
                <a:ea typeface="Inter" panose="02000503000000020004" pitchFamily="2" charset="0"/>
              </a:rPr>
              <a:t>Use of moisturizers for dry, scaly skin and avoidance of self-care of ingrown nails and calluses</a:t>
            </a:r>
          </a:p>
          <a:p>
            <a:pPr>
              <a:spcBef>
                <a:spcPts val="400"/>
              </a:spcBef>
              <a:buClr>
                <a:srgbClr val="006890"/>
              </a:buClr>
            </a:pPr>
            <a:r>
              <a:rPr lang="en-US" sz="1100">
                <a:effectLst/>
                <a:latin typeface="Inter" panose="02000503000000020004" pitchFamily="2" charset="0"/>
                <a:ea typeface="Inter" panose="02000503000000020004" pitchFamily="2" charset="0"/>
              </a:rPr>
              <a:t>Well-fitted athletic or walking shoes with customized pressure-relieving orthoses for people with increased plantar pressures (e.g., with plantar calluses).</a:t>
            </a:r>
          </a:p>
          <a:p>
            <a:pPr>
              <a:spcBef>
                <a:spcPts val="400"/>
              </a:spcBef>
              <a:buClr>
                <a:srgbClr val="006890"/>
              </a:buClr>
            </a:pPr>
            <a:r>
              <a:rPr lang="en-US" sz="1100">
                <a:effectLst/>
                <a:latin typeface="Inter" panose="02000503000000020004" pitchFamily="2" charset="0"/>
                <a:ea typeface="Inter" panose="02000503000000020004" pitchFamily="2" charset="0"/>
              </a:rPr>
              <a:t>Specialized therapeutic footwear for people at high risk for ulceration</a:t>
            </a:r>
          </a:p>
          <a:p>
            <a:pPr>
              <a:spcBef>
                <a:spcPts val="400"/>
              </a:spcBef>
              <a:buClr>
                <a:srgbClr val="006890"/>
              </a:buClr>
            </a:pPr>
            <a:r>
              <a:rPr lang="en-US" sz="1100">
                <a:effectLst/>
                <a:latin typeface="Inter" panose="02000503000000020004" pitchFamily="2" charset="0"/>
                <a:ea typeface="Inter" panose="02000503000000020004" pitchFamily="2" charset="0"/>
              </a:rPr>
              <a:t>Smoking cessation for individuals who smoke and referral to a foot care specialist for those who smoke and have a history of diabetes-related foot complications</a:t>
            </a:r>
          </a:p>
          <a:p>
            <a:pPr marL="0" indent="0">
              <a:spcBef>
                <a:spcPts val="400"/>
              </a:spcBef>
              <a:buNone/>
            </a:pPr>
            <a:r>
              <a:rPr lang="en-US" sz="1100">
                <a:effectLst/>
                <a:latin typeface="Inter" panose="02000503000000020004" pitchFamily="2" charset="0"/>
                <a:ea typeface="Inter" panose="02000503000000020004" pitchFamily="2" charset="0"/>
              </a:rPr>
              <a:t>Perform a comprehensive foot evaluation at least annually to identify risk factors for ulcers and amputations; more frequent examinations are needed for those with loss of protective sensation, peripheral artery disease, or other serious complications.</a:t>
            </a:r>
          </a:p>
        </p:txBody>
      </p:sp>
      <p:sp>
        <p:nvSpPr>
          <p:cNvPr id="5" name="Text Placeholder 10">
            <a:extLst>
              <a:ext uri="{FF2B5EF4-FFF2-40B4-BE49-F238E27FC236}">
                <a16:creationId xmlns:a16="http://schemas.microsoft.com/office/drawing/2014/main" id="{2EF0816E-2DBF-E9F9-30D1-F08FD6F2178F}"/>
              </a:ext>
            </a:extLst>
          </p:cNvPr>
          <p:cNvSpPr txBox="1">
            <a:spLocks/>
          </p:cNvSpPr>
          <p:nvPr/>
        </p:nvSpPr>
        <p:spPr>
          <a:xfrm>
            <a:off x="746294" y="1189273"/>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a:latin typeface="Inter" panose="02000503000000020004" pitchFamily="2" charset="0"/>
                <a:ea typeface="Inter" panose="02000503000000020004" pitchFamily="2" charset="0"/>
              </a:rPr>
              <a:t>Foot Care</a:t>
            </a:r>
          </a:p>
        </p:txBody>
      </p:sp>
      <p:pic>
        <p:nvPicPr>
          <p:cNvPr id="8" name="Picture 7" descr="A person looking at a magnifying glass&#10;&#10;AI-generated content may be incorrect.">
            <a:extLst>
              <a:ext uri="{FF2B5EF4-FFF2-40B4-BE49-F238E27FC236}">
                <a16:creationId xmlns:a16="http://schemas.microsoft.com/office/drawing/2014/main" id="{490C0A55-6E35-339E-4D0D-7C7A06A4E2E9}"/>
              </a:ext>
            </a:extLst>
          </p:cNvPr>
          <p:cNvPicPr>
            <a:picLocks noChangeAspect="1"/>
          </p:cNvPicPr>
          <p:nvPr/>
        </p:nvPicPr>
        <p:blipFill>
          <a:blip r:embed="rId3"/>
          <a:stretch>
            <a:fillRect/>
          </a:stretch>
        </p:blipFill>
        <p:spPr>
          <a:xfrm>
            <a:off x="6324075" y="1554843"/>
            <a:ext cx="1866900" cy="2628900"/>
          </a:xfrm>
          <a:prstGeom prst="rect">
            <a:avLst/>
          </a:prstGeom>
        </p:spPr>
      </p:pic>
      <p:sp>
        <p:nvSpPr>
          <p:cNvPr id="2" name="TextBox 1">
            <a:extLst>
              <a:ext uri="{FF2B5EF4-FFF2-40B4-BE49-F238E27FC236}">
                <a16:creationId xmlns:a16="http://schemas.microsoft.com/office/drawing/2014/main" id="{1E837FED-EA18-6FBD-4330-5C39BFE9FEF2}"/>
              </a:ext>
            </a:extLst>
          </p:cNvPr>
          <p:cNvSpPr txBox="1"/>
          <p:nvPr/>
        </p:nvSpPr>
        <p:spPr>
          <a:xfrm>
            <a:off x="0" y="4794677"/>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12. Retinopathy, neuropathy, and foot care: Standards of Care in Diabetes—2025 Abridged for Primary Care. Clin Diabetes 2025;43:217–218 (doi: 10.2337/cd25-a012). ©2025 by the American Diabetes Association.</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833519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E6767-6DA9-5704-9E65-A816D2823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92B33-FECF-EF8E-B937-712A72364FEA}"/>
              </a:ext>
            </a:extLst>
          </p:cNvPr>
          <p:cNvSpPr>
            <a:spLocks noGrp="1"/>
          </p:cNvSpPr>
          <p:nvPr>
            <p:ph type="title"/>
          </p:nvPr>
        </p:nvSpPr>
        <p:spPr>
          <a:xfrm>
            <a:off x="1226527" y="2000511"/>
            <a:ext cx="7631371" cy="1288790"/>
          </a:xfrm>
        </p:spPr>
        <p:txBody>
          <a:bodyPr/>
          <a:lstStyle/>
          <a:p>
            <a:r>
              <a:rPr lang="en-US" sz="3600" b="0"/>
              <a:t>Older Adults</a:t>
            </a:r>
            <a:endParaRPr lang="en-US"/>
          </a:p>
        </p:txBody>
      </p:sp>
      <p:sp>
        <p:nvSpPr>
          <p:cNvPr id="4" name="Text Placeholder 3">
            <a:extLst>
              <a:ext uri="{FF2B5EF4-FFF2-40B4-BE49-F238E27FC236}">
                <a16:creationId xmlns:a16="http://schemas.microsoft.com/office/drawing/2014/main" id="{D7D86657-6031-0FBD-E15A-23F173632D23}"/>
              </a:ext>
            </a:extLst>
          </p:cNvPr>
          <p:cNvSpPr>
            <a:spLocks noGrp="1"/>
          </p:cNvSpPr>
          <p:nvPr>
            <p:ph type="body" sz="quarter" idx="13"/>
          </p:nvPr>
        </p:nvSpPr>
        <p:spPr>
          <a:xfrm>
            <a:off x="1187735" y="1043690"/>
            <a:ext cx="3682430" cy="459581"/>
          </a:xfrm>
        </p:spPr>
        <p:txBody>
          <a:bodyPr/>
          <a:lstStyle/>
          <a:p>
            <a:r>
              <a:rPr lang="en-US"/>
              <a:t>Section 13</a:t>
            </a:r>
          </a:p>
        </p:txBody>
      </p:sp>
      <p:sp>
        <p:nvSpPr>
          <p:cNvPr id="3" name="Slide Number Placeholder 2">
            <a:extLst>
              <a:ext uri="{FF2B5EF4-FFF2-40B4-BE49-F238E27FC236}">
                <a16:creationId xmlns:a16="http://schemas.microsoft.com/office/drawing/2014/main" id="{71F8057D-116F-1464-10A0-454F4B6F27B0}"/>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93</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469166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85365-1DF5-B80E-D5E6-14C6A6CDF492}"/>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E6C89DB-E54D-7D35-648B-8C8E67DB07B5}"/>
              </a:ext>
            </a:extLst>
          </p:cNvPr>
          <p:cNvSpPr>
            <a:spLocks noGrp="1"/>
          </p:cNvSpPr>
          <p:nvPr>
            <p:ph type="body" sz="quarter" idx="27"/>
          </p:nvPr>
        </p:nvSpPr>
        <p:spPr/>
        <p:txBody>
          <a:bodyPr>
            <a:normAutofit lnSpcReduction="10000"/>
          </a:bodyPr>
          <a:lstStyle/>
          <a:p>
            <a:r>
              <a:rPr lang="en-US" b="1">
                <a:solidFill>
                  <a:schemeClr val="tx1"/>
                </a:solidFill>
              </a:rPr>
              <a:t>Section 13   </a:t>
            </a:r>
            <a:r>
              <a:rPr lang="en-US">
                <a:solidFill>
                  <a:schemeClr val="tx1"/>
                </a:solidFill>
              </a:rPr>
              <a:t>|</a:t>
            </a:r>
            <a:r>
              <a:rPr lang="en-US"/>
              <a:t>   Abridged Standards of Care</a:t>
            </a:r>
          </a:p>
        </p:txBody>
      </p:sp>
      <p:sp>
        <p:nvSpPr>
          <p:cNvPr id="8" name="TextBox 7">
            <a:extLst>
              <a:ext uri="{FF2B5EF4-FFF2-40B4-BE49-F238E27FC236}">
                <a16:creationId xmlns:a16="http://schemas.microsoft.com/office/drawing/2014/main" id="{C77F492D-948A-ADC3-537E-D42166D42030}"/>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13. Older adults: Standards of Care in Diabetes—2025 Abridged for Primary Care. Clin Diabetes 2025;43:219–220 (doi: 10.2337/cd25-a013). ©2025 by the American Diabetes Association. </a:t>
            </a:r>
            <a:endParaRPr lang="en-US" sz="500">
              <a:latin typeface="Inter" panose="02000503000000020004" pitchFamily="2" charset="0"/>
              <a:ea typeface="Inter" panose="02000503000000020004" pitchFamily="2" charset="0"/>
            </a:endParaRPr>
          </a:p>
        </p:txBody>
      </p:sp>
      <p:sp>
        <p:nvSpPr>
          <p:cNvPr id="4" name="Text Placeholder 10">
            <a:extLst>
              <a:ext uri="{FF2B5EF4-FFF2-40B4-BE49-F238E27FC236}">
                <a16:creationId xmlns:a16="http://schemas.microsoft.com/office/drawing/2014/main" id="{63A5449C-1B6B-552E-FE98-83503557BEDA}"/>
              </a:ext>
            </a:extLst>
          </p:cNvPr>
          <p:cNvSpPr txBox="1">
            <a:spLocks/>
          </p:cNvSpPr>
          <p:nvPr/>
        </p:nvSpPr>
        <p:spPr>
          <a:xfrm>
            <a:off x="615665" y="1071007"/>
            <a:ext cx="1939667" cy="107721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ffectLst/>
                <a:latin typeface="Inter" panose="02000503000000020004" pitchFamily="2" charset="0"/>
                <a:ea typeface="Inter" panose="02000503000000020004" pitchFamily="2" charset="0"/>
              </a:rPr>
              <a:t>Individualization of Treatment Goals and Medication Plans for Older Adults With Diabetes</a:t>
            </a:r>
            <a:endParaRPr lang="en-US" sz="1100">
              <a:effectLst/>
              <a:latin typeface="Inter" panose="02000503000000020004" pitchFamily="2" charset="0"/>
              <a:ea typeface="Inter" panose="02000503000000020004" pitchFamily="2" charset="0"/>
            </a:endParaRPr>
          </a:p>
        </p:txBody>
      </p:sp>
      <p:pic>
        <p:nvPicPr>
          <p:cNvPr id="6" name="Picture 5">
            <a:extLst>
              <a:ext uri="{FF2B5EF4-FFF2-40B4-BE49-F238E27FC236}">
                <a16:creationId xmlns:a16="http://schemas.microsoft.com/office/drawing/2014/main" id="{B3A4F7A4-C604-A881-0A55-F73420E6907B}"/>
              </a:ext>
            </a:extLst>
          </p:cNvPr>
          <p:cNvPicPr>
            <a:picLocks noChangeAspect="1"/>
          </p:cNvPicPr>
          <p:nvPr/>
        </p:nvPicPr>
        <p:blipFill>
          <a:blip r:embed="rId3"/>
          <a:srcRect/>
          <a:stretch/>
        </p:blipFill>
        <p:spPr>
          <a:xfrm>
            <a:off x="2781837" y="225711"/>
            <a:ext cx="4761545" cy="4565631"/>
          </a:xfrm>
          <a:prstGeom prst="rect">
            <a:avLst/>
          </a:prstGeom>
        </p:spPr>
      </p:pic>
      <p:sp>
        <p:nvSpPr>
          <p:cNvPr id="2" name="TextBox 1">
            <a:extLst>
              <a:ext uri="{FF2B5EF4-FFF2-40B4-BE49-F238E27FC236}">
                <a16:creationId xmlns:a16="http://schemas.microsoft.com/office/drawing/2014/main" id="{66C5FB6A-911D-2D85-D704-861EE132FE6B}"/>
              </a:ext>
            </a:extLst>
          </p:cNvPr>
          <p:cNvSpPr txBox="1"/>
          <p:nvPr/>
        </p:nvSpPr>
        <p:spPr>
          <a:xfrm>
            <a:off x="797094" y="4041532"/>
            <a:ext cx="1984743" cy="738664"/>
          </a:xfrm>
          <a:prstGeom prst="rect">
            <a:avLst/>
          </a:prstGeom>
          <a:noFill/>
        </p:spPr>
        <p:txBody>
          <a:bodyPr wrap="square" rtlCol="0">
            <a:spAutoFit/>
          </a:bodyPr>
          <a:lstStyle/>
          <a:p>
            <a:r>
              <a:rPr lang="en-US" sz="600">
                <a:effectLst/>
                <a:latin typeface="Inter" panose="02000503000000020004" pitchFamily="2" charset="0"/>
                <a:ea typeface="Inter" panose="02000503000000020004" pitchFamily="2" charset="0"/>
                <a:cs typeface="Arial" panose="020B0604020202020204" pitchFamily="34" charset="0"/>
              </a:rPr>
              <a:t>*Continuous glucose monitoring glycemic metrics: TIR, time in range (70–180 mg/dL [3.9–10.0 mmol/L]); TBR, time below range (&lt;70 mg/dL [&lt;3.9 mmol/L]).</a:t>
            </a:r>
          </a:p>
          <a:p>
            <a:r>
              <a:rPr lang="en-US" sz="600">
                <a:effectLst/>
                <a:latin typeface="Inter" panose="02000503000000020004" pitchFamily="2" charset="0"/>
                <a:ea typeface="Inter" panose="02000503000000020004" pitchFamily="2" charset="0"/>
                <a:cs typeface="Arial" panose="020B0604020202020204" pitchFamily="34" charset="0"/>
              </a:rPr>
              <a:t>†Upon discharge, consider reinstating home treatment if inpatient treatment was more complex. ADL, activities of daily living.</a:t>
            </a:r>
          </a:p>
        </p:txBody>
      </p:sp>
    </p:spTree>
    <p:custDataLst>
      <p:tags r:id="rId1"/>
    </p:custDataLst>
    <p:extLst>
      <p:ext uri="{BB962C8B-B14F-4D97-AF65-F5344CB8AC3E}">
        <p14:creationId xmlns:p14="http://schemas.microsoft.com/office/powerpoint/2010/main" val="3017790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8D0E4-4FF4-EF53-DF32-E853EE2E53C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FB91EEE-66AE-E39A-6918-D3BA85EE0268}"/>
              </a:ext>
            </a:extLst>
          </p:cNvPr>
          <p:cNvSpPr>
            <a:spLocks noGrp="1"/>
          </p:cNvSpPr>
          <p:nvPr>
            <p:ph type="body" sz="quarter" idx="27"/>
          </p:nvPr>
        </p:nvSpPr>
        <p:spPr/>
        <p:txBody>
          <a:bodyPr>
            <a:normAutofit lnSpcReduction="10000"/>
          </a:bodyPr>
          <a:lstStyle/>
          <a:p>
            <a:r>
              <a:rPr lang="en-US" b="1">
                <a:solidFill>
                  <a:schemeClr val="tx1"/>
                </a:solidFill>
              </a:rPr>
              <a:t>Section 13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1B7D35BF-4725-C01B-274E-7576D370F9A0}"/>
              </a:ext>
            </a:extLst>
          </p:cNvPr>
          <p:cNvSpPr txBox="1">
            <a:spLocks/>
          </p:cNvSpPr>
          <p:nvPr/>
        </p:nvSpPr>
        <p:spPr>
          <a:xfrm>
            <a:off x="537794" y="1184922"/>
            <a:ext cx="1494008" cy="646331"/>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ffectLst/>
                <a:latin typeface="Inter" panose="02000503000000020004" pitchFamily="2" charset="0"/>
                <a:ea typeface="Inter" panose="02000503000000020004" pitchFamily="2" charset="0"/>
              </a:rPr>
              <a:t>Simplification of Complex Insulin Therapy</a:t>
            </a:r>
            <a:endParaRPr lang="en-US" sz="1100">
              <a:effectLst/>
              <a:latin typeface="Inter" panose="02000503000000020004" pitchFamily="2" charset="0"/>
              <a:ea typeface="Inter" panose="02000503000000020004" pitchFamily="2" charset="0"/>
            </a:endParaRPr>
          </a:p>
        </p:txBody>
      </p:sp>
      <p:pic>
        <p:nvPicPr>
          <p:cNvPr id="9" name="Picture 8">
            <a:extLst>
              <a:ext uri="{FF2B5EF4-FFF2-40B4-BE49-F238E27FC236}">
                <a16:creationId xmlns:a16="http://schemas.microsoft.com/office/drawing/2014/main" id="{768E0154-4308-4E7D-A0CC-9FEF4CFA17D4}"/>
              </a:ext>
            </a:extLst>
          </p:cNvPr>
          <p:cNvPicPr>
            <a:picLocks noChangeAspect="1"/>
          </p:cNvPicPr>
          <p:nvPr/>
        </p:nvPicPr>
        <p:blipFill>
          <a:blip r:embed="rId3"/>
          <a:stretch>
            <a:fillRect/>
          </a:stretch>
        </p:blipFill>
        <p:spPr>
          <a:xfrm>
            <a:off x="2031802" y="898606"/>
            <a:ext cx="5241465" cy="3824514"/>
          </a:xfrm>
          <a:prstGeom prst="rect">
            <a:avLst/>
          </a:prstGeom>
        </p:spPr>
      </p:pic>
      <p:pic>
        <p:nvPicPr>
          <p:cNvPr id="2" name="Picture 1">
            <a:extLst>
              <a:ext uri="{FF2B5EF4-FFF2-40B4-BE49-F238E27FC236}">
                <a16:creationId xmlns:a16="http://schemas.microsoft.com/office/drawing/2014/main" id="{1EABCD71-8D2C-CA9A-AA51-812E048005C5}"/>
              </a:ext>
            </a:extLst>
          </p:cNvPr>
          <p:cNvPicPr>
            <a:picLocks noChangeAspect="1"/>
          </p:cNvPicPr>
          <p:nvPr/>
        </p:nvPicPr>
        <p:blipFill>
          <a:blip r:embed="rId4"/>
          <a:stretch>
            <a:fillRect/>
          </a:stretch>
        </p:blipFill>
        <p:spPr>
          <a:xfrm>
            <a:off x="7273267" y="2181726"/>
            <a:ext cx="1853345" cy="2249619"/>
          </a:xfrm>
          <a:prstGeom prst="rect">
            <a:avLst/>
          </a:prstGeom>
        </p:spPr>
      </p:pic>
      <p:sp>
        <p:nvSpPr>
          <p:cNvPr id="4" name="TextBox 3">
            <a:extLst>
              <a:ext uri="{FF2B5EF4-FFF2-40B4-BE49-F238E27FC236}">
                <a16:creationId xmlns:a16="http://schemas.microsoft.com/office/drawing/2014/main" id="{B7213662-B543-FEFF-8898-48A53DB8B8C1}"/>
              </a:ext>
            </a:extLst>
          </p:cNvPr>
          <p:cNvSpPr txBox="1"/>
          <p:nvPr/>
        </p:nvSpPr>
        <p:spPr>
          <a:xfrm>
            <a:off x="0" y="4833149"/>
            <a:ext cx="9144000"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13. Older adults: Standards of Care in Diabetes—2025 Abridged for Primary Care. Clin Diabetes 2025;43:219–220 (doi: 10.2337/cd25-a013).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41644234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304E-20E3-B725-2E51-83E7DF706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B1D1A-162F-BB72-DC4A-20D7C0DF4BF6}"/>
              </a:ext>
            </a:extLst>
          </p:cNvPr>
          <p:cNvSpPr>
            <a:spLocks noGrp="1"/>
          </p:cNvSpPr>
          <p:nvPr>
            <p:ph type="title"/>
          </p:nvPr>
        </p:nvSpPr>
        <p:spPr>
          <a:xfrm>
            <a:off x="1226527" y="2000511"/>
            <a:ext cx="7631371" cy="1288790"/>
          </a:xfrm>
        </p:spPr>
        <p:txBody>
          <a:bodyPr/>
          <a:lstStyle/>
          <a:p>
            <a:r>
              <a:rPr lang="en-US" sz="3600" b="0"/>
              <a:t>Children and Adolescents</a:t>
            </a:r>
            <a:endParaRPr lang="en-US"/>
          </a:p>
        </p:txBody>
      </p:sp>
      <p:sp>
        <p:nvSpPr>
          <p:cNvPr id="4" name="Text Placeholder 3">
            <a:extLst>
              <a:ext uri="{FF2B5EF4-FFF2-40B4-BE49-F238E27FC236}">
                <a16:creationId xmlns:a16="http://schemas.microsoft.com/office/drawing/2014/main" id="{08FA53C6-0334-E315-BAD0-783F1284BDD7}"/>
              </a:ext>
            </a:extLst>
          </p:cNvPr>
          <p:cNvSpPr>
            <a:spLocks noGrp="1"/>
          </p:cNvSpPr>
          <p:nvPr>
            <p:ph type="body" sz="quarter" idx="13"/>
          </p:nvPr>
        </p:nvSpPr>
        <p:spPr>
          <a:xfrm>
            <a:off x="1187735" y="1043690"/>
            <a:ext cx="3682430" cy="459581"/>
          </a:xfrm>
        </p:spPr>
        <p:txBody>
          <a:bodyPr/>
          <a:lstStyle/>
          <a:p>
            <a:r>
              <a:rPr lang="en-US"/>
              <a:t>Section 14</a:t>
            </a:r>
          </a:p>
        </p:txBody>
      </p:sp>
      <p:sp>
        <p:nvSpPr>
          <p:cNvPr id="3" name="Slide Number Placeholder 2">
            <a:extLst>
              <a:ext uri="{FF2B5EF4-FFF2-40B4-BE49-F238E27FC236}">
                <a16:creationId xmlns:a16="http://schemas.microsoft.com/office/drawing/2014/main" id="{32ADA221-3E8B-F9DF-5B4B-30A6BD687904}"/>
              </a:ext>
            </a:extLst>
          </p:cNvPr>
          <p:cNvSpPr>
            <a:spLocks noGrp="1"/>
          </p:cNvSpPr>
          <p:nvPr>
            <p:ph type="sldNum" sz="quarter" idx="4294967295"/>
          </p:nvPr>
        </p:nvSpPr>
        <p:spPr>
          <a:xfrm>
            <a:off x="7086600" y="4767263"/>
            <a:ext cx="2057400" cy="273844"/>
          </a:xfrm>
          <a:prstGeom prst="rect">
            <a:avLst/>
          </a:prstGeom>
        </p:spPr>
        <p:txBody>
          <a:bodyPr/>
          <a:lstStyle/>
          <a:p>
            <a:pPr defTabSz="342900"/>
            <a:fld id="{77F03178-52FA-47ED-9D68-9D8BA91F4249}" type="slidenum">
              <a:rPr lang="en-US" sz="1350">
                <a:solidFill>
                  <a:srgbClr val="000000"/>
                </a:solidFill>
                <a:latin typeface="Aptos" panose="02110004020202020204"/>
              </a:rPr>
              <a:pPr defTabSz="342900"/>
              <a:t>96</a:t>
            </a:fld>
            <a:endParaRPr lang="en-US" sz="1350">
              <a:solidFill>
                <a:srgbClr val="000000"/>
              </a:solidFill>
              <a:latin typeface="Aptos" panose="02110004020202020204"/>
            </a:endParaRPr>
          </a:p>
        </p:txBody>
      </p:sp>
    </p:spTree>
    <p:custDataLst>
      <p:tags r:id="rId1"/>
    </p:custDataLst>
    <p:extLst>
      <p:ext uri="{BB962C8B-B14F-4D97-AF65-F5344CB8AC3E}">
        <p14:creationId xmlns:p14="http://schemas.microsoft.com/office/powerpoint/2010/main" val="3457801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18B7-940B-4BC1-F6DD-5D63377A17B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A8D61E6-19F5-3662-74E5-1C97E1A7FC94}"/>
              </a:ext>
            </a:extLst>
          </p:cNvPr>
          <p:cNvSpPr>
            <a:spLocks noGrp="1"/>
          </p:cNvSpPr>
          <p:nvPr>
            <p:ph type="body" sz="quarter" idx="27"/>
          </p:nvPr>
        </p:nvSpPr>
        <p:spPr/>
        <p:txBody>
          <a:bodyPr/>
          <a:lstStyle/>
          <a:p>
            <a:r>
              <a:rPr lang="en-US" b="1">
                <a:solidFill>
                  <a:schemeClr val="tx1"/>
                </a:solidFill>
              </a:rPr>
              <a:t>Section 14   </a:t>
            </a:r>
            <a:r>
              <a:rPr lang="en-US">
                <a:solidFill>
                  <a:schemeClr val="tx1"/>
                </a:solidFill>
              </a:rPr>
              <a:t>|</a:t>
            </a:r>
            <a:r>
              <a:rPr lang="en-US"/>
              <a:t>   Abridged Standards of Care</a:t>
            </a:r>
          </a:p>
        </p:txBody>
      </p:sp>
      <p:sp>
        <p:nvSpPr>
          <p:cNvPr id="2" name="TextBox 1">
            <a:extLst>
              <a:ext uri="{FF2B5EF4-FFF2-40B4-BE49-F238E27FC236}">
                <a16:creationId xmlns:a16="http://schemas.microsoft.com/office/drawing/2014/main" id="{AA194D51-3B44-0A83-7F80-ECF1062AE5B2}"/>
              </a:ext>
            </a:extLst>
          </p:cNvPr>
          <p:cNvSpPr txBox="1"/>
          <p:nvPr/>
        </p:nvSpPr>
        <p:spPr>
          <a:xfrm>
            <a:off x="0" y="4840710"/>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14. Children and adolescents: Standards of Care in Diabetes—2025 Abridged for Primary Care. Clin Diabetes 2025;43:221–222 (doi: 10.2337/cd25-a014). ©2025 by the American Diabetes Association. </a:t>
            </a:r>
            <a:endParaRPr lang="en-US" sz="500">
              <a:latin typeface="Inter" panose="02000503000000020004" pitchFamily="2" charset="0"/>
              <a:ea typeface="Inter" panose="02000503000000020004" pitchFamily="2" charset="0"/>
            </a:endParaRPr>
          </a:p>
        </p:txBody>
      </p:sp>
      <p:sp>
        <p:nvSpPr>
          <p:cNvPr id="11" name="Text Placeholder 10">
            <a:extLst>
              <a:ext uri="{FF2B5EF4-FFF2-40B4-BE49-F238E27FC236}">
                <a16:creationId xmlns:a16="http://schemas.microsoft.com/office/drawing/2014/main" id="{3E4F4B96-A39B-FAF2-3011-CD6FD2215CA2}"/>
              </a:ext>
            </a:extLst>
          </p:cNvPr>
          <p:cNvSpPr txBox="1">
            <a:spLocks/>
          </p:cNvSpPr>
          <p:nvPr/>
        </p:nvSpPr>
        <p:spPr>
          <a:xfrm>
            <a:off x="801687" y="1054961"/>
            <a:ext cx="7768999" cy="84638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effectLst/>
                <a:latin typeface="Inter" panose="02000503000000020004" pitchFamily="2" charset="0"/>
                <a:ea typeface="Inter" panose="02000503000000020004" pitchFamily="2" charset="0"/>
              </a:rPr>
              <a:t>Children and adolescents with diabetes and their parents and caregivers should receive culturally sensitive and developmentally appropriate individualized diabetes self-management education and support (DSMES) according to national standards at diagnosis and routinely thereafter. Recommendations for managing type 1 diabetes are comprehensively addressed in the complete American Diabetes Association (ADA) Standards of Care in Diabetes—2025.</a:t>
            </a:r>
          </a:p>
        </p:txBody>
      </p:sp>
      <p:pic>
        <p:nvPicPr>
          <p:cNvPr id="3" name="Picture 2">
            <a:extLst>
              <a:ext uri="{FF2B5EF4-FFF2-40B4-BE49-F238E27FC236}">
                <a16:creationId xmlns:a16="http://schemas.microsoft.com/office/drawing/2014/main" id="{5096519E-7F90-9B50-F55B-E07B0A62F71E}"/>
              </a:ext>
            </a:extLst>
          </p:cNvPr>
          <p:cNvPicPr>
            <a:picLocks noChangeAspect="1"/>
          </p:cNvPicPr>
          <p:nvPr/>
        </p:nvPicPr>
        <p:blipFill>
          <a:blip r:embed="rId3"/>
          <a:stretch>
            <a:fillRect/>
          </a:stretch>
        </p:blipFill>
        <p:spPr>
          <a:xfrm>
            <a:off x="929323" y="1901347"/>
            <a:ext cx="7285351" cy="2895851"/>
          </a:xfrm>
          <a:prstGeom prst="rect">
            <a:avLst/>
          </a:prstGeom>
        </p:spPr>
      </p:pic>
    </p:spTree>
    <p:custDataLst>
      <p:tags r:id="rId1"/>
    </p:custDataLst>
    <p:extLst>
      <p:ext uri="{BB962C8B-B14F-4D97-AF65-F5344CB8AC3E}">
        <p14:creationId xmlns:p14="http://schemas.microsoft.com/office/powerpoint/2010/main" val="22330152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71C91-9437-3A0B-612C-4F49F86C51C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3317CA3-D498-50FC-ACE7-12855283452A}"/>
              </a:ext>
            </a:extLst>
          </p:cNvPr>
          <p:cNvSpPr>
            <a:spLocks noGrp="1"/>
          </p:cNvSpPr>
          <p:nvPr>
            <p:ph type="body" sz="quarter" idx="27"/>
          </p:nvPr>
        </p:nvSpPr>
        <p:spPr/>
        <p:txBody>
          <a:bodyPr/>
          <a:lstStyle/>
          <a:p>
            <a:r>
              <a:rPr lang="en-US" b="1">
                <a:solidFill>
                  <a:schemeClr val="tx1"/>
                </a:solidFill>
              </a:rPr>
              <a:t>Section 14   </a:t>
            </a:r>
            <a:r>
              <a:rPr lang="en-US">
                <a:solidFill>
                  <a:schemeClr val="tx1"/>
                </a:solidFill>
              </a:rPr>
              <a:t>|</a:t>
            </a:r>
            <a:r>
              <a:rPr lang="en-US"/>
              <a:t>   Abridged Standards of Care</a:t>
            </a:r>
          </a:p>
        </p:txBody>
      </p:sp>
      <p:pic>
        <p:nvPicPr>
          <p:cNvPr id="4" name="Picture 3">
            <a:extLst>
              <a:ext uri="{FF2B5EF4-FFF2-40B4-BE49-F238E27FC236}">
                <a16:creationId xmlns:a16="http://schemas.microsoft.com/office/drawing/2014/main" id="{93CD1C3D-A33D-3AA6-21EE-B6EF9234221D}"/>
              </a:ext>
            </a:extLst>
          </p:cNvPr>
          <p:cNvPicPr>
            <a:picLocks noChangeAspect="1"/>
          </p:cNvPicPr>
          <p:nvPr/>
        </p:nvPicPr>
        <p:blipFill>
          <a:blip r:embed="rId3"/>
          <a:stretch>
            <a:fillRect/>
          </a:stretch>
        </p:blipFill>
        <p:spPr>
          <a:xfrm>
            <a:off x="594014" y="1075795"/>
            <a:ext cx="7955970" cy="3718882"/>
          </a:xfrm>
          <a:prstGeom prst="rect">
            <a:avLst/>
          </a:prstGeom>
        </p:spPr>
      </p:pic>
      <p:sp>
        <p:nvSpPr>
          <p:cNvPr id="3" name="TextBox 2">
            <a:extLst>
              <a:ext uri="{FF2B5EF4-FFF2-40B4-BE49-F238E27FC236}">
                <a16:creationId xmlns:a16="http://schemas.microsoft.com/office/drawing/2014/main" id="{A1748652-4CC3-98AD-7240-6790A3CB9BDF}"/>
              </a:ext>
            </a:extLst>
          </p:cNvPr>
          <p:cNvSpPr txBox="1"/>
          <p:nvPr/>
        </p:nvSpPr>
        <p:spPr>
          <a:xfrm>
            <a:off x="0" y="4840710"/>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14. Children and adolescents: Standards of Care in Diabetes—2025 Abridged for Primary Care. Clin Diabetes 2025;43:221–222 (doi: 10.2337/cd25-a014).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32715251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4F895-3963-A03A-1B1D-163F91FB3F1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1EA448F-427C-BEF8-B2F3-EEBF8388B0F0}"/>
              </a:ext>
            </a:extLst>
          </p:cNvPr>
          <p:cNvSpPr>
            <a:spLocks noGrp="1"/>
          </p:cNvSpPr>
          <p:nvPr>
            <p:ph type="body" sz="quarter" idx="27"/>
          </p:nvPr>
        </p:nvSpPr>
        <p:spPr/>
        <p:txBody>
          <a:bodyPr/>
          <a:lstStyle/>
          <a:p>
            <a:r>
              <a:rPr lang="en-US" b="1">
                <a:solidFill>
                  <a:schemeClr val="tx1"/>
                </a:solidFill>
              </a:rPr>
              <a:t>Section 14   </a:t>
            </a:r>
            <a:r>
              <a:rPr lang="en-US">
                <a:solidFill>
                  <a:schemeClr val="tx1"/>
                </a:solidFill>
              </a:rPr>
              <a:t>|</a:t>
            </a:r>
            <a:r>
              <a:rPr lang="en-US"/>
              <a:t>   Abridged Standards of Care</a:t>
            </a:r>
          </a:p>
        </p:txBody>
      </p:sp>
      <p:sp>
        <p:nvSpPr>
          <p:cNvPr id="3" name="Text Placeholder 10">
            <a:extLst>
              <a:ext uri="{FF2B5EF4-FFF2-40B4-BE49-F238E27FC236}">
                <a16:creationId xmlns:a16="http://schemas.microsoft.com/office/drawing/2014/main" id="{72756A6B-B48C-06E4-D4F9-6BDF58619E74}"/>
              </a:ext>
            </a:extLst>
          </p:cNvPr>
          <p:cNvSpPr txBox="1">
            <a:spLocks/>
          </p:cNvSpPr>
          <p:nvPr/>
        </p:nvSpPr>
        <p:spPr>
          <a:xfrm>
            <a:off x="422792" y="2140189"/>
            <a:ext cx="2163012" cy="646331"/>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ffectLst/>
                <a:latin typeface="Inter" panose="02000503000000020004" pitchFamily="2" charset="0"/>
                <a:ea typeface="Inter" panose="02000503000000020004" pitchFamily="2" charset="0"/>
              </a:rPr>
              <a:t>Addressing Probable New Cases of Type 2 Diabetes in Youth</a:t>
            </a:r>
            <a:endParaRPr lang="en-US">
              <a:effectLst/>
              <a:latin typeface="Inter" panose="02000503000000020004" pitchFamily="2" charset="0"/>
              <a:ea typeface="Inter" panose="02000503000000020004" pitchFamily="2" charset="0"/>
            </a:endParaRPr>
          </a:p>
        </p:txBody>
      </p:sp>
      <p:pic>
        <p:nvPicPr>
          <p:cNvPr id="5" name="Picture 4">
            <a:extLst>
              <a:ext uri="{FF2B5EF4-FFF2-40B4-BE49-F238E27FC236}">
                <a16:creationId xmlns:a16="http://schemas.microsoft.com/office/drawing/2014/main" id="{F6C59AE7-89AB-786C-8570-B2A8E3202BC3}"/>
              </a:ext>
            </a:extLst>
          </p:cNvPr>
          <p:cNvPicPr>
            <a:picLocks noChangeAspect="1"/>
          </p:cNvPicPr>
          <p:nvPr/>
        </p:nvPicPr>
        <p:blipFill>
          <a:blip r:embed="rId3"/>
          <a:srcRect/>
          <a:stretch/>
        </p:blipFill>
        <p:spPr>
          <a:xfrm>
            <a:off x="2585803" y="486380"/>
            <a:ext cx="5527601" cy="4118410"/>
          </a:xfrm>
          <a:prstGeom prst="rect">
            <a:avLst/>
          </a:prstGeom>
        </p:spPr>
      </p:pic>
      <p:sp>
        <p:nvSpPr>
          <p:cNvPr id="4" name="Text Placeholder 10">
            <a:extLst>
              <a:ext uri="{FF2B5EF4-FFF2-40B4-BE49-F238E27FC236}">
                <a16:creationId xmlns:a16="http://schemas.microsoft.com/office/drawing/2014/main" id="{F5473A9F-3B1F-8754-725B-88EC612A2271}"/>
              </a:ext>
            </a:extLst>
          </p:cNvPr>
          <p:cNvSpPr txBox="1">
            <a:spLocks/>
          </p:cNvSpPr>
          <p:nvPr/>
        </p:nvSpPr>
        <p:spPr>
          <a:xfrm>
            <a:off x="5456506" y="3683650"/>
            <a:ext cx="2492006" cy="86177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a:effectLst/>
              </a:rPr>
              <a:t>A1C 8.5% = 69 mmol/mol. BGM, blood glucose monitoring; DKA, diabetic ketoacidosis; GLP-1, glucagon-like peptide 1; HHS, hyperosmolar hyperglycemic state; MDI, multiple daily injection; SGLT2, sodium–glucose cotransporter 2. Adapted from </a:t>
            </a:r>
            <a:r>
              <a:rPr lang="en-US" sz="700" err="1">
                <a:effectLst/>
              </a:rPr>
              <a:t>Arslanian</a:t>
            </a:r>
            <a:r>
              <a:rPr lang="en-US" sz="700">
                <a:effectLst/>
              </a:rPr>
              <a:t> S, Bacha F, Grey M, Marcus MD, White NH, Zeitler P. Evaluation and management of youth-onset type 2 diabetes: a position statement by the American Diabetes Association. Diabetes Care 2018;41:2648–2668</a:t>
            </a:r>
          </a:p>
        </p:txBody>
      </p:sp>
      <p:sp>
        <p:nvSpPr>
          <p:cNvPr id="6" name="TextBox 5">
            <a:extLst>
              <a:ext uri="{FF2B5EF4-FFF2-40B4-BE49-F238E27FC236}">
                <a16:creationId xmlns:a16="http://schemas.microsoft.com/office/drawing/2014/main" id="{FC4416FC-C23D-7744-F0CB-F94039F9E98D}"/>
              </a:ext>
            </a:extLst>
          </p:cNvPr>
          <p:cNvSpPr txBox="1"/>
          <p:nvPr/>
        </p:nvSpPr>
        <p:spPr>
          <a:xfrm>
            <a:off x="0" y="4840710"/>
            <a:ext cx="9143999" cy="169277"/>
          </a:xfrm>
          <a:prstGeom prst="rect">
            <a:avLst/>
          </a:prstGeom>
          <a:noFill/>
        </p:spPr>
        <p:txBody>
          <a:bodyPr wrap="square" rtlCol="0">
            <a:spAutoFit/>
          </a:bodyPr>
          <a:lstStyle/>
          <a:p>
            <a:pPr algn="ctr"/>
            <a:r>
              <a:rPr lang="en-US" sz="500" b="0" i="0" u="none" strike="noStrike" baseline="0">
                <a:solidFill>
                  <a:srgbClr val="211D1E"/>
                </a:solidFill>
                <a:latin typeface="Inter" panose="02000503000000020004" pitchFamily="2" charset="0"/>
                <a:ea typeface="Inter" panose="02000503000000020004" pitchFamily="2" charset="0"/>
              </a:rPr>
              <a:t>American Diabetes Association Primary Care Advisory Group. 14. Children and adolescents: Standards of Care in Diabetes—2025 Abridged for Primary Care. Clin Diabetes 2025;43:221–222 (doi: 10.2337/cd25-a014). ©2025 by the American Diabetes Association. </a:t>
            </a:r>
            <a:endParaRPr lang="en-US" sz="500">
              <a:latin typeface="Inter" panose="02000503000000020004" pitchFamily="2" charset="0"/>
              <a:ea typeface="Inter" panose="02000503000000020004" pitchFamily="2" charset="0"/>
            </a:endParaRPr>
          </a:p>
        </p:txBody>
      </p:sp>
    </p:spTree>
    <p:custDataLst>
      <p:tags r:id="rId1"/>
    </p:custDataLst>
    <p:extLst>
      <p:ext uri="{BB962C8B-B14F-4D97-AF65-F5344CB8AC3E}">
        <p14:creationId xmlns:p14="http://schemas.microsoft.com/office/powerpoint/2010/main" val="17157204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2_CUSTOM DESIGN" val="7YIOjjtO"/>
  <p:tag name="ARTICULATE_DESIGN_ID_ADA 2024 MAIN PAGES" val="uLSKkM3n"/>
  <p:tag name="ARTICULATE_DESIGN_ID_DIVIDERS" val="vZz7AbkL"/>
  <p:tag name="ARTICULATE_DESIGN_ID_CONVERSATION FRAME" val="Qbg7Pdvh"/>
  <p:tag name="ARTICULATE_DESIGN_ID_DIVIDER SLIDES" val="zqcnXNkP"/>
  <p:tag name="ARTICULATE_SLIDE_COUNT" val="1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Custom 1">
      <a:majorFont>
        <a:latin typeface="Inter Black"/>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Slide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DA - Intros + Outros">
  <a:themeElements>
    <a:clrScheme name="Custom 1">
      <a:dk1>
        <a:srgbClr val="000000"/>
      </a:dk1>
      <a:lt1>
        <a:srgbClr val="FFFFFF"/>
      </a:lt1>
      <a:dk2>
        <a:srgbClr val="000000"/>
      </a:dk2>
      <a:lt2>
        <a:srgbClr val="FFFFFF"/>
      </a:lt2>
      <a:accent1>
        <a:srgbClr val="A6192E"/>
      </a:accent1>
      <a:accent2>
        <a:srgbClr val="E1513C"/>
      </a:accent2>
      <a:accent3>
        <a:srgbClr val="008996"/>
      </a:accent3>
      <a:accent4>
        <a:srgbClr val="D9D9D6"/>
      </a:accent4>
      <a:accent5>
        <a:srgbClr val="E1513C"/>
      </a:accent5>
      <a:accent6>
        <a:srgbClr val="008996"/>
      </a:accent6>
      <a:hlink>
        <a:srgbClr val="E1513C"/>
      </a:hlink>
      <a:folHlink>
        <a:srgbClr val="E1513C"/>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ADA 2024 Main Pages">
  <a:themeElements>
    <a:clrScheme name="Custom 1">
      <a:dk1>
        <a:srgbClr val="000000"/>
      </a:dk1>
      <a:lt1>
        <a:srgbClr val="FFFFFF"/>
      </a:lt1>
      <a:dk2>
        <a:srgbClr val="000000"/>
      </a:dk2>
      <a:lt2>
        <a:srgbClr val="FFFFFF"/>
      </a:lt2>
      <a:accent1>
        <a:srgbClr val="A6192E"/>
      </a:accent1>
      <a:accent2>
        <a:srgbClr val="E1513C"/>
      </a:accent2>
      <a:accent3>
        <a:srgbClr val="008996"/>
      </a:accent3>
      <a:accent4>
        <a:srgbClr val="D9D9D6"/>
      </a:accent4>
      <a:accent5>
        <a:srgbClr val="E1513C"/>
      </a:accent5>
      <a:accent6>
        <a:srgbClr val="008996"/>
      </a:accent6>
      <a:hlink>
        <a:srgbClr val="E1513C"/>
      </a:hlink>
      <a:folHlink>
        <a:srgbClr val="E1513C"/>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Dividers">
  <a:themeElements>
    <a:clrScheme name="Custom 1">
      <a:dk1>
        <a:srgbClr val="000000"/>
      </a:dk1>
      <a:lt1>
        <a:srgbClr val="FFFFFF"/>
      </a:lt1>
      <a:dk2>
        <a:srgbClr val="000000"/>
      </a:dk2>
      <a:lt2>
        <a:srgbClr val="FFFFFF"/>
      </a:lt2>
      <a:accent1>
        <a:srgbClr val="A6192E"/>
      </a:accent1>
      <a:accent2>
        <a:srgbClr val="E1513C"/>
      </a:accent2>
      <a:accent3>
        <a:srgbClr val="008996"/>
      </a:accent3>
      <a:accent4>
        <a:srgbClr val="D9D9D6"/>
      </a:accent4>
      <a:accent5>
        <a:srgbClr val="E1513C"/>
      </a:accent5>
      <a:accent6>
        <a:srgbClr val="008996"/>
      </a:accent6>
      <a:hlink>
        <a:srgbClr val="E1513C"/>
      </a:hlink>
      <a:folHlink>
        <a:srgbClr val="E1513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9C489110B07748A4C718E14775454F" ma:contentTypeVersion="21" ma:contentTypeDescription="Create a new document." ma:contentTypeScope="" ma:versionID="59f3fac8bc371c261f16402c331946f0">
  <xsd:schema xmlns:xsd="http://www.w3.org/2001/XMLSchema" xmlns:xs="http://www.w3.org/2001/XMLSchema" xmlns:p="http://schemas.microsoft.com/office/2006/metadata/properties" xmlns:ns1="http://schemas.microsoft.com/sharepoint/v3" xmlns:ns2="70a5f7eb-1272-4599-b8f1-ab742200872f" xmlns:ns3="9cac22c8-7dfb-442a-97b9-b02be03eabe7" targetNamespace="http://schemas.microsoft.com/office/2006/metadata/properties" ma:root="true" ma:fieldsID="f3dc32fb578997b66898164c57a36253" ns1:_="" ns2:_="" ns3:_="">
    <xsd:import namespace="http://schemas.microsoft.com/sharepoint/v3"/>
    <xsd:import namespace="70a5f7eb-1272-4599-b8f1-ab742200872f"/>
    <xsd:import namespace="9cac22c8-7dfb-442a-97b9-b02be03eab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a5f7eb-1272-4599-b8f1-ab7422008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ac22c8-7dfb-442a-97b9-b02be03eab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4e50963-45b6-41f1-85e9-b4f1a0d53287}" ma:internalName="TaxCatchAll" ma:showField="CatchAllData" ma:web="9cac22c8-7dfb-442a-97b9-b02be03eab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a5f7eb-1272-4599-b8f1-ab742200872f">
      <Terms xmlns="http://schemas.microsoft.com/office/infopath/2007/PartnerControls"/>
    </lcf76f155ced4ddcb4097134ff3c332f>
    <TaxCatchAll xmlns="9cac22c8-7dfb-442a-97b9-b02be03eabe7" xsi:nil="true"/>
    <_ip_UnifiedCompliancePolicyUIAction xmlns="http://schemas.microsoft.com/sharepoint/v3" xsi:nil="true"/>
    <_ip_UnifiedCompliancePolicyProperties xmlns="http://schemas.microsoft.com/sharepoint/v3" xsi:nil="true"/>
    <SharedWithUsers xmlns="9cac22c8-7dfb-442a-97b9-b02be03eabe7">
      <UserInfo>
        <DisplayName>Nuha El Sayed</DisplayName>
        <AccountId>40</AccountId>
        <AccountType/>
      </UserInfo>
      <UserInfo>
        <DisplayName>Sarah Bradley</DisplayName>
        <AccountId>11</AccountId>
        <AccountType/>
      </UserInfo>
      <UserInfo>
        <DisplayName>Jennifer Gonzalez</DisplayName>
        <AccountId>134</AccountId>
        <AccountType/>
      </UserInfo>
      <UserInfo>
        <DisplayName>Heather Norton</DisplayName>
        <AccountId>637</AccountId>
        <AccountType/>
      </UserInfo>
      <UserInfo>
        <DisplayName>Keang Hok</DisplayName>
        <AccountId>567</AccountId>
        <AccountType/>
      </UserInfo>
      <UserInfo>
        <DisplayName>Virginia Cramer</DisplayName>
        <AccountId>640</AccountId>
        <AccountType/>
      </UserInfo>
      <UserInfo>
        <DisplayName>Julie Graff</DisplayName>
        <AccountId>171</AccountId>
        <AccountType/>
      </UserInfo>
      <UserInfo>
        <DisplayName>Robert Gabbay</DisplayName>
        <AccountId>303</AccountId>
        <AccountType/>
      </UserInfo>
      <UserInfo>
        <DisplayName>Carina Falcon</DisplayName>
        <AccountId>459</AccountId>
        <AccountType/>
      </UserInfo>
      <UserInfo>
        <DisplayName>Kelly O'Neal</DisplayName>
        <AccountId>250</AccountId>
        <AccountType/>
      </UserInfo>
      <UserInfo>
        <DisplayName>Jacqueline Sebany</DisplayName>
        <AccountId>656</AccountId>
        <AccountType/>
      </UserInfo>
    </SharedWithUsers>
  </documentManagement>
</p:properties>
</file>

<file path=customXml/itemProps1.xml><?xml version="1.0" encoding="utf-8"?>
<ds:datastoreItem xmlns:ds="http://schemas.openxmlformats.org/officeDocument/2006/customXml" ds:itemID="{34E0F6A1-3CB8-4000-8170-6DCCF460309B}">
  <ds:schemaRefs>
    <ds:schemaRef ds:uri="http://schemas.microsoft.com/sharepoint/v3/contenttype/forms"/>
  </ds:schemaRefs>
</ds:datastoreItem>
</file>

<file path=customXml/itemProps2.xml><?xml version="1.0" encoding="utf-8"?>
<ds:datastoreItem xmlns:ds="http://schemas.openxmlformats.org/officeDocument/2006/customXml" ds:itemID="{46850C16-A169-48F8-978B-68E61B8C1EAF}">
  <ds:schemaRefs>
    <ds:schemaRef ds:uri="70a5f7eb-1272-4599-b8f1-ab742200872f"/>
    <ds:schemaRef ds:uri="9cac22c8-7dfb-442a-97b9-b02be03eab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F4D63B-76BF-4C2F-80B1-E39C8DAF82B4}">
  <ds:schemaRefs>
    <ds:schemaRef ds:uri="http://www.w3.org/XML/1998/namespace"/>
    <ds:schemaRef ds:uri="http://schemas.microsoft.com/office/2006/documentManagement/types"/>
    <ds:schemaRef ds:uri="70a5f7eb-1272-4599-b8f1-ab742200872f"/>
    <ds:schemaRef ds:uri="http://schemas.microsoft.com/office/2006/metadata/properties"/>
    <ds:schemaRef ds:uri="http://purl.org/dc/dcmitype/"/>
    <ds:schemaRef ds:uri="http://schemas.microsoft.com/sharepoint/v3"/>
    <ds:schemaRef ds:uri="http://purl.org/dc/elements/1.1/"/>
    <ds:schemaRef ds:uri="9cac22c8-7dfb-442a-97b9-b02be03eabe7"/>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68</TotalTime>
  <Words>10756</Words>
  <Application>Microsoft Office PowerPoint</Application>
  <PresentationFormat>On-screen Show (16:9)</PresentationFormat>
  <Paragraphs>479</Paragraphs>
  <Slides>112</Slides>
  <Notes>4</Notes>
  <HiddenSlides>0</HiddenSlides>
  <MMClips>0</MMClips>
  <ScaleCrop>false</ScaleCrop>
  <HeadingPairs>
    <vt:vector size="4" baseType="variant">
      <vt:variant>
        <vt:lpstr>Theme</vt:lpstr>
      </vt:variant>
      <vt:variant>
        <vt:i4>8</vt:i4>
      </vt:variant>
      <vt:variant>
        <vt:lpstr>Slide Titles</vt:lpstr>
      </vt:variant>
      <vt:variant>
        <vt:i4>112</vt:i4>
      </vt:variant>
    </vt:vector>
  </HeadingPairs>
  <TitlesOfParts>
    <vt:vector size="120" baseType="lpstr">
      <vt:lpstr>Conversation Frame</vt:lpstr>
      <vt:lpstr>Divider Slides</vt:lpstr>
      <vt:lpstr>Covers</vt:lpstr>
      <vt:lpstr>2_Custom Design</vt:lpstr>
      <vt:lpstr>13_Custom Design</vt:lpstr>
      <vt:lpstr>ADA - Intros + Outros</vt:lpstr>
      <vt:lpstr>ADA 2024 Main Pages</vt:lpstr>
      <vt:lpstr>Dividers</vt:lpstr>
      <vt:lpstr>PowerPoint Presentation</vt:lpstr>
      <vt:lpstr>PowerPoint Presentation</vt:lpstr>
      <vt:lpstr>Improving Care and  Promoting Health in Populations</vt:lpstr>
      <vt:lpstr>PowerPoint Presentation</vt:lpstr>
      <vt:lpstr>Diagnosis and Classification of Diabetes</vt:lpstr>
      <vt:lpstr>PowerPoint Presentation</vt:lpstr>
      <vt:lpstr>PowerPoint Presentation</vt:lpstr>
      <vt:lpstr>PowerPoint Presentation</vt:lpstr>
      <vt:lpstr>PowerPoint Presentation</vt:lpstr>
      <vt:lpstr>PowerPoint Presentation</vt:lpstr>
      <vt:lpstr>Prevention or Delay of Diabetes and  Associated Comorbidities</vt:lpstr>
      <vt:lpstr>PowerPoint Presentation</vt:lpstr>
      <vt:lpstr>PowerPoint Presentation</vt:lpstr>
      <vt:lpstr>PowerPoint Presentation</vt:lpstr>
      <vt:lpstr>PowerPoint Presentation</vt:lpstr>
      <vt:lpstr>PowerPoint Presentation</vt:lpstr>
      <vt:lpstr>Comprehensive Medical Evaluation and Assessment of Comorbidities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Facilitating Positive Health Behaviors and  Well-Being to Improve Health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Glycemic Goals and Hypoglycemia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Diabetes Technology</vt:lpstr>
      <vt:lpstr>PowerPoint Presentation</vt:lpstr>
      <vt:lpstr>PowerPoint Presentation</vt:lpstr>
      <vt:lpstr>PowerPoint Presentation</vt:lpstr>
      <vt:lpstr>PowerPoint Presentation</vt:lpstr>
      <vt:lpstr>PowerPoint Presentation</vt:lpstr>
      <vt:lpstr>PowerPoint Presentation</vt:lpstr>
      <vt:lpstr>Obesity and Weight Management for the Prevention and Treatment of Type 2 Diabetes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Pharmacologic Approaches to  Glycemic Treatment</vt:lpstr>
      <vt:lpstr>PowerPoint Presentation</vt:lpstr>
      <vt:lpstr>PowerPoint Presentation</vt:lpstr>
      <vt:lpstr>PowerPoint Presentation</vt:lpstr>
      <vt:lpstr>PowerPoint Presentation</vt:lpstr>
      <vt:lpstr>PowerPoint Presentation</vt:lpstr>
      <vt:lpstr>PowerPoint Presentation</vt:lpstr>
      <vt:lpstr>Cardiovascular Disease and Risk Management</vt:lpstr>
      <vt:lpstr>PowerPoint Presentation</vt:lpstr>
      <vt:lpstr>PowerPoint Presentation</vt:lpstr>
      <vt:lpstr>PowerPoint Presentation</vt:lpstr>
      <vt:lpstr>PowerPoint Presentation</vt:lpstr>
      <vt:lpstr>PowerPoint Presentation</vt:lpstr>
      <vt:lpstr>PowerPoint Presentation</vt:lpstr>
      <vt:lpstr>Chronic Kidney Disease and Risk Management</vt:lpstr>
      <vt:lpstr>PowerPoint Presentation</vt:lpstr>
      <vt:lpstr>PowerPoint Presentation</vt:lpstr>
      <vt:lpstr>PowerPoint Presentation</vt:lpstr>
      <vt:lpstr>PowerPoint Presentation</vt:lpstr>
      <vt:lpstr>PowerPoint Presentation</vt:lpstr>
      <vt:lpstr>Retinopathy, Neuropathy, and Foot Care</vt:lpstr>
      <vt:lpstr>PowerPoint Presentation</vt:lpstr>
      <vt:lpstr>PowerPoint Presentation</vt:lpstr>
      <vt:lpstr>PowerPoint Presentation</vt:lpstr>
      <vt:lpstr>PowerPoint Presentation</vt:lpstr>
      <vt:lpstr>PowerPoint Presentation</vt:lpstr>
      <vt:lpstr>PowerPoint Presentation</vt:lpstr>
      <vt:lpstr>Older Adults</vt:lpstr>
      <vt:lpstr>PowerPoint Presentation</vt:lpstr>
      <vt:lpstr>PowerPoint Presentation</vt:lpstr>
      <vt:lpstr>Children and Adolescents</vt:lpstr>
      <vt:lpstr>PowerPoint Presentation</vt:lpstr>
      <vt:lpstr>PowerPoint Presentation</vt:lpstr>
      <vt:lpstr>PowerPoint Presentation</vt:lpstr>
      <vt:lpstr>Management of Diabetes in Pregnancy</vt:lpstr>
      <vt:lpstr>PowerPoint Presentation</vt:lpstr>
      <vt:lpstr>PowerPoint Presentation</vt:lpstr>
      <vt:lpstr>PowerPoint Presentation</vt:lpstr>
      <vt:lpstr>PowerPoint Presentation</vt:lpstr>
      <vt:lpstr>PowerPoint Presentation</vt:lpstr>
      <vt:lpstr>PowerPoint Presentation</vt:lpstr>
      <vt:lpstr>Diabetes Care in the Hospital</vt:lpstr>
      <vt:lpstr>PowerPoint Presentation</vt:lpstr>
      <vt:lpstr>PowerPoint Presentation</vt:lpstr>
      <vt:lpstr>PowerPoint Presentation</vt:lpstr>
      <vt:lpstr>PowerPoint Presentation</vt:lpstr>
      <vt:lpstr>PowerPoint Presentation</vt:lpstr>
    </vt:vector>
  </TitlesOfParts>
  <Company>SOCIAL CAPITAL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NAGLE</dc:creator>
  <cp:lastModifiedBy>Jennifer Gonzalez</cp:lastModifiedBy>
  <cp:revision>3</cp:revision>
  <cp:lastPrinted>2019-07-03T21:44:23Z</cp:lastPrinted>
  <dcterms:created xsi:type="dcterms:W3CDTF">2016-06-13T15:26:28Z</dcterms:created>
  <dcterms:modified xsi:type="dcterms:W3CDTF">2025-05-14T20:24:56Z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0x010100F39C489110B07748A4C718E14775454F</vt:lpwstr>
  </property>
  <property fmtid="{D5CDD505-2E9C-101B-9397-08002B2CF9AE}" pid="3" name="MediaServiceImageTags">
    <vt:lpwstr/>
  </property>
  <property fmtid="{D5CDD505-2E9C-101B-9397-08002B2CF9AE}" pid="4" name="ArticulateGUID">
    <vt:lpwstr>EA2B8DD6-AD0F-4374-A60C-91D74DC5332C</vt:lpwstr>
  </property>
  <property fmtid="{D5CDD505-2E9C-101B-9397-08002B2CF9AE}" pid="5" name="ArticulatePath">
    <vt:lpwstr>https://americandiabetes.sharepoint.com/sites/ProfessionalEngagementCollaboration/Shared Documents/General/PCAG ASOC/2023/2024 ASOC Chapters/ASOC Slide Deck/ASOC-2024-complete</vt:lpwstr>
  </property>
</Properties>
</file>