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8" r:id="rId3"/>
    <p:sldId id="277" r:id="rId4"/>
    <p:sldId id="279" r:id="rId5"/>
    <p:sldId id="280" r:id="rId6"/>
    <p:sldId id="281" r:id="rId7"/>
    <p:sldId id="272" r:id="rId8"/>
    <p:sldId id="273" r:id="rId9"/>
    <p:sldId id="274" r:id="rId10"/>
    <p:sldId id="275" r:id="rId11"/>
    <p:sldId id="2147374829" r:id="rId12"/>
    <p:sldId id="276" r:id="rId13"/>
    <p:sldId id="284" r:id="rId14"/>
    <p:sldId id="285" r:id="rId15"/>
    <p:sldId id="282" r:id="rId16"/>
    <p:sldId id="21473748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8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2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156544423524037E-2"/>
          <c:y val="2.5730994152046785E-2"/>
          <c:w val="0.88763849535186201"/>
          <c:h val="0.83188854109126631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'FIG 1C Treatment Reg estimand'!$A$5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6B6B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592615361687075E-2"/>
                  <c:y val="1.067137135880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63667355949255E-2"/>
                      <c:h val="4.1684207455315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BDA-FB42-A8B9-B4CC4FA5FF07}"/>
                </c:ext>
              </c:extLst>
            </c:dLbl>
            <c:dLbl>
              <c:idx val="1"/>
              <c:layout>
                <c:manualLayout>
                  <c:x val="-6.9030719648280024E-3"/>
                  <c:y val="-5.2493587877812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1561318206379E-2"/>
                      <c:h val="2.31572599035463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DA-FB42-A8B9-B4CC4FA5FF07}"/>
                </c:ext>
              </c:extLst>
            </c:dLbl>
            <c:dLbl>
              <c:idx val="2"/>
              <c:layout>
                <c:manualLayout>
                  <c:x val="-5.7201140110657803E-3"/>
                  <c:y val="7.2211447663794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DA-FB42-A8B9-B4CC4FA5FF07}"/>
                </c:ext>
              </c:extLst>
            </c:dLbl>
            <c:dLbl>
              <c:idx val="3"/>
              <c:layout>
                <c:manualLayout>
                  <c:x val="-8.086029918590051E-3"/>
                  <c:y val="1.5492115705158999E-3"/>
                </c:manualLayout>
              </c:layout>
              <c:tx>
                <c:rich>
                  <a:bodyPr/>
                  <a:lstStyle/>
                  <a:p>
                    <a:fld id="{51BFA8EA-17BA-4075-9B2F-D7B0D2C3B1DA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DA-FB42-A8B9-B4CC4FA5FF07}"/>
                </c:ext>
              </c:extLst>
            </c:dLbl>
            <c:dLbl>
              <c:idx val="4"/>
              <c:layout>
                <c:manualLayout>
                  <c:x val="-1.1829579537621789E-2"/>
                  <c:y val="-6.72836921606977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DA-FB42-A8B9-B4CC4FA5F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1C Treatment Reg estimand'!$B$1:$F$1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 1C Treatment Reg estimand'!$B$5:$F$5</c:f>
              <c:numCache>
                <c:formatCode>General</c:formatCode>
                <c:ptCount val="5"/>
                <c:pt idx="0">
                  <c:v>32.5</c:v>
                </c:pt>
                <c:pt idx="1">
                  <c:v>9.5</c:v>
                </c:pt>
                <c:pt idx="2">
                  <c:v>2.7</c:v>
                </c:pt>
                <c:pt idx="3">
                  <c:v>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DA-FB42-A8B9-B4CC4FA5FF07}"/>
            </c:ext>
          </c:extLst>
        </c:ser>
        <c:ser>
          <c:idx val="1"/>
          <c:order val="2"/>
          <c:tx>
            <c:strRef>
              <c:f>'FIG 1C Treatment Reg estimand'!$A$3</c:f>
              <c:strCache>
                <c:ptCount val="1"/>
                <c:pt idx="0">
                  <c:v>Tirzepatide  10 mg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347249389891785E-2"/>
                  <c:y val="-1.345445917427502E-3"/>
                </c:manualLayout>
              </c:layout>
              <c:tx>
                <c:rich>
                  <a:bodyPr/>
                  <a:lstStyle/>
                  <a:p>
                    <a:fld id="{26FEAD7C-0E5A-4EE0-BCF7-25DF087121B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BDA-FB42-A8B9-B4CC4FA5FF07}"/>
                </c:ext>
              </c:extLst>
            </c:dLbl>
            <c:dLbl>
              <c:idx val="1"/>
              <c:layout>
                <c:manualLayout>
                  <c:x val="-1.1724883101399058E-2"/>
                  <c:y val="3.2155769952679795E-3"/>
                </c:manualLayout>
              </c:layout>
              <c:tx>
                <c:rich>
                  <a:bodyPr/>
                  <a:lstStyle/>
                  <a:p>
                    <a:fld id="{C95B4EC3-DDDE-429C-8179-70C5ABB7FE7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DA-FB42-A8B9-B4CC4FA5FF07}"/>
                </c:ext>
              </c:extLst>
            </c:dLbl>
            <c:dLbl>
              <c:idx val="2"/>
              <c:layout>
                <c:manualLayout>
                  <c:x val="-2.168259468320945E-2"/>
                  <c:y val="1.4318297904928963E-3"/>
                </c:manualLayout>
              </c:layout>
              <c:tx>
                <c:rich>
                  <a:bodyPr/>
                  <a:lstStyle/>
                  <a:p>
                    <a:fld id="{1344B9DA-138F-4FE7-9F91-952057A63E4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BDA-FB42-A8B9-B4CC4FA5FF07}"/>
                </c:ext>
              </c:extLst>
            </c:dLbl>
            <c:dLbl>
              <c:idx val="3"/>
              <c:layout>
                <c:manualLayout>
                  <c:x val="-1.7444997112464836E-2"/>
                  <c:y val="3.6538782826155609E-3"/>
                </c:manualLayout>
              </c:layout>
              <c:tx>
                <c:rich>
                  <a:bodyPr/>
                  <a:lstStyle/>
                  <a:p>
                    <a:fld id="{9314CE05-2406-4018-BFFF-7456E26C42D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DA-FB42-A8B9-B4CC4FA5FF07}"/>
                </c:ext>
              </c:extLst>
            </c:dLbl>
            <c:dLbl>
              <c:idx val="4"/>
              <c:layout>
                <c:manualLayout>
                  <c:x val="-7.4870992380633022E-3"/>
                  <c:y val="-8.9185080980893356E-3"/>
                </c:manualLayout>
              </c:layout>
              <c:tx>
                <c:rich>
                  <a:bodyPr/>
                  <a:lstStyle/>
                  <a:p>
                    <a:fld id="{7EC99420-750E-46D9-9A4B-3D9E4E7D1539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BDA-FB42-A8B9-B4CC4FA5F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1C Treatment Reg estimand'!$B$1:$F$1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 1C Treatment Reg estimand'!$B$3:$F$3</c:f>
              <c:numCache>
                <c:formatCode>General</c:formatCode>
                <c:ptCount val="5"/>
                <c:pt idx="0">
                  <c:v>79.2</c:v>
                </c:pt>
                <c:pt idx="1">
                  <c:v>60.5</c:v>
                </c:pt>
                <c:pt idx="2">
                  <c:v>39.700000000000003</c:v>
                </c:pt>
                <c:pt idx="3">
                  <c:v>21.5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DA-FB42-A8B9-B4CC4FA5FF07}"/>
            </c:ext>
          </c:extLst>
        </c:ser>
        <c:ser>
          <c:idx val="2"/>
          <c:order val="3"/>
          <c:tx>
            <c:strRef>
              <c:f>'FIG 1C Treatment Reg estimand'!$A$4</c:f>
              <c:strCache>
                <c:ptCount val="1"/>
                <c:pt idx="0">
                  <c:v>Tirzepatide  15 mg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404795171293866E-4"/>
                  <c:y val="-3.1291931222026648E-3"/>
                </c:manualLayout>
              </c:layout>
              <c:tx>
                <c:rich>
                  <a:bodyPr/>
                  <a:lstStyle/>
                  <a:p>
                    <a:fld id="{D4DD1F27-DFB0-41C1-89ED-DC50071144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BDA-FB42-A8B9-B4CC4FA5FF07}"/>
                </c:ext>
              </c:extLst>
            </c:dLbl>
            <c:dLbl>
              <c:idx val="1"/>
              <c:layout>
                <c:manualLayout>
                  <c:x val="3.354198103541422E-3"/>
                  <c:y val="6.1102344832113286E-3"/>
                </c:manualLayout>
              </c:layout>
              <c:tx>
                <c:rich>
                  <a:bodyPr/>
                  <a:lstStyle/>
                  <a:p>
                    <a:fld id="{BDCFE926-579B-41F3-BF8E-19B27A68701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BDA-FB42-A8B9-B4CC4FA5FF07}"/>
                </c:ext>
              </c:extLst>
            </c:dLbl>
            <c:dLbl>
              <c:idx val="2"/>
              <c:layout>
                <c:manualLayout>
                  <c:x val="-8.6749247807846502E-17"/>
                  <c:y val="6.6656896247954079E-3"/>
                </c:manualLayout>
              </c:layout>
              <c:tx>
                <c:rich>
                  <a:bodyPr/>
                  <a:lstStyle/>
                  <a:p>
                    <a:fld id="{95291FBC-28DD-4AD3-98AE-3E6F71A4CE6B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BDA-FB42-A8B9-B4CC4FA5FF07}"/>
                </c:ext>
              </c:extLst>
            </c:dLbl>
            <c:dLbl>
              <c:idx val="3"/>
              <c:layout>
                <c:manualLayout>
                  <c:x val="-8.6749247807846502E-17"/>
                  <c:y val="-6.1412323901688312E-3"/>
                </c:manualLayout>
              </c:layout>
              <c:tx>
                <c:rich>
                  <a:bodyPr/>
                  <a:lstStyle/>
                  <a:p>
                    <a:fld id="{88AE3255-D3BB-4292-98D6-4C147A4C59D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BDA-FB42-A8B9-B4CC4FA5FF07}"/>
                </c:ext>
              </c:extLst>
            </c:dLbl>
            <c:dLbl>
              <c:idx val="4"/>
              <c:layout>
                <c:manualLayout>
                  <c:x val="-2.3659159075243579E-3"/>
                  <c:y val="-1.462827697450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DA-FB42-A8B9-B4CC4FA5F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1C Treatment Reg estimand'!$B$1:$F$1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 1C Treatment Reg estimand'!$B$4:$F$4</c:f>
              <c:numCache>
                <c:formatCode>General</c:formatCode>
                <c:ptCount val="5"/>
                <c:pt idx="0">
                  <c:v>82.8</c:v>
                </c:pt>
                <c:pt idx="1">
                  <c:v>64.8</c:v>
                </c:pt>
                <c:pt idx="2">
                  <c:v>48</c:v>
                </c:pt>
                <c:pt idx="3">
                  <c:v>30.8</c:v>
                </c:pt>
                <c:pt idx="4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BDA-FB42-A8B9-B4CC4FA5F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397816"/>
        <c:axId val="665402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 1C Treatment Reg estimand'!$A$2</c15:sqref>
                        </c15:formulaRef>
                      </c:ext>
                    </c:extLst>
                    <c:strCache>
                      <c:ptCount val="1"/>
                      <c:pt idx="0">
                        <c:v>Tirzepatide 5 mg </c:v>
                      </c:pt>
                    </c:strCache>
                  </c:strRef>
                </c:tx>
                <c:spPr>
                  <a:solidFill>
                    <a:srgbClr val="AEE2FB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615348619560148E-3"/>
                        <c:y val="-1.871345029239766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17151AB6-F7E5-48D4-8546-0D0A1D0CBA5C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1BDA-FB42-A8B9-B4CC4FA5FF07}"/>
                      </c:ext>
                    </c:extLst>
                  </c:dLbl>
                  <c:dLbl>
                    <c:idx val="1"/>
                    <c:layout>
                      <c:manualLayout>
                        <c:x val="-9.3589143659336196E-3"/>
                        <c:y val="-3.5087719298245654E-2"/>
                      </c:manualLayout>
                    </c:layout>
                    <c:tx>
                      <c:rich>
                        <a:bodyPr/>
                        <a:lstStyle/>
                        <a:p>
                          <a:fld id="{49D4C69B-C7AF-4573-8012-7131B8B446DE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1BDA-FB42-A8B9-B4CC4FA5FF07}"/>
                      </c:ext>
                    </c:extLst>
                  </c:dLbl>
                  <c:dLbl>
                    <c:idx val="2"/>
                    <c:layout>
                      <c:manualLayout>
                        <c:x val="-9.358914365933552E-3"/>
                        <c:y val="-3.0409356725146199E-2"/>
                      </c:manualLayout>
                    </c:layout>
                    <c:tx>
                      <c:rich>
                        <a:bodyPr/>
                        <a:lstStyle/>
                        <a:p>
                          <a:fld id="{DD751A0E-1A63-4EA9-9910-DF6E949A821C}" type="VALUE">
                            <a:rPr lang="en-US"/>
                            <a:pPr/>
                            <a:t>[VALUE]</a:t>
                          </a:fld>
                          <a:r>
                            <a:rPr lang="en-US"/>
                            <a:t>.0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1BDA-FB42-A8B9-B4CC4FA5FF07}"/>
                      </c:ext>
                    </c:extLst>
                  </c:dLbl>
                  <c:dLbl>
                    <c:idx val="3"/>
                    <c:layout>
                      <c:manualLayout>
                        <c:x val="-7.4871314927468418E-3"/>
                        <c:y val="-2.105263157894728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D53161F3-FD41-4C1B-9E03-93A5736BF54D}" type="VALUE">
                            <a:rPr lang="en-US"/>
                            <a:pPr/>
                            <a:t>[VALUE]</a:t>
                          </a:fld>
                          <a:r>
                            <a:rPr lang="en-US"/>
                            <a:t>.0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1BDA-FB42-A8B9-B4CC4FA5FF07}"/>
                      </c:ext>
                    </c:extLst>
                  </c:dLbl>
                  <c:dLbl>
                    <c:idx val="4"/>
                    <c:layout>
                      <c:manualLayout>
                        <c:x val="0"/>
                        <c:y val="-2.8070175438596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1BDA-FB42-A8B9-B4CC4FA5FF0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'FIG 1C Treatment Reg estimand'!$B$7:$F$7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'FIG 1C Treatment Reg estimand'!$B$7:$F$7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'FIG 1C Treatment Reg estimand'!$B$1:$F$1</c15:sqref>
                        </c15:formulaRef>
                      </c:ext>
                    </c:extLst>
                    <c:strCache>
                      <c:ptCount val="5"/>
                      <c:pt idx="0">
                        <c:v>≥5 % </c:v>
                      </c:pt>
                      <c:pt idx="1">
                        <c:v>≥10 % </c:v>
                      </c:pt>
                      <c:pt idx="2">
                        <c:v>≥15 % </c:v>
                      </c:pt>
                      <c:pt idx="3">
                        <c:v>≥20 % </c:v>
                      </c:pt>
                      <c:pt idx="4">
                        <c:v>≥25%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 1C Treatment Reg estimand'!$B$2:$F$2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1BDA-FB42-A8B9-B4CC4FA5FF07}"/>
                  </c:ext>
                </c:extLst>
              </c15:ser>
            </c15:filteredBarSeries>
          </c:ext>
        </c:extLst>
      </c:barChart>
      <c:catAx>
        <c:axId val="66539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rgbClr val="7F7F7F"/>
                    </a:solidFill>
                  </a:rPr>
                  <a:t>Body Weight-Reduction Threshold (%)</a:t>
                </a:r>
              </a:p>
            </c:rich>
          </c:tx>
          <c:layout>
            <c:manualLayout>
              <c:xMode val="edge"/>
              <c:yMode val="edge"/>
              <c:x val="0.26605208740848374"/>
              <c:y val="0.93853869202055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 val="autoZero"/>
        <c:auto val="1"/>
        <c:lblAlgn val="ctr"/>
        <c:lblOffset val="100"/>
        <c:noMultiLvlLbl val="0"/>
      </c:catAx>
      <c:valAx>
        <c:axId val="6654027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'FIGURE 1D 95%Efficacy estimand '!$A$5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6B6B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357113538484506E-2"/>
                  <c:y val="3.1154455707621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37-1841-97DF-7C09ECEEFA21}"/>
                </c:ext>
              </c:extLst>
            </c:dLbl>
            <c:dLbl>
              <c:idx val="1"/>
              <c:layout>
                <c:manualLayout>
                  <c:x val="-2.4044395543037661E-3"/>
                  <c:y val="4.5498583999968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7-1841-97DF-7C09ECEEFA21}"/>
                </c:ext>
              </c:extLst>
            </c:dLbl>
            <c:dLbl>
              <c:idx val="2"/>
              <c:layout>
                <c:manualLayout>
                  <c:x val="-6.8801462274858047E-3"/>
                  <c:y val="-6.4076540107875493E-3"/>
                </c:manualLayout>
              </c:layout>
              <c:tx>
                <c:rich>
                  <a:bodyPr/>
                  <a:lstStyle/>
                  <a:p>
                    <a:fld id="{6B007199-5FF7-4782-A7D9-C182DC9C0F5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37-1841-97DF-7C09ECEEFA21}"/>
                </c:ext>
              </c:extLst>
            </c:dLbl>
            <c:dLbl>
              <c:idx val="3"/>
              <c:layout>
                <c:manualLayout>
                  <c:x val="-4.5867641516571193E-3"/>
                  <c:y val="0"/>
                </c:manualLayout>
              </c:layout>
              <c:tx>
                <c:rich>
                  <a:bodyPr/>
                  <a:lstStyle/>
                  <a:p>
                    <a:fld id="{E95F1F5E-1574-4354-8EE0-1EE4D440F827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37-1841-97DF-7C09ECEEFA21}"/>
                </c:ext>
              </c:extLst>
            </c:dLbl>
            <c:dLbl>
              <c:idx val="4"/>
              <c:layout>
                <c:manualLayout>
                  <c:x val="-2.0640438682457584E-2"/>
                  <c:y val="-1.03928819759173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7-1841-97DF-7C09ECEEF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1D 95%Efficacy estimand 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'FIGURE 1D 95%Efficacy estimand '!$B$5:$F$5</c:f>
              <c:numCache>
                <c:formatCode>General</c:formatCode>
                <c:ptCount val="5"/>
                <c:pt idx="0">
                  <c:v>30.6</c:v>
                </c:pt>
                <c:pt idx="1">
                  <c:v>8.6999999999999993</c:v>
                </c:pt>
                <c:pt idx="2">
                  <c:v>2.6</c:v>
                </c:pt>
                <c:pt idx="3">
                  <c:v>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37-1841-97DF-7C09ECEEFA21}"/>
            </c:ext>
          </c:extLst>
        </c:ser>
        <c:ser>
          <c:idx val="1"/>
          <c:order val="2"/>
          <c:tx>
            <c:strRef>
              <c:f>'FIGURE 1D 95%Efficacy estimand '!$A$3</c:f>
              <c:strCache>
                <c:ptCount val="1"/>
                <c:pt idx="0">
                  <c:v>Tirzepatide  10 mg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2614679487214E-2"/>
                  <c:y val="3.0029601085038338E-3"/>
                </c:manualLayout>
              </c:layout>
              <c:tx>
                <c:rich>
                  <a:bodyPr/>
                  <a:lstStyle/>
                  <a:p>
                    <a:fld id="{074B6FFD-8FCB-4F8F-BBA7-9A22FA68F93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37-1841-97DF-7C09ECEEFA21}"/>
                </c:ext>
              </c:extLst>
            </c:dLbl>
            <c:dLbl>
              <c:idx val="1"/>
              <c:layout>
                <c:manualLayout>
                  <c:x val="-1.9800735796425682E-2"/>
                  <c:y val="3.0029601085038338E-3"/>
                </c:manualLayout>
              </c:layout>
              <c:tx>
                <c:rich>
                  <a:bodyPr/>
                  <a:lstStyle/>
                  <a:p>
                    <a:fld id="{E602ED83-7A8B-4277-8337-7A652282035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437-1841-97DF-7C09ECEEFA21}"/>
                </c:ext>
              </c:extLst>
            </c:dLbl>
            <c:dLbl>
              <c:idx val="2"/>
              <c:layout>
                <c:manualLayout>
                  <c:x val="-1.9269826874934653E-2"/>
                  <c:y val="-1.5899730816040143E-3"/>
                </c:manualLayout>
              </c:layout>
              <c:tx>
                <c:rich>
                  <a:bodyPr/>
                  <a:lstStyle/>
                  <a:p>
                    <a:fld id="{07CD85A4-6FB1-4A8D-B317-51EFD037C89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437-1841-97DF-7C09ECEEFA21}"/>
                </c:ext>
              </c:extLst>
            </c:dLbl>
            <c:dLbl>
              <c:idx val="3"/>
              <c:layout>
                <c:manualLayout>
                  <c:x val="-1.7087502277581216E-2"/>
                  <c:y val="3.3723320133402404E-4"/>
                </c:manualLayout>
              </c:layout>
              <c:tx>
                <c:rich>
                  <a:bodyPr/>
                  <a:lstStyle/>
                  <a:p>
                    <a:fld id="{88246D66-DCFA-4F8C-8139-46B573EFCCB4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437-1841-97DF-7C09ECEEFA21}"/>
                </c:ext>
              </c:extLst>
            </c:dLbl>
            <c:dLbl>
              <c:idx val="4"/>
              <c:layout>
                <c:manualLayout>
                  <c:x val="-1.8718151107875093E-2"/>
                  <c:y val="-1.7698605470419464E-4"/>
                </c:manualLayout>
              </c:layout>
              <c:tx>
                <c:rich>
                  <a:bodyPr/>
                  <a:lstStyle/>
                  <a:p>
                    <a:fld id="{43E50139-422E-4C48-AEFA-98E8FCCC5D68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437-1841-97DF-7C09ECEEF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1D 95%Efficacy estimand 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'FIGURE 1D 95%Efficacy estimand '!$B$3:$F$3</c:f>
              <c:numCache>
                <c:formatCode>General</c:formatCode>
                <c:ptCount val="5"/>
                <c:pt idx="0">
                  <c:v>81.599999999999994</c:v>
                </c:pt>
                <c:pt idx="1">
                  <c:v>63.4</c:v>
                </c:pt>
                <c:pt idx="2">
                  <c:v>41.4</c:v>
                </c:pt>
                <c:pt idx="3">
                  <c:v>23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37-1841-97DF-7C09ECEEFA21}"/>
            </c:ext>
          </c:extLst>
        </c:ser>
        <c:ser>
          <c:idx val="2"/>
          <c:order val="3"/>
          <c:tx>
            <c:strRef>
              <c:f>'FIGURE 1D 95%Efficacy estimand '!$A$4</c:f>
              <c:strCache>
                <c:ptCount val="1"/>
                <c:pt idx="0">
                  <c:v>Tirzepatide  15 mg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1502401821125949E-3"/>
                  <c:y val="-1.3096298491779745E-2"/>
                </c:manualLayout>
              </c:layout>
              <c:tx>
                <c:rich>
                  <a:bodyPr/>
                  <a:lstStyle/>
                  <a:p>
                    <a:fld id="{22249107-C445-4117-9068-4B43B4F811C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437-1841-97DF-7C09ECEEFA21}"/>
                </c:ext>
              </c:extLst>
            </c:dLbl>
            <c:dLbl>
              <c:idx val="1"/>
              <c:layout>
                <c:manualLayout>
                  <c:x val="2.2933820758286017E-3"/>
                  <c:y val="6.8011299432506377E-3"/>
                </c:manualLayout>
              </c:layout>
              <c:tx>
                <c:rich>
                  <a:bodyPr/>
                  <a:lstStyle/>
                  <a:p>
                    <a:fld id="{26156C5F-0D5B-4184-BC27-E86D9BD73F6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437-1841-97DF-7C09ECEEFA21}"/>
                </c:ext>
              </c:extLst>
            </c:dLbl>
            <c:dLbl>
              <c:idx val="2"/>
              <c:layout>
                <c:manualLayout>
                  <c:x val="-1.6306488302938798E-3"/>
                  <c:y val="-1.5899730816039623E-3"/>
                </c:manualLayout>
              </c:layout>
              <c:tx>
                <c:rich>
                  <a:bodyPr/>
                  <a:lstStyle/>
                  <a:p>
                    <a:fld id="{9FE01443-BA4F-4066-AA86-BDB87DC334A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437-1841-97DF-7C09ECEEFA21}"/>
                </c:ext>
              </c:extLst>
            </c:dLbl>
            <c:dLbl>
              <c:idx val="3"/>
              <c:layout>
                <c:manualLayout>
                  <c:x val="0"/>
                  <c:y val="-8.6589255540411181E-3"/>
                </c:manualLayout>
              </c:layout>
              <c:tx>
                <c:rich>
                  <a:bodyPr/>
                  <a:lstStyle/>
                  <a:p>
                    <a:fld id="{ACE58768-38D8-48ED-90B8-287A9D9DC6BB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437-1841-97DF-7C09ECEEFA21}"/>
                </c:ext>
              </c:extLst>
            </c:dLbl>
            <c:dLbl>
              <c:idx val="4"/>
              <c:layout>
                <c:manualLayout>
                  <c:x val="-1.6817940940454204E-16"/>
                  <c:y val="2.1519540220136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37-1841-97DF-7C09ECEEF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1D 95%Efficacy estimand '!$B$1:$F$1</c:f>
              <c:strCache>
                <c:ptCount val="5"/>
                <c:pt idx="0">
                  <c:v>≥5 % </c:v>
                </c:pt>
                <c:pt idx="1">
                  <c:v>≥10 % </c:v>
                </c:pt>
                <c:pt idx="2">
                  <c:v>≥15 % </c:v>
                </c:pt>
                <c:pt idx="3">
                  <c:v>≥20 % </c:v>
                </c:pt>
                <c:pt idx="4">
                  <c:v>≥25%</c:v>
                </c:pt>
              </c:strCache>
            </c:strRef>
          </c:cat>
          <c:val>
            <c:numRef>
              <c:f>'FIGURE 1D 95%Efficacy estimand '!$B$4:$F$4</c:f>
              <c:numCache>
                <c:formatCode>General</c:formatCode>
                <c:ptCount val="5"/>
                <c:pt idx="0">
                  <c:v>86.4</c:v>
                </c:pt>
                <c:pt idx="1">
                  <c:v>69.599999999999994</c:v>
                </c:pt>
                <c:pt idx="2">
                  <c:v>51.8</c:v>
                </c:pt>
                <c:pt idx="3">
                  <c:v>34</c:v>
                </c:pt>
                <c:pt idx="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37-1841-97DF-7C09ECEEF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397816"/>
        <c:axId val="665402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'FIGURE 1D 95%Efficacy estimand '!$A$2</c15:sqref>
                        </c15:formulaRef>
                      </c:ext>
                    </c:extLst>
                    <c:strCache>
                      <c:ptCount val="1"/>
                      <c:pt idx="0">
                        <c:v>Tirzepatide 5 mg </c:v>
                      </c:pt>
                    </c:strCache>
                  </c:strRef>
                </c:tx>
                <c:spPr>
                  <a:solidFill>
                    <a:srgbClr val="AEE2FB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6021163091806045E-3"/>
                        <c:y val="-1.870907390084190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A81B9FDB-9713-4812-BD3C-057F09DF052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B437-1841-97DF-7C09ECEEFA21}"/>
                      </c:ext>
                    </c:extLst>
                  </c:dLbl>
                  <c:dLbl>
                    <c:idx val="1"/>
                    <c:layout>
                      <c:manualLayout>
                        <c:x val="-6.5920879023804498E-3"/>
                        <c:y val="-3.554724041159965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B62A899A-2ABA-44E7-933A-E8BCF9D54C4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B437-1841-97DF-7C09ECEEFA21}"/>
                      </c:ext>
                    </c:extLst>
                  </c:dLbl>
                  <c:dLbl>
                    <c:idx val="2"/>
                    <c:layout>
                      <c:manualLayout>
                        <c:x val="-4.7186309267930413E-3"/>
                        <c:y val="-3.367633302151543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4269CC80-0A17-49B7-A51D-D9B27283E28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B437-1841-97DF-7C09ECEEFA21}"/>
                      </c:ext>
                    </c:extLst>
                  </c:dLbl>
                  <c:dLbl>
                    <c:idx val="3"/>
                    <c:layout>
                      <c:manualLayout>
                        <c:x val="-3.9899715931997108E-3"/>
                        <c:y val="-2.432179607109448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76B753E4-05C5-44D0-9DBF-9EBF37506D31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B437-1841-97DF-7C09ECEEFA21}"/>
                      </c:ext>
                    </c:extLst>
                  </c:dLbl>
                  <c:dLbl>
                    <c:idx val="4"/>
                    <c:layout>
                      <c:manualLayout>
                        <c:x val="-7.4941488976507766E-3"/>
                        <c:y val="-2.1051022738153988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4.0749414519906324E-2"/>
                            <c:h val="2.656917885264342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16-B437-1841-97DF-7C09ECEEFA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'FIGURE 1D 95%Efficacy estimand '!$C$7:$G$7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'FIGURE 1D 95%Efficacy estimand '!$C$7:$G$7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'FIGURE 1D 95%Efficacy estimand '!$B$1:$F$1</c15:sqref>
                        </c15:formulaRef>
                      </c:ext>
                    </c:extLst>
                    <c:strCache>
                      <c:ptCount val="5"/>
                      <c:pt idx="0">
                        <c:v>≥5 % </c:v>
                      </c:pt>
                      <c:pt idx="1">
                        <c:v>≥10 % </c:v>
                      </c:pt>
                      <c:pt idx="2">
                        <c:v>≥15 % </c:v>
                      </c:pt>
                      <c:pt idx="3">
                        <c:v>≥20 % </c:v>
                      </c:pt>
                      <c:pt idx="4">
                        <c:v>≥25%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'FIGURE 1D 95%Efficacy estimand '!$B$2:$F$2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B437-1841-97DF-7C09ECEEFA21}"/>
                  </c:ext>
                </c:extLst>
              </c15:ser>
            </c15:filteredBarSeries>
          </c:ext>
        </c:extLst>
      </c:barChart>
      <c:catAx>
        <c:axId val="66539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rgbClr val="7F7F7F"/>
                    </a:solidFill>
                  </a:rPr>
                  <a:t>Body Weight-Reduction Threshold (%)</a:t>
                </a:r>
              </a:p>
            </c:rich>
          </c:tx>
          <c:layout>
            <c:manualLayout>
              <c:xMode val="edge"/>
              <c:yMode val="edge"/>
              <c:x val="0.29537497067811697"/>
              <c:y val="0.95236687044241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 val="autoZero"/>
        <c:auto val="1"/>
        <c:lblAlgn val="ctr"/>
        <c:lblOffset val="100"/>
        <c:noMultiLvlLbl val="0"/>
      </c:catAx>
      <c:valAx>
        <c:axId val="66540273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rgbClr val="7F7F7F"/>
                    </a:solidFill>
                  </a:rPr>
                  <a:t>Percentage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76990454248527"/>
          <c:y val="2.4272802291690401E-2"/>
          <c:w val="0.7706113405459224"/>
          <c:h val="0.941372430689790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EE2FB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6B6B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7-6744-9F09-9FB45B5FB2C2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7-6744-9F09-9FB45B5FB2C2}"/>
              </c:ext>
            </c:extLst>
          </c:dPt>
          <c:dPt>
            <c:idx val="2"/>
            <c:invertIfNegative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A7-6744-9F09-9FB45B5FB2C2}"/>
              </c:ext>
            </c:extLst>
          </c:dPt>
          <c:dLbls>
            <c:dLbl>
              <c:idx val="0"/>
              <c:layout>
                <c:manualLayout>
                  <c:x val="-6.5300521985926232E-17"/>
                  <c:y val="-3.2407157903616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A7-6744-9F09-9FB45B5FB2C2}"/>
                </c:ext>
              </c:extLst>
            </c:dLbl>
            <c:dLbl>
              <c:idx val="1"/>
              <c:layout>
                <c:manualLayout>
                  <c:x val="-4.9257181696361271E-3"/>
                  <c:y val="-1.196066007765979E-2"/>
                </c:manualLayout>
              </c:layout>
              <c:tx>
                <c:rich>
                  <a:bodyPr/>
                  <a:lstStyle/>
                  <a:p>
                    <a:fld id="{16F7D8C3-3DD2-490D-B4AE-5937EB2538B3}" type="VALUE">
                      <a:rPr lang="en-US" smtClean="0"/>
                      <a:pPr/>
                      <a:t>[VALUE]</a:t>
                    </a:fld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5463144903504"/>
                      <c:h val="0.117991946180690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A7-6744-9F09-9FB45B5FB2C2}"/>
                </c:ext>
              </c:extLst>
            </c:dLbl>
            <c:dLbl>
              <c:idx val="2"/>
              <c:layout>
                <c:manualLayout>
                  <c:x val="-1.5208620262318036E-2"/>
                  <c:y val="-1.1760475539729519E-2"/>
                </c:manualLayout>
              </c:layout>
              <c:tx>
                <c:rich>
                  <a:bodyPr/>
                  <a:lstStyle/>
                  <a:p>
                    <a:fld id="{3D453669-8568-4060-87F2-4564618B1A50}" type="VALUE">
                      <a:rPr lang="en-US" smtClean="0"/>
                      <a:pPr/>
                      <a:t>[VALUE]</a:t>
                    </a:fld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2138299740208"/>
                      <c:h val="0.117991946180690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A7-6744-9F09-9FB45B5FB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'Change HbA1c TRE'!$C$4:$E$4</c:f>
                <c:numCache>
                  <c:formatCode>General</c:formatCode>
                  <c:ptCount val="3"/>
                  <c:pt idx="0">
                    <c:v>7.0000000000000007E-2</c:v>
                  </c:pt>
                  <c:pt idx="1">
                    <c:v>0.06</c:v>
                  </c:pt>
                  <c:pt idx="2">
                    <c:v>7.0000000000000007E-2</c:v>
                  </c:pt>
                </c:numCache>
              </c:numRef>
            </c:plus>
            <c:minus>
              <c:numRef>
                <c:f>'Change HbA1c TRE'!$C$4:$E$4</c:f>
                <c:numCache>
                  <c:formatCode>General</c:formatCode>
                  <c:ptCount val="3"/>
                  <c:pt idx="0">
                    <c:v>7.0000000000000007E-2</c:v>
                  </c:pt>
                  <c:pt idx="1">
                    <c:v>0.06</c:v>
                  </c:pt>
                  <c:pt idx="2">
                    <c:v>7.0000000000000007E-2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'Change HbA1c TRE'!$C$2:$E$2</c:f>
              <c:numCache>
                <c:formatCode>General</c:formatCode>
                <c:ptCount val="3"/>
              </c:numCache>
              <c:extLst/>
            </c:numRef>
          </c:cat>
          <c:val>
            <c:numRef>
              <c:f>'Change HbA1c TRE'!$C$3:$E$3</c:f>
              <c:numCache>
                <c:formatCode>0.00</c:formatCode>
                <c:ptCount val="3"/>
                <c:pt idx="0">
                  <c:v>-0.51</c:v>
                </c:pt>
                <c:pt idx="1">
                  <c:v>-2.0699999999999998</c:v>
                </c:pt>
                <c:pt idx="2">
                  <c:v>-2.08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7A7-6744-9F09-9FB45B5F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5397816"/>
        <c:axId val="665402736"/>
      </c:barChart>
      <c:catAx>
        <c:axId val="66539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At val="0"/>
        <c:auto val="1"/>
        <c:lblAlgn val="ctr"/>
        <c:lblOffset val="100"/>
        <c:noMultiLvlLbl val="0"/>
      </c:catAx>
      <c:valAx>
        <c:axId val="665402736"/>
        <c:scaling>
          <c:orientation val="minMax"/>
          <c:max val="1"/>
          <c:min val="-3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76990454248527"/>
          <c:y val="2.4272802291690401E-2"/>
          <c:w val="0.7706113405459224"/>
          <c:h val="0.941372430689790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EE2FB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6B6B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A7-FF42-BAEE-64E0EFF849DF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7-FF42-BAEE-64E0EFF849DF}"/>
              </c:ext>
            </c:extLst>
          </c:dPt>
          <c:dPt>
            <c:idx val="2"/>
            <c:invertIfNegative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7-FF42-BAEE-64E0EFF849DF}"/>
              </c:ext>
            </c:extLst>
          </c:dPt>
          <c:dLbls>
            <c:dLbl>
              <c:idx val="0"/>
              <c:layout>
                <c:manualLayout>
                  <c:x val="-6.5300521985926232E-17"/>
                  <c:y val="-3.2407157903616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A7-FF42-BAEE-64E0EFF849DF}"/>
                </c:ext>
              </c:extLst>
            </c:dLbl>
            <c:dLbl>
              <c:idx val="1"/>
              <c:layout>
                <c:manualLayout>
                  <c:x val="-2.8105138932337629E-2"/>
                  <c:y val="-1.0632371868821924E-2"/>
                </c:manualLayout>
              </c:layout>
              <c:tx>
                <c:rich>
                  <a:bodyPr/>
                  <a:lstStyle/>
                  <a:p>
                    <a:fld id="{27958F50-3008-4ACF-BBAF-3D7297329CD1}" type="VALUE">
                      <a:rPr lang="en-US" smtClean="0"/>
                      <a:pPr/>
                      <a:t>[VALUE]</a:t>
                    </a:fld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94170466935743"/>
                      <c:h val="9.93959112569601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A7-FF42-BAEE-64E0EFF849DF}"/>
                </c:ext>
              </c:extLst>
            </c:dLbl>
            <c:dLbl>
              <c:idx val="2"/>
              <c:layout>
                <c:manualLayout>
                  <c:x val="1.724256880546398E-2"/>
                  <c:y val="-9.1040037116766285E-3"/>
                </c:manualLayout>
              </c:layout>
              <c:tx>
                <c:rich>
                  <a:bodyPr/>
                  <a:lstStyle/>
                  <a:p>
                    <a:fld id="{F00F537D-7693-42CA-999F-7CD94BC18A07}" type="VALUE">
                      <a:rPr lang="en-US" smtClean="0"/>
                      <a:pPr/>
                      <a:t>[VALUE]</a:t>
                    </a:fld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3668791264389"/>
                      <c:h val="8.61130291685815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A7-FF42-BAEE-64E0EFF84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'Change HbA1c efficacy (2)'!$C$4:$E$4</c:f>
                <c:numCache>
                  <c:formatCode>General</c:formatCode>
                  <c:ptCount val="3"/>
                  <c:pt idx="0">
                    <c:v>6.7000000000000004E-2</c:v>
                  </c:pt>
                  <c:pt idx="1">
                    <c:v>0.06</c:v>
                  </c:pt>
                  <c:pt idx="2">
                    <c:v>0.06</c:v>
                  </c:pt>
                </c:numCache>
              </c:numRef>
            </c:plus>
            <c:minus>
              <c:numRef>
                <c:f>'Change HbA1c efficacy (2)'!$C$4:$E$4</c:f>
                <c:numCache>
                  <c:formatCode>General</c:formatCode>
                  <c:ptCount val="3"/>
                  <c:pt idx="0">
                    <c:v>6.7000000000000004E-2</c:v>
                  </c:pt>
                  <c:pt idx="1">
                    <c:v>0.06</c:v>
                  </c:pt>
                  <c:pt idx="2">
                    <c:v>0.06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'Change HbA1c efficacy (2)'!$C$2:$E$2</c:f>
              <c:numCache>
                <c:formatCode>General</c:formatCode>
                <c:ptCount val="3"/>
              </c:numCache>
              <c:extLst/>
            </c:numRef>
          </c:cat>
          <c:val>
            <c:numRef>
              <c:f>'Change HbA1c efficacy (2)'!$C$3:$E$3</c:f>
              <c:numCache>
                <c:formatCode>0.00</c:formatCode>
                <c:ptCount val="3"/>
                <c:pt idx="0">
                  <c:v>-0.16</c:v>
                </c:pt>
                <c:pt idx="1">
                  <c:v>-2.14</c:v>
                </c:pt>
                <c:pt idx="2">
                  <c:v>-2.2200000000000002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6FA7-FF42-BAEE-64E0EFF84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5397816"/>
        <c:axId val="665402736"/>
      </c:barChart>
      <c:catAx>
        <c:axId val="66539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At val="0"/>
        <c:auto val="1"/>
        <c:lblAlgn val="ctr"/>
        <c:lblOffset val="100"/>
        <c:noMultiLvlLbl val="0"/>
      </c:catAx>
      <c:valAx>
        <c:axId val="665402736"/>
        <c:scaling>
          <c:orientation val="minMax"/>
          <c:max val="1"/>
          <c:min val="-3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'HbA1c TRE'!$A$5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6B6B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408944894340859E-2"/>
                  <c:y val="-3.0751467969893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DC-7B45-B833-6A335A51AD24}"/>
                </c:ext>
              </c:extLst>
            </c:dLbl>
            <c:dLbl>
              <c:idx val="1"/>
              <c:layout>
                <c:manualLayout>
                  <c:x val="-1.7987823280365023E-2"/>
                  <c:y val="-4.4750872577084778E-3"/>
                </c:manualLayout>
              </c:layout>
              <c:tx>
                <c:rich>
                  <a:bodyPr/>
                  <a:lstStyle/>
                  <a:p>
                    <a:fld id="{7F1CCACF-9FAA-4271-8D1C-D2237CFCCB81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DC-7B45-B833-6A335A51AD24}"/>
                </c:ext>
              </c:extLst>
            </c:dLbl>
            <c:dLbl>
              <c:idx val="2"/>
              <c:layout>
                <c:manualLayout>
                  <c:x val="-1.6847623854908796E-2"/>
                  <c:y val="-5.586972506271202E-3"/>
                </c:manualLayout>
              </c:layout>
              <c:tx>
                <c:rich>
                  <a:bodyPr/>
                  <a:lstStyle/>
                  <a:p>
                    <a:fld id="{6B007199-5FF7-4782-A7D9-C182DC9C0F5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DC-7B45-B833-6A335A51A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TRE'!$B$1:$D$1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TRE'!$B$5:$D$5</c:f>
              <c:numCache>
                <c:formatCode>General</c:formatCode>
                <c:ptCount val="3"/>
                <c:pt idx="0">
                  <c:v>36.200000000000003</c:v>
                </c:pt>
                <c:pt idx="1">
                  <c:v>20</c:v>
                </c:pt>
                <c:pt idx="2">
                  <c:v>3.9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DDC-7B45-B833-6A335A51AD24}"/>
            </c:ext>
          </c:extLst>
        </c:ser>
        <c:ser>
          <c:idx val="1"/>
          <c:order val="2"/>
          <c:tx>
            <c:strRef>
              <c:f>'HbA1c TRE'!$A$3</c:f>
              <c:strCache>
                <c:ptCount val="1"/>
                <c:pt idx="0">
                  <c:v>Tirzepatide  10 mg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0880677477888598E-3"/>
                  <c:y val="3.1524730936952701E-3"/>
                </c:manualLayout>
              </c:layout>
              <c:tx>
                <c:rich>
                  <a:bodyPr/>
                  <a:lstStyle/>
                  <a:p>
                    <a:fld id="{074B6FFD-8FCB-4F8F-BBA7-9A22FA68F93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DC-7B45-B833-6A335A51AD24}"/>
                </c:ext>
              </c:extLst>
            </c:dLbl>
            <c:dLbl>
              <c:idx val="1"/>
              <c:layout>
                <c:manualLayout>
                  <c:x val="-1.2170750004477223E-2"/>
                  <c:y val="-1.8452061336084286E-3"/>
                </c:manualLayout>
              </c:layout>
              <c:tx>
                <c:rich>
                  <a:bodyPr/>
                  <a:lstStyle/>
                  <a:p>
                    <a:fld id="{E602ED83-7A8B-4277-8337-7A652282035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DC-7B45-B833-6A335A51AD24}"/>
                </c:ext>
              </c:extLst>
            </c:dLbl>
            <c:dLbl>
              <c:idx val="2"/>
              <c:layout>
                <c:manualLayout>
                  <c:x val="-1.009641395451992E-2"/>
                  <c:y val="2.5503904781224622E-3"/>
                </c:manualLayout>
              </c:layout>
              <c:tx>
                <c:rich>
                  <a:bodyPr/>
                  <a:lstStyle/>
                  <a:p>
                    <a:fld id="{07CD85A4-6FB1-4A8D-B317-51EFD037C896}" type="VALUE">
                      <a:rPr lang="en-US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DC-7B45-B833-6A335A51A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TRE'!$B$1:$D$1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TRE'!$B$3:$D$3</c:f>
              <c:numCache>
                <c:formatCode>General</c:formatCode>
                <c:ptCount val="3"/>
                <c:pt idx="0">
                  <c:v>86.9</c:v>
                </c:pt>
                <c:pt idx="1">
                  <c:v>79.7</c:v>
                </c:pt>
                <c:pt idx="2">
                  <c:v>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DDC-7B45-B833-6A335A51AD24}"/>
            </c:ext>
          </c:extLst>
        </c:ser>
        <c:ser>
          <c:idx val="2"/>
          <c:order val="3"/>
          <c:tx>
            <c:strRef>
              <c:f>'HbA1c TRE'!$A$4</c:f>
              <c:strCache>
                <c:ptCount val="1"/>
                <c:pt idx="0">
                  <c:v>Tirzepatide  15 mg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352957940857765E-2"/>
                  <c:y val="6.8944362253827406E-3"/>
                </c:manualLayout>
              </c:layout>
              <c:tx>
                <c:rich>
                  <a:bodyPr/>
                  <a:lstStyle/>
                  <a:p>
                    <a:fld id="{22249107-C445-4117-9068-4B43B4F811C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DDC-7B45-B833-6A335A51AD24}"/>
                </c:ext>
              </c:extLst>
            </c:dLbl>
            <c:dLbl>
              <c:idx val="1"/>
              <c:layout>
                <c:manualLayout>
                  <c:x val="1.9655561164060156E-2"/>
                  <c:y val="-1.2171513267756173E-3"/>
                </c:manualLayout>
              </c:layout>
              <c:tx>
                <c:rich>
                  <a:bodyPr/>
                  <a:lstStyle/>
                  <a:p>
                    <a:fld id="{26156C5F-0D5B-4184-BC27-E86D9BD73F6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DC-7B45-B833-6A335A51AD24}"/>
                </c:ext>
              </c:extLst>
            </c:dLbl>
            <c:dLbl>
              <c:idx val="2"/>
              <c:layout>
                <c:manualLayout>
                  <c:x val="-1.6305935161412099E-3"/>
                  <c:y val="-2.4472887491812363E-3"/>
                </c:manualLayout>
              </c:layout>
              <c:tx>
                <c:rich>
                  <a:bodyPr/>
                  <a:lstStyle/>
                  <a:p>
                    <a:fld id="{9FE01443-BA4F-4066-AA86-BDB87DC334A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DDC-7B45-B833-6A335A51A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TRE'!$B$1:$D$1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TRE'!$B$4:$D$4</c:f>
              <c:numCache>
                <c:formatCode>General</c:formatCode>
                <c:ptCount val="3"/>
                <c:pt idx="0">
                  <c:v>84.2</c:v>
                </c:pt>
                <c:pt idx="1">
                  <c:v>79.400000000000006</c:v>
                </c:pt>
                <c:pt idx="2">
                  <c:v>48.6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7DDC-7B45-B833-6A335A51A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397816"/>
        <c:axId val="665402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'HbA1c TRE'!$A$2</c15:sqref>
                        </c15:formulaRef>
                      </c:ext>
                    </c:extLst>
                    <c:strCache>
                      <c:ptCount val="1"/>
                      <c:pt idx="0">
                        <c:v>Tirzepatide 5 mg </c:v>
                      </c:pt>
                    </c:strCache>
                  </c:strRef>
                </c:tx>
                <c:spPr>
                  <a:solidFill>
                    <a:srgbClr val="AEE2FB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6021163091806045E-3"/>
                        <c:y val="-1.870907390084190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A81B9FDB-9713-4812-BD3C-057F09DF052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7DDC-7B45-B833-6A335A51AD24}"/>
                      </c:ext>
                    </c:extLst>
                  </c:dLbl>
                  <c:dLbl>
                    <c:idx val="1"/>
                    <c:layout>
                      <c:manualLayout>
                        <c:x val="-6.5920879023804498E-3"/>
                        <c:y val="-3.554724041159965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B62A899A-2ABA-44E7-933A-E8BCF9D54C4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7DDC-7B45-B833-6A335A51AD24}"/>
                      </c:ext>
                    </c:extLst>
                  </c:dLbl>
                  <c:dLbl>
                    <c:idx val="2"/>
                    <c:layout>
                      <c:manualLayout>
                        <c:x val="-4.7186309267930413E-3"/>
                        <c:y val="-3.367633302151543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4269CC80-0A17-49B7-A51D-D9B27283E28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7DDC-7B45-B833-6A335A51AD2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'HbA1c TRE'!$C$7:$E$7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'HbA1c TRE'!$C$7:$E$7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'HbA1c TRE'!$B$1:$D$1</c15:sqref>
                        </c15:formulaRef>
                      </c:ext>
                    </c:extLst>
                    <c:strCache>
                      <c:ptCount val="3"/>
                      <c:pt idx="0">
                        <c:v>&lt;7%</c:v>
                      </c:pt>
                      <c:pt idx="1">
                        <c:v>≤6.5%</c:v>
                      </c:pt>
                      <c:pt idx="2">
                        <c:v>&lt;5.7%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'HbA1c TRE'!$B$2:$D$2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7DDC-7B45-B833-6A335A51AD24}"/>
                  </c:ext>
                </c:extLst>
              </c15:ser>
            </c15:filteredBarSeries>
          </c:ext>
        </c:extLst>
      </c:barChart>
      <c:catAx>
        <c:axId val="66539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HbA1c Target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 val="autoZero"/>
        <c:auto val="1"/>
        <c:lblAlgn val="ctr"/>
        <c:lblOffset val="100"/>
        <c:noMultiLvlLbl val="0"/>
      </c:catAx>
      <c:valAx>
        <c:axId val="66540273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Percentage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'HbA1c Efficacy'!$A$5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B6B6B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408944894340859E-2"/>
                  <c:y val="-3.0751467969893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E-7740-B5CD-C22AAD1479D4}"/>
                </c:ext>
              </c:extLst>
            </c:dLbl>
            <c:dLbl>
              <c:idx val="1"/>
              <c:layout>
                <c:manualLayout>
                  <c:x val="-2.0795760589516488E-2"/>
                  <c:y val="1.176727185151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41039396687038E-2"/>
                      <c:h val="5.4487296155190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8E-7740-B5CD-C22AAD1479D4}"/>
                </c:ext>
              </c:extLst>
            </c:dLbl>
            <c:dLbl>
              <c:idx val="2"/>
              <c:layout>
                <c:manualLayout>
                  <c:x val="-5.6158746183030345E-3"/>
                  <c:y val="-5.8929327896768636E-4"/>
                </c:manualLayout>
              </c:layout>
              <c:tx>
                <c:rich>
                  <a:bodyPr/>
                  <a:lstStyle/>
                  <a:p>
                    <a:fld id="{6B007199-5FF7-4782-A7D9-C182DC9C0F5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8E-7740-B5CD-C22AAD147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Efficacy'!$B$1:$D$1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Efficacy'!$B$5:$D$5</c:f>
              <c:numCache>
                <c:formatCode>General</c:formatCode>
                <c:ptCount val="3"/>
                <c:pt idx="0">
                  <c:v>29.3</c:v>
                </c:pt>
                <c:pt idx="1">
                  <c:v>15.5</c:v>
                </c:pt>
                <c:pt idx="2">
                  <c:v>2.8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28E-7740-B5CD-C22AAD1479D4}"/>
            </c:ext>
          </c:extLst>
        </c:ser>
        <c:ser>
          <c:idx val="1"/>
          <c:order val="2"/>
          <c:tx>
            <c:strRef>
              <c:f>'HbA1c Efficacy'!$A$3</c:f>
              <c:strCache>
                <c:ptCount val="1"/>
                <c:pt idx="0">
                  <c:v>Tirzepatide  10 mg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013043863739427E-4"/>
                  <c:y val="1.0648991934650819E-2"/>
                </c:manualLayout>
              </c:layout>
              <c:tx>
                <c:rich>
                  <a:bodyPr/>
                  <a:lstStyle/>
                  <a:p>
                    <a:fld id="{074B6FFD-8FCB-4F8F-BBA7-9A22FA68F93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8E-7740-B5CD-C22AAD1479D4}"/>
                </c:ext>
              </c:extLst>
            </c:dLbl>
            <c:dLbl>
              <c:idx val="1"/>
              <c:layout>
                <c:manualLayout>
                  <c:x val="-1.4978687313628688E-2"/>
                  <c:y val="8.150152320998947E-3"/>
                </c:manualLayout>
              </c:layout>
              <c:tx>
                <c:rich>
                  <a:bodyPr/>
                  <a:lstStyle/>
                  <a:p>
                    <a:fld id="{E602ED83-7A8B-4277-8337-7A652282035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8E-7740-B5CD-C22AAD1479D4}"/>
                </c:ext>
              </c:extLst>
            </c:dLbl>
            <c:dLbl>
              <c:idx val="2"/>
              <c:layout>
                <c:manualLayout>
                  <c:x val="-1.8520225881974318E-2"/>
                  <c:y val="5.0492300917743581E-3"/>
                </c:manualLayout>
              </c:layout>
              <c:tx>
                <c:rich>
                  <a:bodyPr/>
                  <a:lstStyle/>
                  <a:p>
                    <a:fld id="{07CD85A4-6FB1-4A8D-B317-51EFD037C89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28E-7740-B5CD-C22AAD147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Efficacy'!$B$1:$D$1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Efficacy'!$B$3:$D$3</c:f>
              <c:numCache>
                <c:formatCode>General</c:formatCode>
                <c:ptCount val="3"/>
                <c:pt idx="0">
                  <c:v>90</c:v>
                </c:pt>
                <c:pt idx="1">
                  <c:v>84.1</c:v>
                </c:pt>
                <c:pt idx="2">
                  <c:v>50.2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828E-7740-B5CD-C22AAD1479D4}"/>
            </c:ext>
          </c:extLst>
        </c:ser>
        <c:ser>
          <c:idx val="2"/>
          <c:order val="3"/>
          <c:tx>
            <c:strRef>
              <c:f>'HbA1c Efficacy'!$A$4</c:f>
              <c:strCache>
                <c:ptCount val="1"/>
                <c:pt idx="0">
                  <c:v>Tirzepatide  15 mg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616089525000923E-2"/>
                  <c:y val="6.8944362253827293E-3"/>
                </c:manualLayout>
              </c:layout>
              <c:tx>
                <c:rich>
                  <a:bodyPr/>
                  <a:lstStyle/>
                  <a:p>
                    <a:fld id="{22249107-C445-4117-9068-4B43B4F811C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28E-7740-B5CD-C22AAD1479D4}"/>
                </c:ext>
              </c:extLst>
            </c:dLbl>
            <c:dLbl>
              <c:idx val="1"/>
              <c:layout>
                <c:manualLayout>
                  <c:x val="-1.029565119731418E-16"/>
                  <c:y val="-3.7159909404274783E-3"/>
                </c:manualLayout>
              </c:layout>
              <c:tx>
                <c:rich>
                  <a:bodyPr/>
                  <a:lstStyle/>
                  <a:p>
                    <a:fld id="{26156C5F-0D5B-4184-BC27-E86D9BD73F6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8E-7740-B5CD-C22AAD1479D4}"/>
                </c:ext>
              </c:extLst>
            </c:dLbl>
            <c:dLbl>
              <c:idx val="2"/>
              <c:layout>
                <c:manualLayout>
                  <c:x val="-1.6305935161412099E-3"/>
                  <c:y val="5.1550864470612959E-5"/>
                </c:manualLayout>
              </c:layout>
              <c:tx>
                <c:rich>
                  <a:bodyPr/>
                  <a:lstStyle/>
                  <a:p>
                    <a:fld id="{9FE01443-BA4F-4066-AA86-BDB87DC334A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28E-7740-B5CD-C22AAD147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'HbA1c Efficacy'!$B$1:$D$1</c:f>
              <c:strCache>
                <c:ptCount val="3"/>
                <c:pt idx="0">
                  <c:v>&lt;7%</c:v>
                </c:pt>
                <c:pt idx="1">
                  <c:v>≤6.5%</c:v>
                </c:pt>
                <c:pt idx="2">
                  <c:v>&lt;5.7%</c:v>
                </c:pt>
              </c:strCache>
              <c:extLst/>
            </c:strRef>
          </c:cat>
          <c:val>
            <c:numRef>
              <c:f>'HbA1c Efficacy'!$B$4:$D$4</c:f>
              <c:numCache>
                <c:formatCode>General</c:formatCode>
                <c:ptCount val="3"/>
                <c:pt idx="0">
                  <c:v>90.7</c:v>
                </c:pt>
                <c:pt idx="1">
                  <c:v>86.7</c:v>
                </c:pt>
                <c:pt idx="2">
                  <c:v>55.3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828E-7740-B5CD-C22AAD147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397816"/>
        <c:axId val="665402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'HbA1c Efficacy'!$A$2</c15:sqref>
                        </c15:formulaRef>
                      </c:ext>
                    </c:extLst>
                    <c:strCache>
                      <c:ptCount val="1"/>
                      <c:pt idx="0">
                        <c:v>Tirzepatide 5 mg </c:v>
                      </c:pt>
                    </c:strCache>
                  </c:strRef>
                </c:tx>
                <c:spPr>
                  <a:solidFill>
                    <a:srgbClr val="AEE2FB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6021163091806045E-3"/>
                        <c:y val="-1.870907390084190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A81B9FDB-9713-4812-BD3C-057F09DF052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28E-7740-B5CD-C22AAD1479D4}"/>
                      </c:ext>
                    </c:extLst>
                  </c:dLbl>
                  <c:dLbl>
                    <c:idx val="1"/>
                    <c:layout>
                      <c:manualLayout>
                        <c:x val="-6.5920879023804498E-3"/>
                        <c:y val="-3.554724041159965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B62A899A-2ABA-44E7-933A-E8BCF9D54C4B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828E-7740-B5CD-C22AAD1479D4}"/>
                      </c:ext>
                    </c:extLst>
                  </c:dLbl>
                  <c:dLbl>
                    <c:idx val="2"/>
                    <c:layout>
                      <c:manualLayout>
                        <c:x val="-4.7186309267930413E-3"/>
                        <c:y val="-3.3676333021515438E-2"/>
                      </c:manualLayout>
                    </c:layout>
                    <c:tx>
                      <c:rich>
                        <a:bodyPr/>
                        <a:lstStyle/>
                        <a:p>
                          <a:fld id="{4269CC80-0A17-49B7-A51D-D9B27283E284}" type="VALUE">
                            <a:rPr lang="en-US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828E-7740-B5CD-C22AAD1479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'HbA1c Efficacy'!$C$7:$E$7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'HbA1c Efficacy'!$C$7:$E$7</c15:sqref>
                          </c15:formulaRef>
                        </c:ext>
                      </c:extLst>
                      <c:numCache>
                        <c:formatCode>General</c:formatCode>
                        <c:ptCount val="3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'HbA1c Efficacy'!$B$1:$D$1</c15:sqref>
                        </c15:formulaRef>
                      </c:ext>
                    </c:extLst>
                    <c:strCache>
                      <c:ptCount val="3"/>
                      <c:pt idx="0">
                        <c:v>&lt;7%</c:v>
                      </c:pt>
                      <c:pt idx="1">
                        <c:v>≤6.5%</c:v>
                      </c:pt>
                      <c:pt idx="2">
                        <c:v>&lt;5.7%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'HbA1c Efficacy'!$B$2:$D$2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28E-7740-B5CD-C22AAD1479D4}"/>
                  </c:ext>
                </c:extLst>
              </c15:ser>
            </c15:filteredBarSeries>
          </c:ext>
        </c:extLst>
      </c:barChart>
      <c:catAx>
        <c:axId val="66539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HbA1c Target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402736"/>
        <c:crosses val="autoZero"/>
        <c:auto val="1"/>
        <c:lblAlgn val="ctr"/>
        <c:lblOffset val="100"/>
        <c:noMultiLvlLbl val="0"/>
      </c:catAx>
      <c:valAx>
        <c:axId val="66540273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Percentage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39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B7600-D782-5D4D-8F85-2148B7A1D0F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5107FEA-43E3-AA41-8A74-59EE2CF15EF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0%</a:t>
          </a:r>
        </a:p>
      </dgm:t>
    </dgm:pt>
    <dgm:pt modelId="{14683B99-940E-3140-93FC-22AF8BF42651}" type="parTrans" cxnId="{4F23C4F9-864E-5F43-8874-6BAB1EFEC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14C989-AE73-4745-88D8-961AC142802E}" type="sibTrans" cxnId="{4F23C4F9-864E-5F43-8874-6BAB1EFEC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AB2549-5EF7-3C47-9053-BE67D02EBA0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35%</a:t>
          </a:r>
        </a:p>
      </dgm:t>
    </dgm:pt>
    <dgm:pt modelId="{FF93BE6F-6689-8848-B52C-CE98249FAC8D}" type="parTrans" cxnId="{BDA59312-60F7-7B4A-AC5E-19F8D4F313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E0B089-38B5-464E-B8BA-5732F076901F}" type="sibTrans" cxnId="{BDA59312-60F7-7B4A-AC5E-19F8D4F313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1376E4-DDAA-BC46-85F4-34685AED77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5%</a:t>
          </a:r>
        </a:p>
      </dgm:t>
    </dgm:pt>
    <dgm:pt modelId="{DCA074F7-E650-5F48-9CD9-F92EEA9CD461}" type="parTrans" cxnId="{C9C6E4EE-A248-2B4A-99C8-C7C4304B14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D61AC3-9139-9C4F-ACB3-31ED1EBE4FE9}" type="sibTrans" cxnId="{C9C6E4EE-A248-2B4A-99C8-C7C4304B14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CF023B-3819-034C-BD75-73E7D48ECA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10%</a:t>
          </a:r>
        </a:p>
      </dgm:t>
    </dgm:pt>
    <dgm:pt modelId="{62AC3B59-D646-F142-99D4-E84ABD8AB49C}" type="parTrans" cxnId="{790746B2-AF57-1C4F-95FD-23B3757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A8F410-8DB7-8245-87E1-5DAC6E83B79D}" type="sibTrans" cxnId="{790746B2-AF57-1C4F-95FD-23B3757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172D24-7DA3-FE4D-A97F-6EBF7FFB317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15%</a:t>
          </a:r>
        </a:p>
      </dgm:t>
    </dgm:pt>
    <dgm:pt modelId="{513A5727-A51A-5249-9C26-47B6E6576F2C}" type="parTrans" cxnId="{5CA03178-2154-F042-ADCF-4AE5280534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4A313-808D-B341-83D3-B2665FDAD6BF}" type="sibTrans" cxnId="{5CA03178-2154-F042-ADCF-4AE5280534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AFB0B1-3259-E64E-98C1-950DCBAACF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20%</a:t>
          </a:r>
        </a:p>
      </dgm:t>
    </dgm:pt>
    <dgm:pt modelId="{68E92584-8638-8F4E-ADA7-1F09DFB3D001}" type="parTrans" cxnId="{05F174CB-258D-5F47-A85C-F85F62202F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46F0C-29B6-FA46-9805-7FA78E326C44}" type="sibTrans" cxnId="{05F174CB-258D-5F47-A85C-F85F62202F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ED941A-0C3D-2149-BFC6-8FD1722E4D6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25%</a:t>
          </a:r>
        </a:p>
      </dgm:t>
    </dgm:pt>
    <dgm:pt modelId="{B6A65423-CC79-554C-A054-DCDB4EF35F9B}" type="parTrans" cxnId="{3E4F70B1-F96D-A247-AC3B-EFF0AC606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A4EDC7-602A-3344-9FF1-D9D7C6CE79E1}" type="sibTrans" cxnId="{3E4F70B1-F96D-A247-AC3B-EFF0AC606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27614D-0EF7-3E43-B413-5C7D9A00BB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30%</a:t>
          </a:r>
        </a:p>
      </dgm:t>
    </dgm:pt>
    <dgm:pt modelId="{2F3F81E6-716F-D740-B690-AE69D19306C6}" type="parTrans" cxnId="{7CE3D661-794A-0349-B5A5-6925A1033A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AC10F7-F195-1F40-B8B9-810D5BE89B9D}" type="sibTrans" cxnId="{7CE3D661-794A-0349-B5A5-6925A1033A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19E0BB-ABCD-794E-8EC5-BC3F2F8ACAD1}" type="pres">
      <dgm:prSet presAssocID="{363B7600-D782-5D4D-8F85-2148B7A1D0FB}" presName="Name0" presStyleCnt="0">
        <dgm:presLayoutVars>
          <dgm:dir/>
          <dgm:resizeHandles val="exact"/>
        </dgm:presLayoutVars>
      </dgm:prSet>
      <dgm:spPr/>
    </dgm:pt>
    <dgm:pt modelId="{8F1FC8B3-4ACA-C448-BF07-A1A9A9664404}" type="pres">
      <dgm:prSet presAssocID="{D5107FEA-43E3-AA41-8A74-59EE2CF15EF1}" presName="node" presStyleLbl="node1" presStyleIdx="0" presStyleCnt="8">
        <dgm:presLayoutVars>
          <dgm:bulletEnabled val="1"/>
        </dgm:presLayoutVars>
      </dgm:prSet>
      <dgm:spPr/>
    </dgm:pt>
    <dgm:pt modelId="{50E93B43-6D56-AE47-8461-4677E81A454B}" type="pres">
      <dgm:prSet presAssocID="{8A14C989-AE73-4745-88D8-961AC142802E}" presName="sibTrans" presStyleLbl="sibTrans2D1" presStyleIdx="0" presStyleCnt="7"/>
      <dgm:spPr/>
    </dgm:pt>
    <dgm:pt modelId="{39B86645-239C-9643-811C-CB88F849727C}" type="pres">
      <dgm:prSet presAssocID="{8A14C989-AE73-4745-88D8-961AC142802E}" presName="connectorText" presStyleLbl="sibTrans2D1" presStyleIdx="0" presStyleCnt="7"/>
      <dgm:spPr/>
    </dgm:pt>
    <dgm:pt modelId="{189C7283-D506-B74F-A02E-6F8EB59FBC68}" type="pres">
      <dgm:prSet presAssocID="{741376E4-DDAA-BC46-85F4-34685AED7790}" presName="node" presStyleLbl="node1" presStyleIdx="1" presStyleCnt="8">
        <dgm:presLayoutVars>
          <dgm:bulletEnabled val="1"/>
        </dgm:presLayoutVars>
      </dgm:prSet>
      <dgm:spPr/>
    </dgm:pt>
    <dgm:pt modelId="{476F861C-5CA0-FB4F-8F04-51A5F57A4CA8}" type="pres">
      <dgm:prSet presAssocID="{D0D61AC3-9139-9C4F-ACB3-31ED1EBE4FE9}" presName="sibTrans" presStyleLbl="sibTrans2D1" presStyleIdx="1" presStyleCnt="7"/>
      <dgm:spPr/>
    </dgm:pt>
    <dgm:pt modelId="{F87A6D8F-2854-6E4D-866C-AAB6462F9F24}" type="pres">
      <dgm:prSet presAssocID="{D0D61AC3-9139-9C4F-ACB3-31ED1EBE4FE9}" presName="connectorText" presStyleLbl="sibTrans2D1" presStyleIdx="1" presStyleCnt="7"/>
      <dgm:spPr/>
    </dgm:pt>
    <dgm:pt modelId="{7C1801FB-223F-6145-8848-3C68FDEF76D4}" type="pres">
      <dgm:prSet presAssocID="{6CCF023B-3819-034C-BD75-73E7D48ECA6E}" presName="node" presStyleLbl="node1" presStyleIdx="2" presStyleCnt="8">
        <dgm:presLayoutVars>
          <dgm:bulletEnabled val="1"/>
        </dgm:presLayoutVars>
      </dgm:prSet>
      <dgm:spPr/>
    </dgm:pt>
    <dgm:pt modelId="{93FA0C00-0813-2645-B9E3-9C4206CF0662}" type="pres">
      <dgm:prSet presAssocID="{36A8F410-8DB7-8245-87E1-5DAC6E83B79D}" presName="sibTrans" presStyleLbl="sibTrans2D1" presStyleIdx="2" presStyleCnt="7"/>
      <dgm:spPr/>
    </dgm:pt>
    <dgm:pt modelId="{B1B818B3-5B26-0146-B79E-D40380341E54}" type="pres">
      <dgm:prSet presAssocID="{36A8F410-8DB7-8245-87E1-5DAC6E83B79D}" presName="connectorText" presStyleLbl="sibTrans2D1" presStyleIdx="2" presStyleCnt="7"/>
      <dgm:spPr/>
    </dgm:pt>
    <dgm:pt modelId="{7D5C51D3-1628-6E44-9E41-DDE77C807877}" type="pres">
      <dgm:prSet presAssocID="{D2172D24-7DA3-FE4D-A97F-6EBF7FFB317F}" presName="node" presStyleLbl="node1" presStyleIdx="3" presStyleCnt="8">
        <dgm:presLayoutVars>
          <dgm:bulletEnabled val="1"/>
        </dgm:presLayoutVars>
      </dgm:prSet>
      <dgm:spPr/>
    </dgm:pt>
    <dgm:pt modelId="{0E3E6E9B-8AE1-9D4C-A33E-4A2E3B97D251}" type="pres">
      <dgm:prSet presAssocID="{6F94A313-808D-B341-83D3-B2665FDAD6BF}" presName="sibTrans" presStyleLbl="sibTrans2D1" presStyleIdx="3" presStyleCnt="7"/>
      <dgm:spPr/>
    </dgm:pt>
    <dgm:pt modelId="{DB590654-5718-6B4C-9B24-7E9E48926D31}" type="pres">
      <dgm:prSet presAssocID="{6F94A313-808D-B341-83D3-B2665FDAD6BF}" presName="connectorText" presStyleLbl="sibTrans2D1" presStyleIdx="3" presStyleCnt="7"/>
      <dgm:spPr/>
    </dgm:pt>
    <dgm:pt modelId="{E874A162-277F-424D-A0A3-4B4CCC5814BA}" type="pres">
      <dgm:prSet presAssocID="{A0AFB0B1-3259-E64E-98C1-950DCBAACFCC}" presName="node" presStyleLbl="node1" presStyleIdx="4" presStyleCnt="8">
        <dgm:presLayoutVars>
          <dgm:bulletEnabled val="1"/>
        </dgm:presLayoutVars>
      </dgm:prSet>
      <dgm:spPr/>
    </dgm:pt>
    <dgm:pt modelId="{C2FBEFEC-89A4-4749-B485-F6F1631D4EFC}" type="pres">
      <dgm:prSet presAssocID="{BA546F0C-29B6-FA46-9805-7FA78E326C44}" presName="sibTrans" presStyleLbl="sibTrans2D1" presStyleIdx="4" presStyleCnt="7"/>
      <dgm:spPr/>
    </dgm:pt>
    <dgm:pt modelId="{2460A816-B922-1948-8093-27ACEB49BCFE}" type="pres">
      <dgm:prSet presAssocID="{BA546F0C-29B6-FA46-9805-7FA78E326C44}" presName="connectorText" presStyleLbl="sibTrans2D1" presStyleIdx="4" presStyleCnt="7"/>
      <dgm:spPr/>
    </dgm:pt>
    <dgm:pt modelId="{DC23951D-BEFE-4C47-B73D-FE0D33AE46E3}" type="pres">
      <dgm:prSet presAssocID="{30ED941A-0C3D-2149-BFC6-8FD1722E4D60}" presName="node" presStyleLbl="node1" presStyleIdx="5" presStyleCnt="8">
        <dgm:presLayoutVars>
          <dgm:bulletEnabled val="1"/>
        </dgm:presLayoutVars>
      </dgm:prSet>
      <dgm:spPr/>
    </dgm:pt>
    <dgm:pt modelId="{5C99DA6D-CC9F-AC45-A576-22E100D36A09}" type="pres">
      <dgm:prSet presAssocID="{D7A4EDC7-602A-3344-9FF1-D9D7C6CE79E1}" presName="sibTrans" presStyleLbl="sibTrans2D1" presStyleIdx="5" presStyleCnt="7"/>
      <dgm:spPr/>
    </dgm:pt>
    <dgm:pt modelId="{499DEBA8-1721-F64A-9F29-6EECD126426C}" type="pres">
      <dgm:prSet presAssocID="{D7A4EDC7-602A-3344-9FF1-D9D7C6CE79E1}" presName="connectorText" presStyleLbl="sibTrans2D1" presStyleIdx="5" presStyleCnt="7"/>
      <dgm:spPr/>
    </dgm:pt>
    <dgm:pt modelId="{43DBA58B-05FA-4F4D-9D1D-9EE844E12F14}" type="pres">
      <dgm:prSet presAssocID="{DB27614D-0EF7-3E43-B413-5C7D9A00BB56}" presName="node" presStyleLbl="node1" presStyleIdx="6" presStyleCnt="8">
        <dgm:presLayoutVars>
          <dgm:bulletEnabled val="1"/>
        </dgm:presLayoutVars>
      </dgm:prSet>
      <dgm:spPr/>
    </dgm:pt>
    <dgm:pt modelId="{5F41D7C9-1493-8B4C-B91A-28D5658030F7}" type="pres">
      <dgm:prSet presAssocID="{99AC10F7-F195-1F40-B8B9-810D5BE89B9D}" presName="sibTrans" presStyleLbl="sibTrans2D1" presStyleIdx="6" presStyleCnt="7"/>
      <dgm:spPr/>
    </dgm:pt>
    <dgm:pt modelId="{8574BA42-83C0-FE4D-884E-3D121CB891EC}" type="pres">
      <dgm:prSet presAssocID="{99AC10F7-F195-1F40-B8B9-810D5BE89B9D}" presName="connectorText" presStyleLbl="sibTrans2D1" presStyleIdx="6" presStyleCnt="7"/>
      <dgm:spPr/>
    </dgm:pt>
    <dgm:pt modelId="{CDDFB932-D177-324E-9A67-5BB9749728B1}" type="pres">
      <dgm:prSet presAssocID="{E7AB2549-5EF7-3C47-9053-BE67D02EBA04}" presName="node" presStyleLbl="node1" presStyleIdx="7" presStyleCnt="8">
        <dgm:presLayoutVars>
          <dgm:bulletEnabled val="1"/>
        </dgm:presLayoutVars>
      </dgm:prSet>
      <dgm:spPr/>
    </dgm:pt>
  </dgm:ptLst>
  <dgm:cxnLst>
    <dgm:cxn modelId="{BDA59312-60F7-7B4A-AC5E-19F8D4F3131A}" srcId="{363B7600-D782-5D4D-8F85-2148B7A1D0FB}" destId="{E7AB2549-5EF7-3C47-9053-BE67D02EBA04}" srcOrd="7" destOrd="0" parTransId="{FF93BE6F-6689-8848-B52C-CE98249FAC8D}" sibTransId="{BDE0B089-38B5-464E-B8BA-5732F076901F}"/>
    <dgm:cxn modelId="{1FEAB115-13AD-8F41-84B4-A53E9D3F32B6}" type="presOf" srcId="{363B7600-D782-5D4D-8F85-2148B7A1D0FB}" destId="{A819E0BB-ABCD-794E-8EC5-BC3F2F8ACAD1}" srcOrd="0" destOrd="0" presId="urn:microsoft.com/office/officeart/2005/8/layout/process1"/>
    <dgm:cxn modelId="{F3364D17-0032-A443-ADB5-9B272C55D7A7}" type="presOf" srcId="{6F94A313-808D-B341-83D3-B2665FDAD6BF}" destId="{DB590654-5718-6B4C-9B24-7E9E48926D31}" srcOrd="1" destOrd="0" presId="urn:microsoft.com/office/officeart/2005/8/layout/process1"/>
    <dgm:cxn modelId="{DD35A419-80EC-374A-BD6D-AB1E04FE227A}" type="presOf" srcId="{E7AB2549-5EF7-3C47-9053-BE67D02EBA04}" destId="{CDDFB932-D177-324E-9A67-5BB9749728B1}" srcOrd="0" destOrd="0" presId="urn:microsoft.com/office/officeart/2005/8/layout/process1"/>
    <dgm:cxn modelId="{A071092D-EAD6-9948-8031-4C87F1413537}" type="presOf" srcId="{D0D61AC3-9139-9C4F-ACB3-31ED1EBE4FE9}" destId="{F87A6D8F-2854-6E4D-866C-AAB6462F9F24}" srcOrd="1" destOrd="0" presId="urn:microsoft.com/office/officeart/2005/8/layout/process1"/>
    <dgm:cxn modelId="{B5E8D22D-0174-E34E-A2D3-AE1897B3A105}" type="presOf" srcId="{D5107FEA-43E3-AA41-8A74-59EE2CF15EF1}" destId="{8F1FC8B3-4ACA-C448-BF07-A1A9A9664404}" srcOrd="0" destOrd="0" presId="urn:microsoft.com/office/officeart/2005/8/layout/process1"/>
    <dgm:cxn modelId="{D9C7492E-46C5-004B-96D7-6CF4A32A5E24}" type="presOf" srcId="{6F94A313-808D-B341-83D3-B2665FDAD6BF}" destId="{0E3E6E9B-8AE1-9D4C-A33E-4A2E3B97D251}" srcOrd="0" destOrd="0" presId="urn:microsoft.com/office/officeart/2005/8/layout/process1"/>
    <dgm:cxn modelId="{E557A12F-6677-1042-BD3D-E11D5E50E9FF}" type="presOf" srcId="{D2172D24-7DA3-FE4D-A97F-6EBF7FFB317F}" destId="{7D5C51D3-1628-6E44-9E41-DDE77C807877}" srcOrd="0" destOrd="0" presId="urn:microsoft.com/office/officeart/2005/8/layout/process1"/>
    <dgm:cxn modelId="{18C5F731-5F2E-D648-ABF6-D63D21DED797}" type="presOf" srcId="{8A14C989-AE73-4745-88D8-961AC142802E}" destId="{39B86645-239C-9643-811C-CB88F849727C}" srcOrd="1" destOrd="0" presId="urn:microsoft.com/office/officeart/2005/8/layout/process1"/>
    <dgm:cxn modelId="{7CE3D661-794A-0349-B5A5-6925A1033A45}" srcId="{363B7600-D782-5D4D-8F85-2148B7A1D0FB}" destId="{DB27614D-0EF7-3E43-B413-5C7D9A00BB56}" srcOrd="6" destOrd="0" parTransId="{2F3F81E6-716F-D740-B690-AE69D19306C6}" sibTransId="{99AC10F7-F195-1F40-B8B9-810D5BE89B9D}"/>
    <dgm:cxn modelId="{0F5E3C49-F876-194E-91AB-FA5422C435E7}" type="presOf" srcId="{36A8F410-8DB7-8245-87E1-5DAC6E83B79D}" destId="{93FA0C00-0813-2645-B9E3-9C4206CF0662}" srcOrd="0" destOrd="0" presId="urn:microsoft.com/office/officeart/2005/8/layout/process1"/>
    <dgm:cxn modelId="{6F624B69-FA83-6643-BCDE-572AF171CF7D}" type="presOf" srcId="{741376E4-DDAA-BC46-85F4-34685AED7790}" destId="{189C7283-D506-B74F-A02E-6F8EB59FBC68}" srcOrd="0" destOrd="0" presId="urn:microsoft.com/office/officeart/2005/8/layout/process1"/>
    <dgm:cxn modelId="{D73CD749-D3DE-1B4E-8F03-B39180B2BAE1}" type="presOf" srcId="{99AC10F7-F195-1F40-B8B9-810D5BE89B9D}" destId="{8574BA42-83C0-FE4D-884E-3D121CB891EC}" srcOrd="1" destOrd="0" presId="urn:microsoft.com/office/officeart/2005/8/layout/process1"/>
    <dgm:cxn modelId="{89BC536B-D22A-1542-84B4-0F89BF77BC93}" type="presOf" srcId="{30ED941A-0C3D-2149-BFC6-8FD1722E4D60}" destId="{DC23951D-BEFE-4C47-B73D-FE0D33AE46E3}" srcOrd="0" destOrd="0" presId="urn:microsoft.com/office/officeart/2005/8/layout/process1"/>
    <dgm:cxn modelId="{5CA03178-2154-F042-ADCF-4AE52805342A}" srcId="{363B7600-D782-5D4D-8F85-2148B7A1D0FB}" destId="{D2172D24-7DA3-FE4D-A97F-6EBF7FFB317F}" srcOrd="3" destOrd="0" parTransId="{513A5727-A51A-5249-9C26-47B6E6576F2C}" sibTransId="{6F94A313-808D-B341-83D3-B2665FDAD6BF}"/>
    <dgm:cxn modelId="{44818885-DE52-5E43-A3C8-CA09D04EBF17}" type="presOf" srcId="{D0D61AC3-9139-9C4F-ACB3-31ED1EBE4FE9}" destId="{476F861C-5CA0-FB4F-8F04-51A5F57A4CA8}" srcOrd="0" destOrd="0" presId="urn:microsoft.com/office/officeart/2005/8/layout/process1"/>
    <dgm:cxn modelId="{98719CA6-CA89-6B46-A8B8-5E69983EA9E0}" type="presOf" srcId="{D7A4EDC7-602A-3344-9FF1-D9D7C6CE79E1}" destId="{5C99DA6D-CC9F-AC45-A576-22E100D36A09}" srcOrd="0" destOrd="0" presId="urn:microsoft.com/office/officeart/2005/8/layout/process1"/>
    <dgm:cxn modelId="{EB629DAA-A1FA-C048-A21A-5D6110FBEFE6}" type="presOf" srcId="{6CCF023B-3819-034C-BD75-73E7D48ECA6E}" destId="{7C1801FB-223F-6145-8848-3C68FDEF76D4}" srcOrd="0" destOrd="0" presId="urn:microsoft.com/office/officeart/2005/8/layout/process1"/>
    <dgm:cxn modelId="{3E4F70B1-F96D-A247-AC3B-EFF0AC60627D}" srcId="{363B7600-D782-5D4D-8F85-2148B7A1D0FB}" destId="{30ED941A-0C3D-2149-BFC6-8FD1722E4D60}" srcOrd="5" destOrd="0" parTransId="{B6A65423-CC79-554C-A054-DCDB4EF35F9B}" sibTransId="{D7A4EDC7-602A-3344-9FF1-D9D7C6CE79E1}"/>
    <dgm:cxn modelId="{790746B2-AF57-1C4F-95FD-23B3757272A0}" srcId="{363B7600-D782-5D4D-8F85-2148B7A1D0FB}" destId="{6CCF023B-3819-034C-BD75-73E7D48ECA6E}" srcOrd="2" destOrd="0" parTransId="{62AC3B59-D646-F142-99D4-E84ABD8AB49C}" sibTransId="{36A8F410-8DB7-8245-87E1-5DAC6E83B79D}"/>
    <dgm:cxn modelId="{DD6111B3-E427-8942-A5ED-444C045EFB98}" type="presOf" srcId="{BA546F0C-29B6-FA46-9805-7FA78E326C44}" destId="{C2FBEFEC-89A4-4749-B485-F6F1631D4EFC}" srcOrd="0" destOrd="0" presId="urn:microsoft.com/office/officeart/2005/8/layout/process1"/>
    <dgm:cxn modelId="{064D47B4-A6D1-934A-9E6A-23C20CE41008}" type="presOf" srcId="{36A8F410-8DB7-8245-87E1-5DAC6E83B79D}" destId="{B1B818B3-5B26-0146-B79E-D40380341E54}" srcOrd="1" destOrd="0" presId="urn:microsoft.com/office/officeart/2005/8/layout/process1"/>
    <dgm:cxn modelId="{05F174CB-258D-5F47-A85C-F85F62202F5D}" srcId="{363B7600-D782-5D4D-8F85-2148B7A1D0FB}" destId="{A0AFB0B1-3259-E64E-98C1-950DCBAACFCC}" srcOrd="4" destOrd="0" parTransId="{68E92584-8638-8F4E-ADA7-1F09DFB3D001}" sibTransId="{BA546F0C-29B6-FA46-9805-7FA78E326C44}"/>
    <dgm:cxn modelId="{C08EE5D5-6A89-EC49-9BD0-77B6C260DEBC}" type="presOf" srcId="{D7A4EDC7-602A-3344-9FF1-D9D7C6CE79E1}" destId="{499DEBA8-1721-F64A-9F29-6EECD126426C}" srcOrd="1" destOrd="0" presId="urn:microsoft.com/office/officeart/2005/8/layout/process1"/>
    <dgm:cxn modelId="{16006CE1-0AB3-884F-BB50-FC05BA720EBB}" type="presOf" srcId="{A0AFB0B1-3259-E64E-98C1-950DCBAACFCC}" destId="{E874A162-277F-424D-A0A3-4B4CCC5814BA}" srcOrd="0" destOrd="0" presId="urn:microsoft.com/office/officeart/2005/8/layout/process1"/>
    <dgm:cxn modelId="{5C327AED-DD19-D045-94F4-BF21E4664019}" type="presOf" srcId="{99AC10F7-F195-1F40-B8B9-810D5BE89B9D}" destId="{5F41D7C9-1493-8B4C-B91A-28D5658030F7}" srcOrd="0" destOrd="0" presId="urn:microsoft.com/office/officeart/2005/8/layout/process1"/>
    <dgm:cxn modelId="{C9C6E4EE-A248-2B4A-99C8-C7C4304B14A1}" srcId="{363B7600-D782-5D4D-8F85-2148B7A1D0FB}" destId="{741376E4-DDAA-BC46-85F4-34685AED7790}" srcOrd="1" destOrd="0" parTransId="{DCA074F7-E650-5F48-9CD9-F92EEA9CD461}" sibTransId="{D0D61AC3-9139-9C4F-ACB3-31ED1EBE4FE9}"/>
    <dgm:cxn modelId="{5114C0F7-8B57-DD49-A37B-6ECAD4F5044C}" type="presOf" srcId="{BA546F0C-29B6-FA46-9805-7FA78E326C44}" destId="{2460A816-B922-1948-8093-27ACEB49BCFE}" srcOrd="1" destOrd="0" presId="urn:microsoft.com/office/officeart/2005/8/layout/process1"/>
    <dgm:cxn modelId="{4F23C4F9-864E-5F43-8874-6BAB1EFEC16A}" srcId="{363B7600-D782-5D4D-8F85-2148B7A1D0FB}" destId="{D5107FEA-43E3-AA41-8A74-59EE2CF15EF1}" srcOrd="0" destOrd="0" parTransId="{14683B99-940E-3140-93FC-22AF8BF42651}" sibTransId="{8A14C989-AE73-4745-88D8-961AC142802E}"/>
    <dgm:cxn modelId="{D0E9D1FB-951E-D64D-88CE-D427557A575E}" type="presOf" srcId="{8A14C989-AE73-4745-88D8-961AC142802E}" destId="{50E93B43-6D56-AE47-8461-4677E81A454B}" srcOrd="0" destOrd="0" presId="urn:microsoft.com/office/officeart/2005/8/layout/process1"/>
    <dgm:cxn modelId="{9A4F6CFF-CEDF-D54C-B0BD-E5AB87B2826D}" type="presOf" srcId="{DB27614D-0EF7-3E43-B413-5C7D9A00BB56}" destId="{43DBA58B-05FA-4F4D-9D1D-9EE844E12F14}" srcOrd="0" destOrd="0" presId="urn:microsoft.com/office/officeart/2005/8/layout/process1"/>
    <dgm:cxn modelId="{34E02D13-E25B-814F-83D2-393D1A5C08BA}" type="presParOf" srcId="{A819E0BB-ABCD-794E-8EC5-BC3F2F8ACAD1}" destId="{8F1FC8B3-4ACA-C448-BF07-A1A9A9664404}" srcOrd="0" destOrd="0" presId="urn:microsoft.com/office/officeart/2005/8/layout/process1"/>
    <dgm:cxn modelId="{B3F2AABF-DD87-E646-B577-CC6B0C12D3C7}" type="presParOf" srcId="{A819E0BB-ABCD-794E-8EC5-BC3F2F8ACAD1}" destId="{50E93B43-6D56-AE47-8461-4677E81A454B}" srcOrd="1" destOrd="0" presId="urn:microsoft.com/office/officeart/2005/8/layout/process1"/>
    <dgm:cxn modelId="{DEB26BC8-C897-F04C-9954-552241AE93D5}" type="presParOf" srcId="{50E93B43-6D56-AE47-8461-4677E81A454B}" destId="{39B86645-239C-9643-811C-CB88F849727C}" srcOrd="0" destOrd="0" presId="urn:microsoft.com/office/officeart/2005/8/layout/process1"/>
    <dgm:cxn modelId="{B5E39991-1790-3144-9B50-44531A47A050}" type="presParOf" srcId="{A819E0BB-ABCD-794E-8EC5-BC3F2F8ACAD1}" destId="{189C7283-D506-B74F-A02E-6F8EB59FBC68}" srcOrd="2" destOrd="0" presId="urn:microsoft.com/office/officeart/2005/8/layout/process1"/>
    <dgm:cxn modelId="{40C827A0-D74C-5E4A-9239-78C3CC85DE59}" type="presParOf" srcId="{A819E0BB-ABCD-794E-8EC5-BC3F2F8ACAD1}" destId="{476F861C-5CA0-FB4F-8F04-51A5F57A4CA8}" srcOrd="3" destOrd="0" presId="urn:microsoft.com/office/officeart/2005/8/layout/process1"/>
    <dgm:cxn modelId="{62A6190B-939A-454D-A70A-C716418ACB7A}" type="presParOf" srcId="{476F861C-5CA0-FB4F-8F04-51A5F57A4CA8}" destId="{F87A6D8F-2854-6E4D-866C-AAB6462F9F24}" srcOrd="0" destOrd="0" presId="urn:microsoft.com/office/officeart/2005/8/layout/process1"/>
    <dgm:cxn modelId="{D4F5BE26-98C1-324F-9540-37A543F7A171}" type="presParOf" srcId="{A819E0BB-ABCD-794E-8EC5-BC3F2F8ACAD1}" destId="{7C1801FB-223F-6145-8848-3C68FDEF76D4}" srcOrd="4" destOrd="0" presId="urn:microsoft.com/office/officeart/2005/8/layout/process1"/>
    <dgm:cxn modelId="{E9F050C5-E5E6-5A43-AAAA-125AF09D2D91}" type="presParOf" srcId="{A819E0BB-ABCD-794E-8EC5-BC3F2F8ACAD1}" destId="{93FA0C00-0813-2645-B9E3-9C4206CF0662}" srcOrd="5" destOrd="0" presId="urn:microsoft.com/office/officeart/2005/8/layout/process1"/>
    <dgm:cxn modelId="{AB39360C-F624-4145-AE29-93374046300B}" type="presParOf" srcId="{93FA0C00-0813-2645-B9E3-9C4206CF0662}" destId="{B1B818B3-5B26-0146-B79E-D40380341E54}" srcOrd="0" destOrd="0" presId="urn:microsoft.com/office/officeart/2005/8/layout/process1"/>
    <dgm:cxn modelId="{1BC2656F-4C14-A54E-A26A-B4730CC0B2C2}" type="presParOf" srcId="{A819E0BB-ABCD-794E-8EC5-BC3F2F8ACAD1}" destId="{7D5C51D3-1628-6E44-9E41-DDE77C807877}" srcOrd="6" destOrd="0" presId="urn:microsoft.com/office/officeart/2005/8/layout/process1"/>
    <dgm:cxn modelId="{933AB2CC-BDC6-184F-A2ED-88F54C27F8AE}" type="presParOf" srcId="{A819E0BB-ABCD-794E-8EC5-BC3F2F8ACAD1}" destId="{0E3E6E9B-8AE1-9D4C-A33E-4A2E3B97D251}" srcOrd="7" destOrd="0" presId="urn:microsoft.com/office/officeart/2005/8/layout/process1"/>
    <dgm:cxn modelId="{2069446C-D5BC-5F47-93E0-8E5829E866F0}" type="presParOf" srcId="{0E3E6E9B-8AE1-9D4C-A33E-4A2E3B97D251}" destId="{DB590654-5718-6B4C-9B24-7E9E48926D31}" srcOrd="0" destOrd="0" presId="urn:microsoft.com/office/officeart/2005/8/layout/process1"/>
    <dgm:cxn modelId="{A972376C-723D-AD44-A141-B940ACB2ED25}" type="presParOf" srcId="{A819E0BB-ABCD-794E-8EC5-BC3F2F8ACAD1}" destId="{E874A162-277F-424D-A0A3-4B4CCC5814BA}" srcOrd="8" destOrd="0" presId="urn:microsoft.com/office/officeart/2005/8/layout/process1"/>
    <dgm:cxn modelId="{28FADE42-80CA-7D4D-8FD1-61A7210F431C}" type="presParOf" srcId="{A819E0BB-ABCD-794E-8EC5-BC3F2F8ACAD1}" destId="{C2FBEFEC-89A4-4749-B485-F6F1631D4EFC}" srcOrd="9" destOrd="0" presId="urn:microsoft.com/office/officeart/2005/8/layout/process1"/>
    <dgm:cxn modelId="{DDCBB3E5-8D1E-A647-8E58-EB86BB40DB15}" type="presParOf" srcId="{C2FBEFEC-89A4-4749-B485-F6F1631D4EFC}" destId="{2460A816-B922-1948-8093-27ACEB49BCFE}" srcOrd="0" destOrd="0" presId="urn:microsoft.com/office/officeart/2005/8/layout/process1"/>
    <dgm:cxn modelId="{D94A9947-666A-DF45-89E3-4BB1A5DB7C09}" type="presParOf" srcId="{A819E0BB-ABCD-794E-8EC5-BC3F2F8ACAD1}" destId="{DC23951D-BEFE-4C47-B73D-FE0D33AE46E3}" srcOrd="10" destOrd="0" presId="urn:microsoft.com/office/officeart/2005/8/layout/process1"/>
    <dgm:cxn modelId="{5D5C68DC-DCD5-804B-969C-C2AEFD3AACBF}" type="presParOf" srcId="{A819E0BB-ABCD-794E-8EC5-BC3F2F8ACAD1}" destId="{5C99DA6D-CC9F-AC45-A576-22E100D36A09}" srcOrd="11" destOrd="0" presId="urn:microsoft.com/office/officeart/2005/8/layout/process1"/>
    <dgm:cxn modelId="{E1E6531E-B5F1-6046-93B8-D5E9897758F4}" type="presParOf" srcId="{5C99DA6D-CC9F-AC45-A576-22E100D36A09}" destId="{499DEBA8-1721-F64A-9F29-6EECD126426C}" srcOrd="0" destOrd="0" presId="urn:microsoft.com/office/officeart/2005/8/layout/process1"/>
    <dgm:cxn modelId="{42ECB913-E4F4-7B42-8723-DFFA664B3D15}" type="presParOf" srcId="{A819E0BB-ABCD-794E-8EC5-BC3F2F8ACAD1}" destId="{43DBA58B-05FA-4F4D-9D1D-9EE844E12F14}" srcOrd="12" destOrd="0" presId="urn:microsoft.com/office/officeart/2005/8/layout/process1"/>
    <dgm:cxn modelId="{32732803-F20B-DD4B-902B-E527F9830896}" type="presParOf" srcId="{A819E0BB-ABCD-794E-8EC5-BC3F2F8ACAD1}" destId="{5F41D7C9-1493-8B4C-B91A-28D5658030F7}" srcOrd="13" destOrd="0" presId="urn:microsoft.com/office/officeart/2005/8/layout/process1"/>
    <dgm:cxn modelId="{C584489E-D445-5443-90AA-3527949903B1}" type="presParOf" srcId="{5F41D7C9-1493-8B4C-B91A-28D5658030F7}" destId="{8574BA42-83C0-FE4D-884E-3D121CB891EC}" srcOrd="0" destOrd="0" presId="urn:microsoft.com/office/officeart/2005/8/layout/process1"/>
    <dgm:cxn modelId="{BFBADDEC-006F-9248-866F-5D6EA862E18E}" type="presParOf" srcId="{A819E0BB-ABCD-794E-8EC5-BC3F2F8ACAD1}" destId="{CDDFB932-D177-324E-9A67-5BB9749728B1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C8B3-4ACA-C448-BF07-A1A9A9664404}">
      <dsp:nvSpPr>
        <dsp:cNvPr id="0" name=""/>
        <dsp:cNvSpPr/>
      </dsp:nvSpPr>
      <dsp:spPr>
        <a:xfrm>
          <a:off x="3775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0%</a:t>
          </a:r>
        </a:p>
      </dsp:txBody>
      <dsp:txXfrm>
        <a:off x="21738" y="182801"/>
        <a:ext cx="986239" cy="577373"/>
      </dsp:txXfrm>
    </dsp:sp>
    <dsp:sp modelId="{50E93B43-6D56-AE47-8461-4677E81A454B}">
      <dsp:nvSpPr>
        <dsp:cNvPr id="0" name=""/>
        <dsp:cNvSpPr/>
      </dsp:nvSpPr>
      <dsp:spPr>
        <a:xfrm>
          <a:off x="1128157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1128157" y="395438"/>
        <a:ext cx="151689" cy="152099"/>
      </dsp:txXfrm>
    </dsp:sp>
    <dsp:sp modelId="{189C7283-D506-B74F-A02E-6F8EB59FBC68}">
      <dsp:nvSpPr>
        <dsp:cNvPr id="0" name=""/>
        <dsp:cNvSpPr/>
      </dsp:nvSpPr>
      <dsp:spPr>
        <a:xfrm>
          <a:off x="1434807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5%</a:t>
          </a:r>
        </a:p>
      </dsp:txBody>
      <dsp:txXfrm>
        <a:off x="1452770" y="182801"/>
        <a:ext cx="986239" cy="577373"/>
      </dsp:txXfrm>
    </dsp:sp>
    <dsp:sp modelId="{476F861C-5CA0-FB4F-8F04-51A5F57A4CA8}">
      <dsp:nvSpPr>
        <dsp:cNvPr id="0" name=""/>
        <dsp:cNvSpPr/>
      </dsp:nvSpPr>
      <dsp:spPr>
        <a:xfrm>
          <a:off x="2559189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2559189" y="395438"/>
        <a:ext cx="151689" cy="152099"/>
      </dsp:txXfrm>
    </dsp:sp>
    <dsp:sp modelId="{7C1801FB-223F-6145-8848-3C68FDEF76D4}">
      <dsp:nvSpPr>
        <dsp:cNvPr id="0" name=""/>
        <dsp:cNvSpPr/>
      </dsp:nvSpPr>
      <dsp:spPr>
        <a:xfrm>
          <a:off x="2865839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10%</a:t>
          </a:r>
        </a:p>
      </dsp:txBody>
      <dsp:txXfrm>
        <a:off x="2883802" y="182801"/>
        <a:ext cx="986239" cy="577373"/>
      </dsp:txXfrm>
    </dsp:sp>
    <dsp:sp modelId="{93FA0C00-0813-2645-B9E3-9C4206CF0662}">
      <dsp:nvSpPr>
        <dsp:cNvPr id="0" name=""/>
        <dsp:cNvSpPr/>
      </dsp:nvSpPr>
      <dsp:spPr>
        <a:xfrm>
          <a:off x="3990221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3990221" y="395438"/>
        <a:ext cx="151689" cy="152099"/>
      </dsp:txXfrm>
    </dsp:sp>
    <dsp:sp modelId="{7D5C51D3-1628-6E44-9E41-DDE77C807877}">
      <dsp:nvSpPr>
        <dsp:cNvPr id="0" name=""/>
        <dsp:cNvSpPr/>
      </dsp:nvSpPr>
      <dsp:spPr>
        <a:xfrm>
          <a:off x="4296871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15%</a:t>
          </a:r>
        </a:p>
      </dsp:txBody>
      <dsp:txXfrm>
        <a:off x="4314834" y="182801"/>
        <a:ext cx="986239" cy="577373"/>
      </dsp:txXfrm>
    </dsp:sp>
    <dsp:sp modelId="{0E3E6E9B-8AE1-9D4C-A33E-4A2E3B97D251}">
      <dsp:nvSpPr>
        <dsp:cNvPr id="0" name=""/>
        <dsp:cNvSpPr/>
      </dsp:nvSpPr>
      <dsp:spPr>
        <a:xfrm>
          <a:off x="5421253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5421253" y="395438"/>
        <a:ext cx="151689" cy="152099"/>
      </dsp:txXfrm>
    </dsp:sp>
    <dsp:sp modelId="{E874A162-277F-424D-A0A3-4B4CCC5814BA}">
      <dsp:nvSpPr>
        <dsp:cNvPr id="0" name=""/>
        <dsp:cNvSpPr/>
      </dsp:nvSpPr>
      <dsp:spPr>
        <a:xfrm>
          <a:off x="5727903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20%</a:t>
          </a:r>
        </a:p>
      </dsp:txBody>
      <dsp:txXfrm>
        <a:off x="5745866" y="182801"/>
        <a:ext cx="986239" cy="577373"/>
      </dsp:txXfrm>
    </dsp:sp>
    <dsp:sp modelId="{C2FBEFEC-89A4-4749-B485-F6F1631D4EFC}">
      <dsp:nvSpPr>
        <dsp:cNvPr id="0" name=""/>
        <dsp:cNvSpPr/>
      </dsp:nvSpPr>
      <dsp:spPr>
        <a:xfrm>
          <a:off x="6852285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6852285" y="395438"/>
        <a:ext cx="151689" cy="152099"/>
      </dsp:txXfrm>
    </dsp:sp>
    <dsp:sp modelId="{DC23951D-BEFE-4C47-B73D-FE0D33AE46E3}">
      <dsp:nvSpPr>
        <dsp:cNvPr id="0" name=""/>
        <dsp:cNvSpPr/>
      </dsp:nvSpPr>
      <dsp:spPr>
        <a:xfrm>
          <a:off x="7158934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25%</a:t>
          </a:r>
        </a:p>
      </dsp:txBody>
      <dsp:txXfrm>
        <a:off x="7176897" y="182801"/>
        <a:ext cx="986239" cy="577373"/>
      </dsp:txXfrm>
    </dsp:sp>
    <dsp:sp modelId="{5C99DA6D-CC9F-AC45-A576-22E100D36A09}">
      <dsp:nvSpPr>
        <dsp:cNvPr id="0" name=""/>
        <dsp:cNvSpPr/>
      </dsp:nvSpPr>
      <dsp:spPr>
        <a:xfrm>
          <a:off x="8283317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8283317" y="395438"/>
        <a:ext cx="151689" cy="152099"/>
      </dsp:txXfrm>
    </dsp:sp>
    <dsp:sp modelId="{43DBA58B-05FA-4F4D-9D1D-9EE844E12F14}">
      <dsp:nvSpPr>
        <dsp:cNvPr id="0" name=""/>
        <dsp:cNvSpPr/>
      </dsp:nvSpPr>
      <dsp:spPr>
        <a:xfrm>
          <a:off x="8589966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30%</a:t>
          </a:r>
        </a:p>
      </dsp:txBody>
      <dsp:txXfrm>
        <a:off x="8607929" y="182801"/>
        <a:ext cx="986239" cy="577373"/>
      </dsp:txXfrm>
    </dsp:sp>
    <dsp:sp modelId="{5F41D7C9-1493-8B4C-B91A-28D5658030F7}">
      <dsp:nvSpPr>
        <dsp:cNvPr id="0" name=""/>
        <dsp:cNvSpPr/>
      </dsp:nvSpPr>
      <dsp:spPr>
        <a:xfrm>
          <a:off x="9714348" y="344739"/>
          <a:ext cx="216699" cy="25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9714348" y="395438"/>
        <a:ext cx="151689" cy="152099"/>
      </dsp:txXfrm>
    </dsp:sp>
    <dsp:sp modelId="{CDDFB932-D177-324E-9A67-5BB9749728B1}">
      <dsp:nvSpPr>
        <dsp:cNvPr id="0" name=""/>
        <dsp:cNvSpPr/>
      </dsp:nvSpPr>
      <dsp:spPr>
        <a:xfrm>
          <a:off x="10020998" y="164838"/>
          <a:ext cx="1022165" cy="61329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35%</a:t>
          </a:r>
        </a:p>
      </dsp:txBody>
      <dsp:txXfrm>
        <a:off x="10038961" y="182801"/>
        <a:ext cx="986239" cy="57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6369-D433-3F49-869F-4DFEC861551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AB4-AE2E-F04F-8B50-1F52EA82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8366-0A76-4071-B6BA-7B35ACDBE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EF637-8754-422E-98E2-BE067BA67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0CE1-EBCE-4E0B-BF8B-C6E1E6FF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CB5F-5847-4886-B4EE-90061029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2E3A-BA67-49D2-86DC-0AA894D5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0DEF-54EC-4D1A-97F7-DB0C2F0F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914D8-8142-4277-A594-A48C35BC4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ABE0C-BBF8-46F2-914D-8EC5C995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4A24-3A73-4CAD-BE22-482160D0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B47E-5FEB-4D48-BCED-E9967C69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C71EF-D513-4636-BC05-50278A4CD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2E787-257E-4293-AD42-1EA06EE6B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0AEE-7153-43AA-BE9A-A279FCC3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4BC48-210F-4F34-BB91-30D7405D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B322-A271-4177-B55B-27EBD229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9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AF99-DFD1-445F-A060-874BA9BD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5F44-93C5-48DF-A7A3-1D546C4C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CCDD-319E-48A3-B494-C7FAB6ED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9149-D861-4665-92BE-EE3D01B5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FC00-9901-4101-B8BF-7D55AC93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9B2B-DC48-4E23-A28E-84944FDA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CC8CC-4EAA-4EE5-8D18-77BF47D49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836F-37B6-412A-ABEB-D530B5E5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984BE-4A9A-4701-B088-448DC5BC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80614-58CC-4B3F-8418-CECBE0D1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1434-785B-46A7-BD6D-17323923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1EF8-6200-4ADB-8D32-DF464044C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1FDF8-622B-4E6C-B100-A7D5F8ABA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F4266-C411-4FB4-B898-F1292902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BFF0-CEAE-46FD-88C2-468041B6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0AAD9-F4DF-404A-BAEB-3E38E5AA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9CD8-B7F1-4949-88E4-AD082B9C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AFA99-69F8-44BD-9357-628288E8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E28C8-FD28-4F51-BC50-913A281C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B8C2F-028D-4AB3-859A-2890A3E40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2EAC3-3BBA-4E25-8788-AEC60A23A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9B547-9630-433F-BC15-E0077A5E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42755-CA7E-4B8C-9FA0-BEA72DF9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7883D-B998-4AAE-92A3-843BC595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4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47C1-47CC-450E-AEC1-DC6E8D44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91DE-3C0D-4CEE-A115-51161B07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BC544-87C4-47B3-8357-73E6072E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47E4F-84A2-47FA-A5F3-5B27A03F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04AF0-F01E-4F74-A422-6E0F218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F7B69-4F37-4E0A-9D6B-2517FEE0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41602-85F6-43E7-A591-81758597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CA80-4D83-4172-AC44-BCA30ACC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8470-6B2A-40AA-AF0A-F9D5791E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7FA55-AB78-4949-BB1B-9644FF40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4EEC2-93B9-4F46-A328-D4CD253D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19C7B-55BD-4282-89EC-F26B2007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62D99-3DC6-4CE4-900F-5C036542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5E87-960F-4CDE-9BAA-D20BD332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DDDE3-2DA6-44C6-8399-E49EBACFD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8C699-7AE4-4069-BFC0-1B21402B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90A93-C80A-49B9-AE46-F2650493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FB0EC-C35E-4D20-BA93-E95B0B96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824FC-C8E1-4846-9413-5766AFCF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C05EE-DC0E-4A78-8C6A-0529DF1E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17682-ECFB-498F-BDAD-0D5F53AD0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45CC0-6572-4D0B-AA19-282B7CC03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F43C-5C19-42DC-8255-67CEFA8637D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696C-96A6-4BA6-981A-780134B8F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A357-C9E9-453D-8F75-F754E0367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EE70-0986-47FE-A46F-0E71BCCB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9865C2-CEA3-0446-AD83-007FA8B56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14"/>
            <a:ext cx="12205252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61966-7F54-D447-8B80-307FD6C7EA33}"/>
              </a:ext>
            </a:extLst>
          </p:cNvPr>
          <p:cNvSpPr txBox="1"/>
          <p:nvPr/>
        </p:nvSpPr>
        <p:spPr>
          <a:xfrm>
            <a:off x="2324291" y="701052"/>
            <a:ext cx="1006426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Helvetica" pitchFamily="2" charset="0"/>
              </a:rPr>
              <a:t>Welcome</a:t>
            </a:r>
            <a:r>
              <a:rPr lang="en-US" sz="7200" b="1" dirty="0">
                <a:solidFill>
                  <a:schemeClr val="bg1"/>
                </a:solidFill>
                <a:latin typeface="Helvetica" pitchFamily="2" charset="0"/>
              </a:rPr>
              <a:t> to</a:t>
            </a:r>
            <a:r>
              <a:rPr lang="en-US" sz="7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the 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83  </a:t>
            </a:r>
            <a:endParaRPr lang="en-US" sz="9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Scientific Sessions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C85012-44E9-99C3-9E3B-45F2EDB35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1"/>
          <a:stretch/>
        </p:blipFill>
        <p:spPr>
          <a:xfrm>
            <a:off x="5560022" y="5319346"/>
            <a:ext cx="3199695" cy="17145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D4EE377-28C6-ECBB-53D0-25337A4C04D2}"/>
              </a:ext>
            </a:extLst>
          </p:cNvPr>
          <p:cNvSpPr/>
          <p:nvPr/>
        </p:nvSpPr>
        <p:spPr>
          <a:xfrm rot="10800000">
            <a:off x="8213064" y="2814864"/>
            <a:ext cx="546931" cy="21364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B8526-D7C6-0A42-049B-742133BE4C5B}"/>
              </a:ext>
            </a:extLst>
          </p:cNvPr>
          <p:cNvSpPr txBox="1"/>
          <p:nvPr/>
        </p:nvSpPr>
        <p:spPr>
          <a:xfrm>
            <a:off x="8005792" y="2116957"/>
            <a:ext cx="10409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baseline="300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545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15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B65BCD-75A5-0CDF-90C7-E5D615160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36568"/>
              </p:ext>
            </p:extLst>
          </p:nvPr>
        </p:nvGraphicFramePr>
        <p:xfrm>
          <a:off x="385336" y="1507547"/>
          <a:ext cx="4522893" cy="508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0276A7-330D-AD36-3D91-2EDAF057E7E4}"/>
              </a:ext>
            </a:extLst>
          </p:cNvPr>
          <p:cNvSpPr/>
          <p:nvPr/>
        </p:nvSpPr>
        <p:spPr>
          <a:xfrm>
            <a:off x="5088571" y="1709348"/>
            <a:ext cx="1645920" cy="77682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&gt;80% achieved ADA’s recommended</a:t>
            </a:r>
            <a:r>
              <a:rPr kumimoji="0" lang="en-US" sz="1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target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&lt;7%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34AD3-A362-9733-953A-ACDF9CF3D1DB}"/>
              </a:ext>
            </a:extLst>
          </p:cNvPr>
          <p:cNvSpPr/>
          <p:nvPr/>
        </p:nvSpPr>
        <p:spPr>
          <a:xfrm>
            <a:off x="5100653" y="3481835"/>
            <a:ext cx="1633837" cy="61116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~50%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achieved normoglycemia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&lt;5.7%)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426A0-AE9A-E844-EFC9-F5A6010E6F85}"/>
              </a:ext>
            </a:extLst>
          </p:cNvPr>
          <p:cNvSpPr/>
          <p:nvPr/>
        </p:nvSpPr>
        <p:spPr>
          <a:xfrm>
            <a:off x="5088571" y="2563228"/>
            <a:ext cx="1645920" cy="77682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r>
              <a:rPr lang="en-US" sz="1200" b="1" dirty="0">
                <a:solidFill>
                  <a:prstClr val="white"/>
                </a:solidFill>
                <a:latin typeface="Arial"/>
              </a:rPr>
              <a:t>75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achieved AACE’s recommended target ≤6.5%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837808-A425-A4E6-3FB7-175A2C5261A2}"/>
              </a:ext>
            </a:extLst>
          </p:cNvPr>
          <p:cNvSpPr/>
          <p:nvPr/>
        </p:nvSpPr>
        <p:spPr>
          <a:xfrm>
            <a:off x="10189963" y="3124800"/>
            <a:ext cx="994580" cy="286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BC657-31F2-E027-DC83-78E0873CA2B4}"/>
              </a:ext>
            </a:extLst>
          </p:cNvPr>
          <p:cNvSpPr txBox="1"/>
          <p:nvPr/>
        </p:nvSpPr>
        <p:spPr>
          <a:xfrm>
            <a:off x="2084477" y="1317349"/>
            <a:ext cx="2374105" cy="553998"/>
          </a:xfrm>
          <a:prstGeom prst="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</a:rPr>
              <a:t>In Trial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cs"/>
              </a:rPr>
              <a:t>Treatment-Regimen Estimand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9240A-1B84-4FE3-29B3-937F5B796464}"/>
              </a:ext>
            </a:extLst>
          </p:cNvPr>
          <p:cNvSpPr txBox="1"/>
          <p:nvPr/>
        </p:nvSpPr>
        <p:spPr>
          <a:xfrm>
            <a:off x="8918803" y="1350336"/>
            <a:ext cx="2377440" cy="55399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 Treatment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Efficacy Estimand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0BBBF61-F6DF-4DCF-F83A-CF352A28C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74723"/>
              </p:ext>
            </p:extLst>
          </p:nvPr>
        </p:nvGraphicFramePr>
        <p:xfrm>
          <a:off x="6832679" y="1553080"/>
          <a:ext cx="4522893" cy="508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2E1E4C-06D3-980F-F78D-B8A0214B376D}"/>
              </a:ext>
            </a:extLst>
          </p:cNvPr>
          <p:cNvCxnSpPr>
            <a:cxnSpLocks/>
          </p:cNvCxnSpPr>
          <p:nvPr/>
        </p:nvCxnSpPr>
        <p:spPr>
          <a:xfrm flipH="1" flipV="1">
            <a:off x="2297339" y="2154773"/>
            <a:ext cx="2770100" cy="1705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04620F-EDAD-9B3E-E1C8-D9E8F92C0238}"/>
              </a:ext>
            </a:extLst>
          </p:cNvPr>
          <p:cNvCxnSpPr>
            <a:cxnSpLocks/>
          </p:cNvCxnSpPr>
          <p:nvPr/>
        </p:nvCxnSpPr>
        <p:spPr>
          <a:xfrm>
            <a:off x="6697385" y="2113309"/>
            <a:ext cx="1121907" cy="900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8F84B5-860D-7EB9-2DD7-4848C11902DA}"/>
              </a:ext>
            </a:extLst>
          </p:cNvPr>
          <p:cNvCxnSpPr>
            <a:cxnSpLocks/>
          </p:cNvCxnSpPr>
          <p:nvPr/>
        </p:nvCxnSpPr>
        <p:spPr>
          <a:xfrm>
            <a:off x="6697385" y="2878677"/>
            <a:ext cx="2481784" cy="2046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752CC2-0B39-4451-EA4A-5CDD062AF411}"/>
              </a:ext>
            </a:extLst>
          </p:cNvPr>
          <p:cNvCxnSpPr>
            <a:cxnSpLocks/>
          </p:cNvCxnSpPr>
          <p:nvPr/>
        </p:nvCxnSpPr>
        <p:spPr>
          <a:xfrm flipH="1" flipV="1">
            <a:off x="3434862" y="2832422"/>
            <a:ext cx="1665791" cy="3365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BDD60F-7E58-338B-5271-06A55718485D}"/>
              </a:ext>
            </a:extLst>
          </p:cNvPr>
          <p:cNvCxnSpPr>
            <a:cxnSpLocks/>
          </p:cNvCxnSpPr>
          <p:nvPr/>
        </p:nvCxnSpPr>
        <p:spPr>
          <a:xfrm flipV="1">
            <a:off x="6631383" y="3546175"/>
            <a:ext cx="3899815" cy="613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F92495-28EF-EE79-C1AC-D0F5E44B5D2C}"/>
              </a:ext>
            </a:extLst>
          </p:cNvPr>
          <p:cNvCxnSpPr>
            <a:cxnSpLocks/>
          </p:cNvCxnSpPr>
          <p:nvPr/>
        </p:nvCxnSpPr>
        <p:spPr>
          <a:xfrm flipH="1" flipV="1">
            <a:off x="4670570" y="3821552"/>
            <a:ext cx="402095" cy="24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CD614CD-8E22-6334-0B6E-4C85275A2050}"/>
              </a:ext>
            </a:extLst>
          </p:cNvPr>
          <p:cNvSpPr txBox="1"/>
          <p:nvPr/>
        </p:nvSpPr>
        <p:spPr>
          <a:xfrm>
            <a:off x="41933" y="6572805"/>
            <a:ext cx="6741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Tirzepatide vs. placebo at 72 weeks: ***p&lt;0.001.                 Garvey WT,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Lancet.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Press.</a:t>
            </a: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id="{CBC4A214-31A9-3242-57BB-A55F11DAE2DB}"/>
              </a:ext>
            </a:extLst>
          </p:cNvPr>
          <p:cNvSpPr txBox="1">
            <a:spLocks/>
          </p:cNvSpPr>
          <p:nvPr/>
        </p:nvSpPr>
        <p:spPr>
          <a:xfrm>
            <a:off x="745959" y="219266"/>
            <a:ext cx="11239602" cy="86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Proportion of Participants Achieving HbA1c Targets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759A76-18CA-66F5-26C8-CECA0CB4AA48}"/>
              </a:ext>
            </a:extLst>
          </p:cNvPr>
          <p:cNvGrpSpPr/>
          <p:nvPr/>
        </p:nvGrpSpPr>
        <p:grpSpPr>
          <a:xfrm>
            <a:off x="5263079" y="4632727"/>
            <a:ext cx="1520506" cy="746222"/>
            <a:chOff x="253171" y="3422452"/>
            <a:chExt cx="1520506" cy="7462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5B3E82-6112-0DDA-B9BB-9DE3C43ED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07" y="3422452"/>
              <a:ext cx="7665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D34230-024E-4EE9-1D85-70E3A38E5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656531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004CC7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C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10mg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9C2685-58A0-79C2-D604-1C936DC4D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891675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 err="1">
                  <a:solidFill>
                    <a:srgbClr val="000099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15mg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8CA345-5861-948D-56C8-88F320846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961" y="3526412"/>
              <a:ext cx="135833" cy="137160"/>
            </a:xfrm>
            <a:prstGeom prst="rect">
              <a:avLst/>
            </a:prstGeom>
            <a:solidFill>
              <a:srgbClr val="B6B6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B786E1-59EB-C970-E078-4AB893441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22" y="3750048"/>
              <a:ext cx="135833" cy="137160"/>
            </a:xfrm>
            <a:prstGeom prst="rect">
              <a:avLst/>
            </a:prstGeom>
            <a:solidFill>
              <a:srgbClr val="0066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34EDB8-B291-D6CD-E678-00EBB9B6D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71" y="3991125"/>
              <a:ext cx="135833" cy="137160"/>
            </a:xfrm>
            <a:prstGeom prst="rect">
              <a:avLst/>
            </a:prstGeom>
            <a:solidFill>
              <a:srgbClr val="0C376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8805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1EEB2-EB33-1681-7045-FF67F5B81DD0}"/>
              </a:ext>
            </a:extLst>
          </p:cNvPr>
          <p:cNvSpPr txBox="1"/>
          <p:nvPr/>
        </p:nvSpPr>
        <p:spPr>
          <a:xfrm>
            <a:off x="1641229" y="360884"/>
            <a:ext cx="819443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 of Documented Hypoglycemia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042D1-8F4E-047F-8E7B-B768FCAACCF0}"/>
              </a:ext>
            </a:extLst>
          </p:cNvPr>
          <p:cNvSpPr/>
          <p:nvPr/>
        </p:nvSpPr>
        <p:spPr>
          <a:xfrm>
            <a:off x="358697" y="4638033"/>
            <a:ext cx="11474604" cy="369332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cases of severe hypoglycemia were reported.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6A4BF-93F3-55AC-D961-E7EA54387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8" y="1887309"/>
            <a:ext cx="11498053" cy="2389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2BF356-01D0-9233-6E76-A4D40DCF9726}"/>
              </a:ext>
            </a:extLst>
          </p:cNvPr>
          <p:cNvSpPr txBox="1"/>
          <p:nvPr/>
        </p:nvSpPr>
        <p:spPr>
          <a:xfrm>
            <a:off x="336557" y="6375195"/>
            <a:ext cx="9499103" cy="24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mITT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population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(safety analysis set)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790891" y="305484"/>
            <a:ext cx="10240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Cardiometabolic Disease Risk Factors</a:t>
            </a:r>
          </a:p>
          <a:p>
            <a:pPr marL="0" marR="0" lvl="0" indent="0" algn="l" defTabSz="60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Tirzepatide 15 mg, on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00AAF4-C375-F1CC-BAB7-9332201D3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51671"/>
              </p:ext>
            </p:extLst>
          </p:nvPr>
        </p:nvGraphicFramePr>
        <p:xfrm>
          <a:off x="1324708" y="1445027"/>
          <a:ext cx="854612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585">
                  <a:extLst>
                    <a:ext uri="{9D8B030D-6E8A-4147-A177-3AD203B41FA5}">
                      <a16:colId xmlns:a16="http://schemas.microsoft.com/office/drawing/2014/main" val="1286818757"/>
                    </a:ext>
                  </a:extLst>
                </a:gridCol>
                <a:gridCol w="2508738">
                  <a:extLst>
                    <a:ext uri="{9D8B030D-6E8A-4147-A177-3AD203B41FA5}">
                      <a16:colId xmlns:a16="http://schemas.microsoft.com/office/drawing/2014/main" val="294107763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8747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Tirzepatide 15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9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Waist Circumference  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28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BMI     (kg/m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29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Systolic BP   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22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Diastolic BP  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87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Triglycerides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2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31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Non-HDL-c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28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-51.7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60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Fasting Insulin (% of 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9769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888D0D-B367-067D-F84F-FC0F4D650A35}"/>
              </a:ext>
            </a:extLst>
          </p:cNvPr>
          <p:cNvSpPr txBox="1"/>
          <p:nvPr/>
        </p:nvSpPr>
        <p:spPr>
          <a:xfrm>
            <a:off x="41933" y="6572805"/>
            <a:ext cx="6741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Garvey WT,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Lancet.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Press.</a:t>
            </a:r>
          </a:p>
        </p:txBody>
      </p:sp>
    </p:spTree>
    <p:extLst>
      <p:ext uri="{BB962C8B-B14F-4D97-AF65-F5344CB8AC3E}">
        <p14:creationId xmlns:p14="http://schemas.microsoft.com/office/powerpoint/2010/main" val="34089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1576337" y="305484"/>
            <a:ext cx="83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59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Adverse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612C5-2256-1E5D-7F31-897D31157746}"/>
              </a:ext>
            </a:extLst>
          </p:cNvPr>
          <p:cNvSpPr txBox="1"/>
          <p:nvPr/>
        </p:nvSpPr>
        <p:spPr>
          <a:xfrm>
            <a:off x="206439" y="5408808"/>
            <a:ext cx="105399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Note: Participants may be counted in more than 1 category.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mITT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population (safety analysis set)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*Deaths are also included as SAEs and discontinuations due to AE.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4F848-1355-BEE2-1E3A-5BDF5F5C9622}"/>
              </a:ext>
            </a:extLst>
          </p:cNvPr>
          <p:cNvSpPr/>
          <p:nvPr/>
        </p:nvSpPr>
        <p:spPr>
          <a:xfrm>
            <a:off x="206439" y="6028143"/>
            <a:ext cx="11779122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 percentages of participants in the tirzepatide and placebo groups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reported serious adverse events.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D0662-BD92-E9BF-92C0-4E2CCE3A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7" y="1389838"/>
            <a:ext cx="11498053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A333B-32EA-2D1D-8F4F-9AC510307E4E}"/>
              </a:ext>
            </a:extLst>
          </p:cNvPr>
          <p:cNvSpPr txBox="1"/>
          <p:nvPr/>
        </p:nvSpPr>
        <p:spPr>
          <a:xfrm>
            <a:off x="1359877" y="213827"/>
            <a:ext cx="970670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Emergent Adverse Events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5% Frequency in Any Treatment 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22B3D-2CBB-1977-D5CA-8FE0A8A33D0F}"/>
              </a:ext>
            </a:extLst>
          </p:cNvPr>
          <p:cNvSpPr txBox="1"/>
          <p:nvPr/>
        </p:nvSpPr>
        <p:spPr>
          <a:xfrm>
            <a:off x="541064" y="6100745"/>
            <a:ext cx="108522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err="1">
                <a:solidFill>
                  <a:srgbClr val="000000"/>
                </a:solidFill>
                <a:latin typeface="Arial" charset="0"/>
              </a:rPr>
              <a:t>mITT</a:t>
            </a:r>
            <a:r>
              <a:rPr lang="en-GB" sz="1000" kern="0">
                <a:solidFill>
                  <a:srgbClr val="000000"/>
                </a:solidFill>
                <a:latin typeface="Arial" charset="0"/>
              </a:rPr>
              <a:t> population </a:t>
            </a:r>
            <a:r>
              <a:rPr lang="en-GB" sz="1000" kern="0">
                <a:solidFill>
                  <a:srgbClr val="000000"/>
                </a:solidFill>
                <a:latin typeface="Arial"/>
                <a:cs typeface="Arial"/>
              </a:rPr>
              <a:t>(safety analysis set); </a:t>
            </a:r>
            <a:r>
              <a:rPr lang="en-US" sz="1000" kern="0">
                <a:solidFill>
                  <a:srgbClr val="000000"/>
                </a:solidFill>
                <a:latin typeface="Arial"/>
                <a:cs typeface="Arial"/>
              </a:rPr>
              <a:t>n (%)=number (percentage) of participants; 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TEAE=treatment emergent adverse event.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A71DE-66EC-430A-BD72-ECF48448C85F}"/>
              </a:ext>
            </a:extLst>
          </p:cNvPr>
          <p:cNvSpPr/>
          <p:nvPr/>
        </p:nvSpPr>
        <p:spPr>
          <a:xfrm>
            <a:off x="358698" y="6330708"/>
            <a:ext cx="11626863" cy="369332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Arial"/>
                <a:cs typeface="Arial"/>
              </a:rPr>
              <a:t>The majority of TEAEs were gastrointestinal in nature.</a:t>
            </a:r>
            <a:endParaRPr lang="en-US" b="1">
              <a:solidFill>
                <a:prstClr val="white"/>
              </a:solidFill>
              <a:latin typeface="Arial" charset="0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FC7CE-EFC6-B1A5-8F24-3F3547FFF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22" y="1199606"/>
            <a:ext cx="11491956" cy="4986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764CD3-34CB-C639-B736-F47AF2BF1443}"/>
              </a:ext>
            </a:extLst>
          </p:cNvPr>
          <p:cNvSpPr/>
          <p:nvPr/>
        </p:nvSpPr>
        <p:spPr>
          <a:xfrm>
            <a:off x="234462" y="2286000"/>
            <a:ext cx="11607516" cy="234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D39D7-C97E-5AEC-6163-9C2FFFAAB69D}"/>
              </a:ext>
            </a:extLst>
          </p:cNvPr>
          <p:cNvSpPr/>
          <p:nvPr/>
        </p:nvSpPr>
        <p:spPr>
          <a:xfrm>
            <a:off x="234462" y="2570819"/>
            <a:ext cx="11607516" cy="234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5E08F-7BF3-063A-01FA-87C4B087106F}"/>
              </a:ext>
            </a:extLst>
          </p:cNvPr>
          <p:cNvSpPr/>
          <p:nvPr/>
        </p:nvSpPr>
        <p:spPr>
          <a:xfrm>
            <a:off x="234462" y="3385038"/>
            <a:ext cx="11607516" cy="234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2143906" y="357871"/>
            <a:ext cx="83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A48B2DA-A26E-211E-CB7F-69B73DA3E7AA}"/>
              </a:ext>
            </a:extLst>
          </p:cNvPr>
          <p:cNvSpPr txBox="1">
            <a:spLocks/>
          </p:cNvSpPr>
          <p:nvPr/>
        </p:nvSpPr>
        <p:spPr>
          <a:xfrm>
            <a:off x="486507" y="1659538"/>
            <a:ext cx="11107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l" fontAlgn="base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♦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Both tirzepatide 10 mg and 15 mg demonstrated superior and clinically meaningful body weight reduction versus placebo in participants with obesity/overweight and T2D with ~50% achieving weight loss of 15%</a:t>
            </a:r>
          </a:p>
          <a:p>
            <a:pPr marL="290513" indent="-290513" algn="l" fontAlgn="base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♦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HbA1c fell from 8% at baseline to 5.9%, and was normalized in ~ 50% of participants.   This occurred without any episodes of severe hypoglycemia.</a:t>
            </a:r>
          </a:p>
          <a:p>
            <a:pPr marL="290513" indent="-290513" algn="l" fontAlgn="base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♦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Treatment with tirzepatide at both doses translated to clinically meaningful improvements in cardiometabolic risk factors.</a:t>
            </a:r>
          </a:p>
          <a:p>
            <a:pPr marL="290513" indent="-290513" algn="l" fontAlgn="base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♦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The safety profile of tirzepatide in people with obesity/overweight and T2D is consistent with the safety profile of safety profile of tirzepatide observed in the SURPASS studies and other incretin-based therapies for obesity.</a:t>
            </a:r>
          </a:p>
        </p:txBody>
      </p:sp>
    </p:spTree>
    <p:extLst>
      <p:ext uri="{BB962C8B-B14F-4D97-AF65-F5344CB8AC3E}">
        <p14:creationId xmlns:p14="http://schemas.microsoft.com/office/powerpoint/2010/main" val="310843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3C7B740B-508E-8045-A194-8E6D74847AE2}"/>
              </a:ext>
            </a:extLst>
          </p:cNvPr>
          <p:cNvSpPr/>
          <p:nvPr/>
        </p:nvSpPr>
        <p:spPr>
          <a:xfrm>
            <a:off x="638175" y="1531938"/>
            <a:ext cx="11133138" cy="9286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24" name="TextBox 4">
            <a:extLst>
              <a:ext uri="{FF2B5EF4-FFF2-40B4-BE49-F238E27FC236}">
                <a16:creationId xmlns:a16="http://schemas.microsoft.com/office/drawing/2014/main" id="{59B9FA1D-8DAA-BA45-9E0F-1A3687D8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598738"/>
            <a:ext cx="141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Lifestyle   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68CA77-7FA1-8142-B77D-838A013FBD70}"/>
              </a:ext>
            </a:extLst>
          </p:cNvPr>
          <p:cNvGraphicFramePr/>
          <p:nvPr/>
        </p:nvGraphicFramePr>
        <p:xfrm>
          <a:off x="222423" y="917342"/>
          <a:ext cx="11046940" cy="94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C79B4078-272D-BB44-BD87-3DEC1B237EB2}"/>
              </a:ext>
            </a:extLst>
          </p:cNvPr>
          <p:cNvSpPr/>
          <p:nvPr/>
        </p:nvSpPr>
        <p:spPr>
          <a:xfrm>
            <a:off x="638175" y="2289175"/>
            <a:ext cx="2125663" cy="485775"/>
          </a:xfrm>
          <a:prstGeom prst="leftRightArrow">
            <a:avLst/>
          </a:prstGeom>
          <a:solidFill>
            <a:srgbClr val="FF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857DEF7-89E8-E247-AE5C-ABF6F8936688}"/>
              </a:ext>
            </a:extLst>
          </p:cNvPr>
          <p:cNvSpPr/>
          <p:nvPr/>
        </p:nvSpPr>
        <p:spPr>
          <a:xfrm>
            <a:off x="7556500" y="3084513"/>
            <a:ext cx="3386136" cy="484187"/>
          </a:xfrm>
          <a:prstGeom prst="leftRightArrow">
            <a:avLst/>
          </a:prstGeom>
          <a:solidFill>
            <a:srgbClr val="2C7D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3EA919BF-21B8-CF49-8BFA-1E46F3CDD6F2}"/>
              </a:ext>
            </a:extLst>
          </p:cNvPr>
          <p:cNvSpPr/>
          <p:nvPr/>
        </p:nvSpPr>
        <p:spPr>
          <a:xfrm>
            <a:off x="8056563" y="2308225"/>
            <a:ext cx="3386137" cy="484188"/>
          </a:xfrm>
          <a:prstGeom prst="leftRightArrow">
            <a:avLst/>
          </a:prstGeom>
          <a:solidFill>
            <a:srgbClr val="2C7D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25147C3A-4EEF-E241-8E64-C243FB0E60A9}"/>
              </a:ext>
            </a:extLst>
          </p:cNvPr>
          <p:cNvSpPr/>
          <p:nvPr/>
        </p:nvSpPr>
        <p:spPr>
          <a:xfrm>
            <a:off x="4238625" y="2308225"/>
            <a:ext cx="2241550" cy="484188"/>
          </a:xfrm>
          <a:prstGeom prst="leftRightArrow">
            <a:avLst/>
          </a:prstGeom>
          <a:solidFill>
            <a:srgbClr val="EE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4" name="TextBox 4">
            <a:extLst>
              <a:ext uri="{FF2B5EF4-FFF2-40B4-BE49-F238E27FC236}">
                <a16:creationId xmlns:a16="http://schemas.microsoft.com/office/drawing/2014/main" id="{882D7094-862D-9E4C-9EE8-ADF4DD6F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632075"/>
            <a:ext cx="141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LapBand     </a:t>
            </a:r>
          </a:p>
        </p:txBody>
      </p:sp>
      <p:sp>
        <p:nvSpPr>
          <p:cNvPr id="286735" name="TextBox 4">
            <a:extLst>
              <a:ext uri="{FF2B5EF4-FFF2-40B4-BE49-F238E27FC236}">
                <a16:creationId xmlns:a16="http://schemas.microsoft.com/office/drawing/2014/main" id="{E20582C7-DEC8-5049-BE43-B01C4AD9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3381375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Gastric Sleeve     </a:t>
            </a:r>
          </a:p>
        </p:txBody>
      </p:sp>
      <p:sp>
        <p:nvSpPr>
          <p:cNvPr id="286736" name="TextBox 4">
            <a:extLst>
              <a:ext uri="{FF2B5EF4-FFF2-40B4-BE49-F238E27FC236}">
                <a16:creationId xmlns:a16="http://schemas.microsoft.com/office/drawing/2014/main" id="{37BEE33E-076E-A244-B406-0A78BFC66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8" y="2560638"/>
            <a:ext cx="230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Gastric Bypass   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F5D427-561C-6A4F-B1ED-7484B61B7167}"/>
              </a:ext>
            </a:extLst>
          </p:cNvPr>
          <p:cNvCxnSpPr>
            <a:cxnSpLocks/>
          </p:cNvCxnSpPr>
          <p:nvPr/>
        </p:nvCxnSpPr>
        <p:spPr>
          <a:xfrm>
            <a:off x="2162175" y="1743075"/>
            <a:ext cx="0" cy="546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E35771-7929-F54F-979E-36EB15361315}"/>
              </a:ext>
            </a:extLst>
          </p:cNvPr>
          <p:cNvCxnSpPr>
            <a:cxnSpLocks/>
          </p:cNvCxnSpPr>
          <p:nvPr/>
        </p:nvCxnSpPr>
        <p:spPr>
          <a:xfrm>
            <a:off x="3575050" y="1743075"/>
            <a:ext cx="0" cy="546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321718-5EE0-0E4F-BC09-1747C21CF51D}"/>
              </a:ext>
            </a:extLst>
          </p:cNvPr>
          <p:cNvCxnSpPr>
            <a:cxnSpLocks/>
          </p:cNvCxnSpPr>
          <p:nvPr/>
        </p:nvCxnSpPr>
        <p:spPr>
          <a:xfrm>
            <a:off x="5049838" y="1760538"/>
            <a:ext cx="0" cy="547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C85E2B-5DAA-E04B-9A45-D620CA78886C}"/>
              </a:ext>
            </a:extLst>
          </p:cNvPr>
          <p:cNvCxnSpPr>
            <a:cxnSpLocks/>
          </p:cNvCxnSpPr>
          <p:nvPr/>
        </p:nvCxnSpPr>
        <p:spPr>
          <a:xfrm>
            <a:off x="6480175" y="1760538"/>
            <a:ext cx="0" cy="547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3E93E1-BA8F-7547-B70E-04060CE1AE7A}"/>
              </a:ext>
            </a:extLst>
          </p:cNvPr>
          <p:cNvCxnSpPr>
            <a:cxnSpLocks/>
          </p:cNvCxnSpPr>
          <p:nvPr/>
        </p:nvCxnSpPr>
        <p:spPr>
          <a:xfrm>
            <a:off x="7954963" y="1743075"/>
            <a:ext cx="0" cy="546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E4540E-8A6E-DB41-B588-BFFECAF15F44}"/>
              </a:ext>
            </a:extLst>
          </p:cNvPr>
          <p:cNvCxnSpPr>
            <a:cxnSpLocks/>
          </p:cNvCxnSpPr>
          <p:nvPr/>
        </p:nvCxnSpPr>
        <p:spPr>
          <a:xfrm>
            <a:off x="9315450" y="1743075"/>
            <a:ext cx="0" cy="546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3A149D-C2CC-C542-83EF-16B55E39164D}"/>
              </a:ext>
            </a:extLst>
          </p:cNvPr>
          <p:cNvCxnSpPr>
            <a:cxnSpLocks/>
          </p:cNvCxnSpPr>
          <p:nvPr/>
        </p:nvCxnSpPr>
        <p:spPr>
          <a:xfrm>
            <a:off x="10820400" y="1760538"/>
            <a:ext cx="0" cy="547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4" name="TextBox 23">
            <a:extLst>
              <a:ext uri="{FF2B5EF4-FFF2-40B4-BE49-F238E27FC236}">
                <a16:creationId xmlns:a16="http://schemas.microsoft.com/office/drawing/2014/main" id="{DC17AB2C-2412-1C46-B603-1DB0CC81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710" y="2360613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2-7%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1CEAB0-28D8-336B-3539-84F6517DDBD7}"/>
              </a:ext>
            </a:extLst>
          </p:cNvPr>
          <p:cNvGrpSpPr/>
          <p:nvPr/>
        </p:nvGrpSpPr>
        <p:grpSpPr>
          <a:xfrm>
            <a:off x="638175" y="2960689"/>
            <a:ext cx="2305050" cy="856404"/>
            <a:chOff x="638175" y="2960689"/>
            <a:chExt cx="2305050" cy="856404"/>
          </a:xfrm>
        </p:grpSpPr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D13472CE-CE98-FE41-8A6E-52C98CF3B5E7}"/>
                </a:ext>
              </a:extLst>
            </p:cNvPr>
            <p:cNvSpPr/>
            <p:nvPr/>
          </p:nvSpPr>
          <p:spPr>
            <a:xfrm>
              <a:off x="638175" y="2960689"/>
              <a:ext cx="1833176" cy="563562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733" name="TextBox 4">
              <a:extLst>
                <a:ext uri="{FF2B5EF4-FFF2-40B4-BE49-F238E27FC236}">
                  <a16:creationId xmlns:a16="http://schemas.microsoft.com/office/drawing/2014/main" id="{7BD7B27F-541A-C644-81B0-F682A1D5E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0" y="3417043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T2D Meds     </a:t>
              </a:r>
            </a:p>
          </p:txBody>
        </p:sp>
        <p:sp>
          <p:nvSpPr>
            <p:cNvPr id="286745" name="TextBox 32">
              <a:extLst>
                <a:ext uri="{FF2B5EF4-FFF2-40B4-BE49-F238E27FC236}">
                  <a16:creationId xmlns:a16="http://schemas.microsoft.com/office/drawing/2014/main" id="{30F47BAB-9817-2644-B881-76CC3FE4F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948" y="3054493"/>
              <a:ext cx="123644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2-6%</a:t>
              </a:r>
            </a:p>
          </p:txBody>
        </p:sp>
      </p:grpSp>
      <p:sp>
        <p:nvSpPr>
          <p:cNvPr id="286747" name="TextBox 34">
            <a:extLst>
              <a:ext uri="{FF2B5EF4-FFF2-40B4-BE49-F238E27FC236}">
                <a16:creationId xmlns:a16="http://schemas.microsoft.com/office/drawing/2014/main" id="{34639039-2419-264D-B545-3ABB6A95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2365375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12-20%</a:t>
            </a:r>
          </a:p>
        </p:txBody>
      </p:sp>
      <p:sp>
        <p:nvSpPr>
          <p:cNvPr id="286748" name="TextBox 35">
            <a:extLst>
              <a:ext uri="{FF2B5EF4-FFF2-40B4-BE49-F238E27FC236}">
                <a16:creationId xmlns:a16="http://schemas.microsoft.com/office/drawing/2014/main" id="{213D093F-F605-3A48-8996-3368D30D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413" y="2359025"/>
            <a:ext cx="1985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25-40%</a:t>
            </a:r>
          </a:p>
        </p:txBody>
      </p:sp>
      <p:sp>
        <p:nvSpPr>
          <p:cNvPr id="286749" name="TextBox 36">
            <a:extLst>
              <a:ext uri="{FF2B5EF4-FFF2-40B4-BE49-F238E27FC236}">
                <a16:creationId xmlns:a16="http://schemas.microsoft.com/office/drawing/2014/main" id="{63C2D736-821F-DD45-B376-EE4D842F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0" y="3144838"/>
            <a:ext cx="163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20-35%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D745A3-83CF-8748-CF40-66BE84685B5D}"/>
              </a:ext>
            </a:extLst>
          </p:cNvPr>
          <p:cNvGrpSpPr/>
          <p:nvPr/>
        </p:nvGrpSpPr>
        <p:grpSpPr>
          <a:xfrm>
            <a:off x="638175" y="4727325"/>
            <a:ext cx="4445322" cy="909465"/>
            <a:chOff x="638175" y="3993016"/>
            <a:chExt cx="4445322" cy="909465"/>
          </a:xfrm>
        </p:grpSpPr>
        <p:sp>
          <p:nvSpPr>
            <p:cNvPr id="12" name="Left-Right Arrow 11">
              <a:extLst>
                <a:ext uri="{FF2B5EF4-FFF2-40B4-BE49-F238E27FC236}">
                  <a16:creationId xmlns:a16="http://schemas.microsoft.com/office/drawing/2014/main" id="{367D88DD-C906-A541-8C12-A70C71DA51D5}"/>
                </a:ext>
              </a:extLst>
            </p:cNvPr>
            <p:cNvSpPr/>
            <p:nvPr/>
          </p:nvSpPr>
          <p:spPr>
            <a:xfrm>
              <a:off x="638175" y="3993016"/>
              <a:ext cx="2936875" cy="60192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FC6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746" name="TextBox 33">
              <a:extLst>
                <a:ext uri="{FF2B5EF4-FFF2-40B4-BE49-F238E27FC236}">
                  <a16:creationId xmlns:a16="http://schemas.microsoft.com/office/drawing/2014/main" id="{6F6A9449-57A6-1F45-865C-3633D508E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875" y="4133542"/>
              <a:ext cx="1208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4-10%</a:t>
              </a:r>
            </a:p>
          </p:txBody>
        </p:sp>
        <p:sp>
          <p:nvSpPr>
            <p:cNvPr id="286752" name="TextBox 4">
              <a:extLst>
                <a:ext uri="{FF2B5EF4-FFF2-40B4-BE49-F238E27FC236}">
                  <a16:creationId xmlns:a16="http://schemas.microsoft.com/office/drawing/2014/main" id="{C4714AC5-5088-4E46-9085-831C697CB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8300" y="4502371"/>
              <a:ext cx="38651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Current Obesity Meds in T2D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706842-DD4C-62A2-FCAD-54C103B7A73B}"/>
              </a:ext>
            </a:extLst>
          </p:cNvPr>
          <p:cNvGrpSpPr/>
          <p:nvPr/>
        </p:nvGrpSpPr>
        <p:grpSpPr>
          <a:xfrm>
            <a:off x="638175" y="5566855"/>
            <a:ext cx="4792807" cy="971551"/>
            <a:chOff x="638175" y="5303610"/>
            <a:chExt cx="5618163" cy="971551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32C17FC3-D4F7-7140-B964-EBDE7029E24C}"/>
                </a:ext>
              </a:extLst>
            </p:cNvPr>
            <p:cNvSpPr/>
            <p:nvPr/>
          </p:nvSpPr>
          <p:spPr>
            <a:xfrm>
              <a:off x="638175" y="5303610"/>
              <a:ext cx="5618163" cy="971551"/>
            </a:xfrm>
            <a:prstGeom prst="rightArrow">
              <a:avLst/>
            </a:prstGeom>
            <a:solidFill>
              <a:srgbClr val="EEA7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753" name="TextBox 4">
              <a:extLst>
                <a:ext uri="{FF2B5EF4-FFF2-40B4-BE49-F238E27FC236}">
                  <a16:creationId xmlns:a16="http://schemas.microsoft.com/office/drawing/2014/main" id="{0A51FB03-011A-7040-A3A8-42869DF7C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084" y="5580953"/>
              <a:ext cx="5032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2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Generation Obesity Meds in T2D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86754" name="TextBox 46">
            <a:extLst>
              <a:ext uri="{FF2B5EF4-FFF2-40B4-BE49-F238E27FC236}">
                <a16:creationId xmlns:a16="http://schemas.microsoft.com/office/drawing/2014/main" id="{4EFF476A-BE26-C946-92B7-A81DBFF0B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46" y="138113"/>
            <a:ext cx="9764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Weight Loss Therapies in T2D:  Range of Efficacy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DB453-5FD6-AF4A-8F61-8CDE9CCB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409" y="5196456"/>
            <a:ext cx="6461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Sufficient to prevent and treat obesity complications and provide </a:t>
            </a:r>
            <a:r>
              <a:rPr lang="en-US" altLang="en-US" sz="2400" noProof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glycemic control.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Weight</a:t>
            </a:r>
            <a:r>
              <a:rPr kumimoji="0" lang="en-US" alt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loss becomes primary therapeutic modality in many patients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92CD30D9-3839-088A-F6CE-BE5F1EEC3CAD}"/>
              </a:ext>
            </a:extLst>
          </p:cNvPr>
          <p:cNvSpPr/>
          <p:nvPr/>
        </p:nvSpPr>
        <p:spPr>
          <a:xfrm>
            <a:off x="638175" y="3793286"/>
            <a:ext cx="6316807" cy="712019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AE209-D503-CF99-7163-691AF88C00E0}"/>
              </a:ext>
            </a:extLst>
          </p:cNvPr>
          <p:cNvSpPr txBox="1"/>
          <p:nvPr/>
        </p:nvSpPr>
        <p:spPr>
          <a:xfrm>
            <a:off x="1389497" y="4320992"/>
            <a:ext cx="4648200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Obesity Meds without diabetes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6F84B-B5D4-F22D-4953-B9662526C177}"/>
                  </a:ext>
                </a:extLst>
              </p:cNvPr>
              <p:cNvSpPr txBox="1"/>
              <p:nvPr/>
            </p:nvSpPr>
            <p:spPr>
              <a:xfrm>
                <a:off x="1070955" y="3947053"/>
                <a:ext cx="4959907" cy="344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tx2"/>
                    </a:solidFill>
                  </a:rPr>
                  <a:t> 4% to up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22 with second generation meds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6F84B-B5D4-F22D-4953-B9662526C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55" y="3947053"/>
                <a:ext cx="4959907" cy="344710"/>
              </a:xfrm>
              <a:prstGeom prst="rect">
                <a:avLst/>
              </a:prstGeom>
              <a:blipFill>
                <a:blip r:embed="rId7"/>
                <a:stretch>
                  <a:fillRect l="-2046" t="-10714" r="-2046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94456-621B-C6A4-9E7D-F8E3E8152264}"/>
              </a:ext>
            </a:extLst>
          </p:cNvPr>
          <p:cNvCxnSpPr/>
          <p:nvPr/>
        </p:nvCxnSpPr>
        <p:spPr>
          <a:xfrm>
            <a:off x="5055787" y="2289175"/>
            <a:ext cx="0" cy="44307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04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59D80965-7A86-5B2B-E7B6-02968451733A}"/>
              </a:ext>
            </a:extLst>
          </p:cNvPr>
          <p:cNvSpPr txBox="1">
            <a:spLocks/>
          </p:cNvSpPr>
          <p:nvPr/>
        </p:nvSpPr>
        <p:spPr>
          <a:xfrm>
            <a:off x="609600" y="-155242"/>
            <a:ext cx="11390616" cy="1425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Separate Studies in People with T2D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59FD73C-F980-3463-F6CC-7A502ED2D329}"/>
              </a:ext>
            </a:extLst>
          </p:cNvPr>
          <p:cNvSpPr txBox="1">
            <a:spLocks/>
          </p:cNvSpPr>
          <p:nvPr/>
        </p:nvSpPr>
        <p:spPr>
          <a:xfrm>
            <a:off x="804862" y="2205281"/>
            <a:ext cx="10582275" cy="327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Robust body weight reduction was observed in the SURMOUNT-1 trial in people with obesity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without T2D.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However, people with obesity and T2D often have less weight reduction in response to treatment with AOMs compared to those without diabetes.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Therefore, dedicated studies in people with T2D and obesity are warranted.</a:t>
            </a:r>
          </a:p>
          <a:p>
            <a:pPr marL="742950" lvl="1" indent="-285750" algn="l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5D8400-AA74-8EC4-DCCC-52984D0D835C}"/>
              </a:ext>
            </a:extLst>
          </p:cNvPr>
          <p:cNvSpPr txBox="1"/>
          <p:nvPr/>
        </p:nvSpPr>
        <p:spPr>
          <a:xfrm>
            <a:off x="2203937" y="443984"/>
            <a:ext cx="6799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Rationale for SURMOUNT-2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F752C4B-5AD6-96EC-345A-7B9D12658E59}"/>
              </a:ext>
            </a:extLst>
          </p:cNvPr>
          <p:cNvSpPr txBox="1">
            <a:spLocks/>
          </p:cNvSpPr>
          <p:nvPr/>
        </p:nvSpPr>
        <p:spPr>
          <a:xfrm>
            <a:off x="704207" y="1384166"/>
            <a:ext cx="10515600" cy="5216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Tirzepatide demonstrated HbA1c lowering and body weight reduction in the SURPASS trials.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these trials were primarily designed to assess glycemic control, rather than weight management, in people with T2D.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SURMOUNT-2 was therefore designed to assess the safety and efficacy of tirzepatide for treatment of obesity in T2D.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2E6C01-3772-C4DA-71AE-6D0D026692F2}"/>
              </a:ext>
            </a:extLst>
          </p:cNvPr>
          <p:cNvGraphicFramePr>
            <a:graphicFrameLocks noGrp="1"/>
          </p:cNvGraphicFramePr>
          <p:nvPr/>
        </p:nvGraphicFramePr>
        <p:xfrm>
          <a:off x="494656" y="3041914"/>
          <a:ext cx="10993137" cy="2631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38457">
                  <a:extLst>
                    <a:ext uri="{9D8B030D-6E8A-4147-A177-3AD203B41FA5}">
                      <a16:colId xmlns:a16="http://schemas.microsoft.com/office/drawing/2014/main" val="455733561"/>
                    </a:ext>
                  </a:extLst>
                </a:gridCol>
                <a:gridCol w="5854680">
                  <a:extLst>
                    <a:ext uri="{9D8B030D-6E8A-4147-A177-3AD203B41FA5}">
                      <a16:colId xmlns:a16="http://schemas.microsoft.com/office/drawing/2014/main" val="921460893"/>
                    </a:ext>
                  </a:extLst>
                </a:gridCol>
              </a:tblGrid>
              <a:tr h="49783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 designed for glycemic control in T2D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 designed for weight management in T2D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447365"/>
                  </a:ext>
                </a:extLst>
              </a:tr>
              <a:tr h="4978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include lower BMIs (as low as 22 kg/m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</a:t>
                      </a:r>
                      <a:r>
                        <a:rPr lang="en-US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kg/m</a:t>
                      </a:r>
                      <a:r>
                        <a:rPr lang="en-US" u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(AOM-eligible population)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930918"/>
                  </a:ext>
                </a:extLst>
              </a:tr>
              <a:tr h="4978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prescriptive lifestyle 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Dietitian-guided diet and exercise counseling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970539"/>
                  </a:ext>
                </a:extLst>
              </a:tr>
              <a:tr h="49783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Generally shorter duration </a:t>
                      </a:r>
                    </a:p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(primary outcome at ~40-52 weeks)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weeks and at least 52 weeks </a:t>
                      </a:r>
                      <a:r>
                        <a:rPr lang="en-US" b="0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dose escalation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regulatory guidance)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179848"/>
                  </a:ext>
                </a:extLst>
              </a:tr>
              <a:tr h="4978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 primary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loss primary outcome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61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21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23FD0D77-6BE7-F6B1-8463-94A003E53FB6}"/>
              </a:ext>
            </a:extLst>
          </p:cNvPr>
          <p:cNvSpPr txBox="1">
            <a:spLocks/>
          </p:cNvSpPr>
          <p:nvPr/>
        </p:nvSpPr>
        <p:spPr bwMode="auto">
          <a:xfrm>
            <a:off x="1219200" y="-84096"/>
            <a:ext cx="10972800" cy="14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i="0">
                <a:solidFill>
                  <a:srgbClr val="FFFFFF"/>
                </a:solidFill>
                <a:latin typeface="+mj-lt"/>
                <a:ea typeface="ヒラギノ角ゴ Pro W3" charset="0"/>
                <a:cs typeface="DIN-Bold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SURMOUNT-2 Study Design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1</a:t>
            </a:r>
            <a:br>
              <a:rPr kumimoji="0" lang="en-US" sz="373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Randomized, Double-Blind, Multicenter, Placebo-Controlled Trial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BF6B8-C1CA-26CC-824D-D0A324B4C4A0}"/>
              </a:ext>
            </a:extLst>
          </p:cNvPr>
          <p:cNvSpPr txBox="1"/>
          <p:nvPr/>
        </p:nvSpPr>
        <p:spPr>
          <a:xfrm>
            <a:off x="0" y="6566597"/>
            <a:ext cx="447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Le Roux C, et al. Obesity (Silver Spring). 2023;31(1):96-110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B938-D9E9-3ADE-F384-866C9F94EDB4}"/>
              </a:ext>
            </a:extLst>
          </p:cNvPr>
          <p:cNvSpPr txBox="1"/>
          <p:nvPr/>
        </p:nvSpPr>
        <p:spPr>
          <a:xfrm>
            <a:off x="3377694" y="6042118"/>
            <a:ext cx="8048752" cy="4744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Randomization stratified by country, sex, and weight effect of baseline antihyperglycemic medications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One study drug dose reduction permitted to help manage intolerable gastrointestinal symptoms.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71EA4-5C07-4C99-C1C5-D811D4ACF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39" y="1229687"/>
            <a:ext cx="8888322" cy="4843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1F248-03EB-1746-F4E9-662F74ADAFF8}"/>
              </a:ext>
            </a:extLst>
          </p:cNvPr>
          <p:cNvSpPr txBox="1"/>
          <p:nvPr/>
        </p:nvSpPr>
        <p:spPr>
          <a:xfrm>
            <a:off x="128955" y="1881149"/>
            <a:ext cx="2612140" cy="363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112" marR="0" lvl="1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Key Inclusion Criteria</a:t>
            </a:r>
          </a:p>
          <a:p>
            <a:pPr marL="174625" marR="0" lvl="1" indent="-1635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T2D </a:t>
            </a:r>
          </a:p>
          <a:p>
            <a:pPr marL="174625" marR="0" lvl="1" indent="-1635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≥18 years old</a:t>
            </a:r>
          </a:p>
          <a:p>
            <a:pPr marL="174625" marR="0" lvl="1" indent="-1635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BMI ≥27 kg/m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</a:p>
          <a:p>
            <a:pPr marL="174625" marR="0" lvl="1" indent="-1635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HbA1c ≥7% to ≤10% 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Stable weight and        T2D treatment. 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D52B17"/>
              </a:buClr>
              <a:buSzTx/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any oral agent  (except DPP-4i or        GLP-1 RA)</a:t>
            </a:r>
          </a:p>
        </p:txBody>
      </p:sp>
    </p:spTree>
    <p:extLst>
      <p:ext uri="{BB962C8B-B14F-4D97-AF65-F5344CB8AC3E}">
        <p14:creationId xmlns:p14="http://schemas.microsoft.com/office/powerpoint/2010/main" val="312032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3DB972-9CFA-5F4C-999F-764C1ACAC03E}"/>
              </a:ext>
            </a:extLst>
          </p:cNvPr>
          <p:cNvSpPr txBox="1"/>
          <p:nvPr/>
        </p:nvSpPr>
        <p:spPr>
          <a:xfrm>
            <a:off x="323217" y="2541369"/>
            <a:ext cx="11171675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00" marR="0" lvl="1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Primary Objectives</a:t>
            </a:r>
          </a:p>
          <a:p>
            <a:pPr marL="4185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percent change in body weight, AND  ≥5% body weight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1248091" y="368709"/>
            <a:ext cx="83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Objectives of the SURMOUNT 2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68167-A57E-18E6-61A0-CE9E33765590}"/>
              </a:ext>
            </a:extLst>
          </p:cNvPr>
          <p:cNvSpPr txBox="1"/>
          <p:nvPr/>
        </p:nvSpPr>
        <p:spPr>
          <a:xfrm>
            <a:off x="346664" y="3613686"/>
            <a:ext cx="12191999" cy="22570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 lvl="1"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latin typeface="Arial"/>
              </a:rPr>
              <a:t>Key Secondary Objectives</a:t>
            </a:r>
          </a:p>
          <a:p>
            <a:pPr marL="406400" indent="-406400"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en-US" sz="2000" dirty="0">
                <a:latin typeface="Arial"/>
              </a:rPr>
              <a:t>body weight reduction thresholds of: 10% or more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>
                <a:latin typeface="Arial"/>
              </a:rPr>
              <a:t>15% or more</a:t>
            </a:r>
            <a:r>
              <a:rPr lang="en-US" sz="2000" dirty="0">
                <a:latin typeface="Arial"/>
                <a:cs typeface="Arial"/>
              </a:rPr>
              <a:t>, and </a:t>
            </a:r>
            <a:r>
              <a:rPr lang="en-US" sz="2000" dirty="0">
                <a:latin typeface="Arial"/>
              </a:rPr>
              <a:t>20% or more</a:t>
            </a:r>
            <a:endParaRPr lang="en-US" sz="2000" dirty="0">
              <a:latin typeface="Arial"/>
              <a:cs typeface="Arial"/>
            </a:endParaRPr>
          </a:p>
          <a:p>
            <a:pPr marL="406400" indent="-406400"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en-US" sz="2000" dirty="0">
                <a:latin typeface="Arial"/>
              </a:rPr>
              <a:t>change in HbA1c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</a:rPr>
              <a:t>achieving HbA1c &lt;7%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>
                <a:latin typeface="Arial"/>
              </a:rPr>
              <a:t>HbA1c ≤6.5%</a:t>
            </a:r>
            <a:r>
              <a:rPr lang="en-US" sz="2000" dirty="0">
                <a:latin typeface="Arial"/>
                <a:cs typeface="Arial"/>
              </a:rPr>
              <a:t>, and </a:t>
            </a:r>
            <a:r>
              <a:rPr lang="en-US" sz="2000" dirty="0">
                <a:latin typeface="Arial"/>
              </a:rPr>
              <a:t>HbA1c &lt;5.7%; change in fasting glucose</a:t>
            </a:r>
            <a:endParaRPr lang="en-US" sz="2000" dirty="0"/>
          </a:p>
          <a:p>
            <a:pPr marL="406400" indent="-406400"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en-US" sz="2000" dirty="0">
                <a:latin typeface="Arial"/>
              </a:rPr>
              <a:t>change in waist circumference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en-US" sz="2000" dirty="0">
                <a:latin typeface="Arial"/>
              </a:rPr>
              <a:t>change in fasting triglycerides, HDL-cholesterol, non-HDL-cholesterol; systolic blood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0BA66-9447-A3FB-F141-4D226FC3DB02}"/>
              </a:ext>
            </a:extLst>
          </p:cNvPr>
          <p:cNvSpPr txBox="1"/>
          <p:nvPr/>
        </p:nvSpPr>
        <p:spPr>
          <a:xfrm>
            <a:off x="346664" y="1525615"/>
            <a:ext cx="1117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 demonstrate that tirzepatide 10 mg and/or 15 mg a once-weekly is superior to placebo at 72 weeks for: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543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1369101" y="329614"/>
            <a:ext cx="83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Baseline Characteristics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6BC0244-7A38-8114-7706-BE254B56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3189"/>
              </p:ext>
            </p:extLst>
          </p:nvPr>
        </p:nvGraphicFramePr>
        <p:xfrm>
          <a:off x="3162438" y="1487756"/>
          <a:ext cx="6593955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433">
                  <a:extLst>
                    <a:ext uri="{9D8B030D-6E8A-4147-A177-3AD203B41FA5}">
                      <a16:colId xmlns:a16="http://schemas.microsoft.com/office/drawing/2014/main" val="4084936128"/>
                    </a:ext>
                  </a:extLst>
                </a:gridCol>
                <a:gridCol w="3364522">
                  <a:extLst>
                    <a:ext uri="{9D8B030D-6E8A-4147-A177-3AD203B41FA5}">
                      <a16:colId xmlns:a16="http://schemas.microsoft.com/office/drawing/2014/main" val="1847378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86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58.8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70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Female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57.9 %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41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Race /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88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Black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17.5 %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189917"/>
                  </a:ext>
                </a:extLst>
              </a:tr>
              <a:tr h="19772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White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77.8 %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90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Hispanic/Latino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40.9 %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00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BMI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36.1 kg/m</a:t>
                      </a:r>
                      <a:r>
                        <a:rPr lang="en-US" sz="2200" baseline="30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96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Waist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114.9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81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Systolic BP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130.5 mmHg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10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HbA1c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8.02 %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26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Diabetes Duration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8.5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8717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F4F25D-FC39-40F9-09EE-D65E08F64B4F}"/>
              </a:ext>
            </a:extLst>
          </p:cNvPr>
          <p:cNvSpPr txBox="1"/>
          <p:nvPr/>
        </p:nvSpPr>
        <p:spPr>
          <a:xfrm>
            <a:off x="363415" y="2529530"/>
            <a:ext cx="2297723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Note:</a:t>
            </a:r>
          </a:p>
          <a:p>
            <a:r>
              <a:rPr lang="en-US" sz="2200" dirty="0"/>
              <a:t>Well balanced across treatment groups: placebo, tirzepatide 10 mg, and tirzepatide 15 mg</a:t>
            </a:r>
          </a:p>
        </p:txBody>
      </p:sp>
    </p:spTree>
    <p:extLst>
      <p:ext uri="{BB962C8B-B14F-4D97-AF65-F5344CB8AC3E}">
        <p14:creationId xmlns:p14="http://schemas.microsoft.com/office/powerpoint/2010/main" val="225456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2"/>
            <a:ext cx="121920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AF154-F993-1486-C2A4-CFFCD267CEAA}"/>
              </a:ext>
            </a:extLst>
          </p:cNvPr>
          <p:cNvSpPr txBox="1"/>
          <p:nvPr/>
        </p:nvSpPr>
        <p:spPr>
          <a:xfrm>
            <a:off x="2143906" y="152902"/>
            <a:ext cx="83872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Weight Reduction Over 72 Weeks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chemeClr val="bg1"/>
                </a:solidFill>
              </a:rPr>
              <a:t>P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ercent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3A70D5-FB87-2DE7-8D92-67C63AAB2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947977"/>
              </p:ext>
            </p:extLst>
          </p:nvPr>
        </p:nvGraphicFramePr>
        <p:xfrm>
          <a:off x="2143906" y="1052216"/>
          <a:ext cx="8724900" cy="578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870588" imgH="2567606" progId="Prism9.Document">
                  <p:embed/>
                </p:oleObj>
              </mc:Choice>
              <mc:Fallback>
                <p:oleObj name="Prism 9" r:id="rId4" imgW="3870588" imgH="2567606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DDFB0F5-65D6-0CD7-EEA9-C68D39973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906" y="1052216"/>
                        <a:ext cx="8724900" cy="578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A6B8949-9C01-8AD6-98B3-0A89A6267616}"/>
              </a:ext>
            </a:extLst>
          </p:cNvPr>
          <p:cNvGrpSpPr/>
          <p:nvPr/>
        </p:nvGrpSpPr>
        <p:grpSpPr>
          <a:xfrm>
            <a:off x="289022" y="3230648"/>
            <a:ext cx="1927668" cy="807777"/>
            <a:chOff x="253171" y="3422452"/>
            <a:chExt cx="1927668" cy="807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2658DD-EA30-677A-BD39-706620775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07" y="3422452"/>
              <a:ext cx="9589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59D24-0A74-A105-ACE9-684DE9064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656531"/>
              <a:ext cx="18053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>
                  <a:solidFill>
                    <a:srgbClr val="004CC7"/>
                  </a:solidFill>
                  <a:ea typeface="+mn-ea"/>
                </a:rPr>
                <a:t>tirzepatide</a:t>
              </a: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4CC7"/>
                  </a:solidFill>
                  <a:effectLst/>
                  <a:uLnTx/>
                  <a:uFillTx/>
                  <a:ea typeface="+mn-ea"/>
                </a:rPr>
                <a:t> 10mg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7E249-AD0B-99D6-2835-7A7204856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891675"/>
              <a:ext cx="18053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dirty="0">
                  <a:solidFill>
                    <a:srgbClr val="000099"/>
                  </a:solidFill>
                  <a:ea typeface="+mn-ea"/>
                </a:rPr>
                <a:t>tirzepatide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+mn-ea"/>
                </a:rPr>
                <a:t> 15mg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FCA6C4-B988-5441-5575-160969BB0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961" y="3526412"/>
              <a:ext cx="135833" cy="137160"/>
            </a:xfrm>
            <a:prstGeom prst="rect">
              <a:avLst/>
            </a:prstGeom>
            <a:solidFill>
              <a:srgbClr val="B6B6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89BD37-7B0C-5167-D5C4-D74DFA4AD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22" y="3750048"/>
              <a:ext cx="135833" cy="137160"/>
            </a:xfrm>
            <a:prstGeom prst="rect">
              <a:avLst/>
            </a:prstGeom>
            <a:solidFill>
              <a:srgbClr val="0066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CE0E6B-B328-4C26-5EEA-E46BDD0982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71" y="3991125"/>
              <a:ext cx="135833" cy="137160"/>
            </a:xfrm>
            <a:prstGeom prst="rect">
              <a:avLst/>
            </a:prstGeom>
            <a:solidFill>
              <a:srgbClr val="0C376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748255-F9A9-0F1E-1219-F0B4DDE1506A}"/>
              </a:ext>
            </a:extLst>
          </p:cNvPr>
          <p:cNvSpPr txBox="1"/>
          <p:nvPr/>
        </p:nvSpPr>
        <p:spPr>
          <a:xfrm>
            <a:off x="0" y="6359171"/>
            <a:ext cx="388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Tirzepatide vs. placebo at 72 weeks: p&lt;0.001.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Garvey WT, et al.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Lancet.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Press.</a:t>
            </a:r>
          </a:p>
        </p:txBody>
      </p:sp>
    </p:spTree>
    <p:extLst>
      <p:ext uri="{BB962C8B-B14F-4D97-AF65-F5344CB8AC3E}">
        <p14:creationId xmlns:p14="http://schemas.microsoft.com/office/powerpoint/2010/main" val="188962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FE449D5-D907-CF4C-BA1A-E03622583B64}"/>
              </a:ext>
            </a:extLst>
          </p:cNvPr>
          <p:cNvGrpSpPr/>
          <p:nvPr/>
        </p:nvGrpSpPr>
        <p:grpSpPr>
          <a:xfrm>
            <a:off x="328333" y="1708834"/>
            <a:ext cx="5367900" cy="4480575"/>
            <a:chOff x="544010" y="1840374"/>
            <a:chExt cx="5367900" cy="448057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DC1B1507-9F5B-C1BF-4E32-BFAF1CA9C7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1352810"/>
                </p:ext>
              </p:extLst>
            </p:nvPr>
          </p:nvGraphicFramePr>
          <p:xfrm>
            <a:off x="544010" y="1840374"/>
            <a:ext cx="5367900" cy="4480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C6E5CF-AA7A-8B3B-C287-300C77BB7CAA}"/>
                </a:ext>
              </a:extLst>
            </p:cNvPr>
            <p:cNvGrpSpPr/>
            <p:nvPr/>
          </p:nvGrpSpPr>
          <p:grpSpPr>
            <a:xfrm>
              <a:off x="1257210" y="2194429"/>
              <a:ext cx="4613467" cy="3102529"/>
              <a:chOff x="1257210" y="2194429"/>
              <a:chExt cx="4613467" cy="310252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94670C7-864D-0520-0542-C686CEAE7564}"/>
                  </a:ext>
                </a:extLst>
              </p:cNvPr>
              <p:cNvGrpSpPr/>
              <p:nvPr/>
            </p:nvGrpSpPr>
            <p:grpSpPr>
              <a:xfrm>
                <a:off x="1257210" y="2194429"/>
                <a:ext cx="572994" cy="377782"/>
                <a:chOff x="1257210" y="2216463"/>
                <a:chExt cx="572994" cy="377782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264BAC-4C66-5B4C-3D8B-CE6C55B07720}"/>
                    </a:ext>
                  </a:extLst>
                </p:cNvPr>
                <p:cNvSpPr txBox="1"/>
                <p:nvPr/>
              </p:nvSpPr>
              <p:spPr>
                <a:xfrm>
                  <a:off x="1257210" y="2348024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83AB15-D4EF-E405-E250-84DE0CC995D7}"/>
                    </a:ext>
                  </a:extLst>
                </p:cNvPr>
                <p:cNvSpPr txBox="1"/>
                <p:nvPr/>
              </p:nvSpPr>
              <p:spPr>
                <a:xfrm>
                  <a:off x="1496458" y="2216463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23BC65B-7244-5FB1-2B2E-92BA94985B39}"/>
                  </a:ext>
                </a:extLst>
              </p:cNvPr>
              <p:cNvGrpSpPr/>
              <p:nvPr/>
            </p:nvGrpSpPr>
            <p:grpSpPr>
              <a:xfrm>
                <a:off x="2231109" y="2935089"/>
                <a:ext cx="588256" cy="413545"/>
                <a:chOff x="1296511" y="2275911"/>
                <a:chExt cx="588256" cy="413545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EA284F-66ED-777C-9905-DCE8A859D329}"/>
                    </a:ext>
                  </a:extLst>
                </p:cNvPr>
                <p:cNvSpPr txBox="1"/>
                <p:nvPr/>
              </p:nvSpPr>
              <p:spPr>
                <a:xfrm>
                  <a:off x="1296511" y="2443235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665F891-D431-D5D0-286A-D43FFD0042EF}"/>
                    </a:ext>
                  </a:extLst>
                </p:cNvPr>
                <p:cNvSpPr txBox="1"/>
                <p:nvPr/>
              </p:nvSpPr>
              <p:spPr>
                <a:xfrm>
                  <a:off x="1551021" y="2275911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FCEB59-6BBD-002A-A7D0-D6DB9B854ECB}"/>
                  </a:ext>
                </a:extLst>
              </p:cNvPr>
              <p:cNvGrpSpPr/>
              <p:nvPr/>
            </p:nvGrpSpPr>
            <p:grpSpPr>
              <a:xfrm>
                <a:off x="3185758" y="3564351"/>
                <a:ext cx="536546" cy="592829"/>
                <a:chOff x="1268821" y="2286395"/>
                <a:chExt cx="536546" cy="592829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2AE818-6F0E-73C4-669C-2E8DE625B115}"/>
                    </a:ext>
                  </a:extLst>
                </p:cNvPr>
                <p:cNvSpPr txBox="1"/>
                <p:nvPr/>
              </p:nvSpPr>
              <p:spPr>
                <a:xfrm>
                  <a:off x="1268821" y="2633003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DCEBFEC-20C6-07D3-0FF7-25E7B01C5E32}"/>
                    </a:ext>
                  </a:extLst>
                </p:cNvPr>
                <p:cNvSpPr txBox="1"/>
                <p:nvPr/>
              </p:nvSpPr>
              <p:spPr>
                <a:xfrm>
                  <a:off x="1471621" y="2286395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latin typeface="Arial Body"/>
                    </a:rPr>
                    <a:t>***</a:t>
                  </a:r>
                  <a:endParaRPr lang="en-IE" sz="1000" dirty="0">
                    <a:latin typeface="Arial Body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B9DC52B-EE1A-6501-A680-1EF6E3DE75DC}"/>
                  </a:ext>
                </a:extLst>
              </p:cNvPr>
              <p:cNvGrpSpPr/>
              <p:nvPr/>
            </p:nvGrpSpPr>
            <p:grpSpPr>
              <a:xfrm>
                <a:off x="4142466" y="4205082"/>
                <a:ext cx="539816" cy="658274"/>
                <a:chOff x="1278076" y="2288148"/>
                <a:chExt cx="539816" cy="65827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5864E6D-B10D-B203-54E2-D76827C85292}"/>
                    </a:ext>
                  </a:extLst>
                </p:cNvPr>
                <p:cNvSpPr txBox="1"/>
                <p:nvPr/>
              </p:nvSpPr>
              <p:spPr>
                <a:xfrm>
                  <a:off x="1278076" y="2700201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53F1FB6-4AC7-B430-ACBB-6566C12CDD20}"/>
                    </a:ext>
                  </a:extLst>
                </p:cNvPr>
                <p:cNvSpPr txBox="1"/>
                <p:nvPr/>
              </p:nvSpPr>
              <p:spPr>
                <a:xfrm>
                  <a:off x="1484146" y="2288148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C322DF8-ABDB-E0A2-F017-309AB494B84A}"/>
                  </a:ext>
                </a:extLst>
              </p:cNvPr>
              <p:cNvGrpSpPr/>
              <p:nvPr/>
            </p:nvGrpSpPr>
            <p:grpSpPr>
              <a:xfrm>
                <a:off x="4935577" y="4808301"/>
                <a:ext cx="935100" cy="488657"/>
                <a:chOff x="1114556" y="2364392"/>
                <a:chExt cx="935100" cy="48865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DF65193-AB2E-0DD9-1880-2E360A74BDC8}"/>
                    </a:ext>
                  </a:extLst>
                </p:cNvPr>
                <p:cNvSpPr txBox="1"/>
                <p:nvPr/>
              </p:nvSpPr>
              <p:spPr>
                <a:xfrm>
                  <a:off x="1114556" y="2606828"/>
                  <a:ext cx="50573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Arial Body"/>
                    </a:rPr>
                    <a:t>***</a:t>
                  </a:r>
                  <a:endParaRPr lang="en-IE" sz="1000" dirty="0">
                    <a:latin typeface="Arial Body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8F237D4-FF7E-E4E5-A13F-63F8819BE77C}"/>
                    </a:ext>
                  </a:extLst>
                </p:cNvPr>
                <p:cNvSpPr txBox="1"/>
                <p:nvPr/>
              </p:nvSpPr>
              <p:spPr>
                <a:xfrm>
                  <a:off x="1293263" y="2364392"/>
                  <a:ext cx="75639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Arial Body"/>
                    </a:rPr>
                    <a:t>***</a:t>
                  </a:r>
                  <a:endParaRPr lang="en-IE" sz="1000" dirty="0">
                    <a:latin typeface="Arial Body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9CDF77-F320-5240-7E7E-431248729D7E}"/>
              </a:ext>
            </a:extLst>
          </p:cNvPr>
          <p:cNvGrpSpPr/>
          <p:nvPr/>
        </p:nvGrpSpPr>
        <p:grpSpPr>
          <a:xfrm>
            <a:off x="6087137" y="1807634"/>
            <a:ext cx="5537673" cy="4480579"/>
            <a:chOff x="6044727" y="1840374"/>
            <a:chExt cx="5537673" cy="4480579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0D65BADB-291A-71A6-06A3-076A677D5D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5987578"/>
                </p:ext>
              </p:extLst>
            </p:nvPr>
          </p:nvGraphicFramePr>
          <p:xfrm>
            <a:off x="6044727" y="1840374"/>
            <a:ext cx="5537673" cy="4480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2CFADA-B08A-D08E-C3BE-D21F0507F956}"/>
                </a:ext>
              </a:extLst>
            </p:cNvPr>
            <p:cNvGrpSpPr/>
            <p:nvPr/>
          </p:nvGrpSpPr>
          <p:grpSpPr>
            <a:xfrm>
              <a:off x="7067712" y="2018069"/>
              <a:ext cx="4274608" cy="3114220"/>
              <a:chOff x="1395850" y="2141094"/>
              <a:chExt cx="4274608" cy="311422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401702-A904-25DE-F111-FC523A9CE2ED}"/>
                  </a:ext>
                </a:extLst>
              </p:cNvPr>
              <p:cNvGrpSpPr/>
              <p:nvPr/>
            </p:nvGrpSpPr>
            <p:grpSpPr>
              <a:xfrm>
                <a:off x="1395850" y="2141094"/>
                <a:ext cx="504965" cy="500287"/>
                <a:chOff x="1395850" y="2163128"/>
                <a:chExt cx="504965" cy="500287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B535A02-28BB-9B89-5ABA-1D04B975D1F2}"/>
                    </a:ext>
                  </a:extLst>
                </p:cNvPr>
                <p:cNvSpPr txBox="1"/>
                <p:nvPr/>
              </p:nvSpPr>
              <p:spPr>
                <a:xfrm>
                  <a:off x="1395850" y="2417194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9CF90C4-9058-7BDB-9782-2FBC35EDCB55}"/>
                    </a:ext>
                  </a:extLst>
                </p:cNvPr>
                <p:cNvSpPr txBox="1"/>
                <p:nvPr/>
              </p:nvSpPr>
              <p:spPr>
                <a:xfrm>
                  <a:off x="1567069" y="2163128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C30294E-C251-9DA7-6340-9CA922BCBF8C}"/>
                  </a:ext>
                </a:extLst>
              </p:cNvPr>
              <p:cNvGrpSpPr/>
              <p:nvPr/>
            </p:nvGrpSpPr>
            <p:grpSpPr>
              <a:xfrm>
                <a:off x="2324151" y="2867662"/>
                <a:ext cx="560787" cy="444592"/>
                <a:chOff x="1389553" y="2208484"/>
                <a:chExt cx="560787" cy="444592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7E8EB6F-2423-72B7-2C91-552903FD4AEF}"/>
                    </a:ext>
                  </a:extLst>
                </p:cNvPr>
                <p:cNvSpPr txBox="1"/>
                <p:nvPr/>
              </p:nvSpPr>
              <p:spPr>
                <a:xfrm>
                  <a:off x="1389553" y="2406855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C94D24D-FBBA-3A55-4AF5-3CAC8703539F}"/>
                    </a:ext>
                  </a:extLst>
                </p:cNvPr>
                <p:cNvSpPr txBox="1"/>
                <p:nvPr/>
              </p:nvSpPr>
              <p:spPr>
                <a:xfrm>
                  <a:off x="1616594" y="2208484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878FB7E-23CC-2A6C-2772-728F0D641AA4}"/>
                  </a:ext>
                </a:extLst>
              </p:cNvPr>
              <p:cNvGrpSpPr/>
              <p:nvPr/>
            </p:nvGrpSpPr>
            <p:grpSpPr>
              <a:xfrm>
                <a:off x="3251255" y="3519358"/>
                <a:ext cx="519513" cy="585529"/>
                <a:chOff x="1334318" y="2241402"/>
                <a:chExt cx="519513" cy="585529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9F1AE95-7A30-14EA-7FA0-AA4F7EA946A9}"/>
                    </a:ext>
                  </a:extLst>
                </p:cNvPr>
                <p:cNvSpPr txBox="1"/>
                <p:nvPr/>
              </p:nvSpPr>
              <p:spPr>
                <a:xfrm>
                  <a:off x="1334318" y="2580710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2A53E63-8798-6AF2-AD83-C2F89BE10C53}"/>
                    </a:ext>
                  </a:extLst>
                </p:cNvPr>
                <p:cNvSpPr txBox="1"/>
                <p:nvPr/>
              </p:nvSpPr>
              <p:spPr>
                <a:xfrm>
                  <a:off x="1520085" y="2241402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E9DE086-EAF2-1CA4-3623-19C9BCAE7510}"/>
                  </a:ext>
                </a:extLst>
              </p:cNvPr>
              <p:cNvGrpSpPr/>
              <p:nvPr/>
            </p:nvGrpSpPr>
            <p:grpSpPr>
              <a:xfrm>
                <a:off x="4193975" y="4129749"/>
                <a:ext cx="518847" cy="673085"/>
                <a:chOff x="1329585" y="2212815"/>
                <a:chExt cx="518847" cy="673085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C3D2D5-5E13-7A9C-E1E5-955F4C9D8633}"/>
                    </a:ext>
                  </a:extLst>
                </p:cNvPr>
                <p:cNvSpPr txBox="1"/>
                <p:nvPr/>
              </p:nvSpPr>
              <p:spPr>
                <a:xfrm>
                  <a:off x="1329585" y="2639679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A1D17DD-06FF-EC5D-77AC-43F8124DF525}"/>
                    </a:ext>
                  </a:extLst>
                </p:cNvPr>
                <p:cNvSpPr txBox="1"/>
                <p:nvPr/>
              </p:nvSpPr>
              <p:spPr>
                <a:xfrm>
                  <a:off x="1514686" y="2212815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0AB3EF4-1386-B430-B77A-1520FB7FFA17}"/>
                  </a:ext>
                </a:extLst>
              </p:cNvPr>
              <p:cNvGrpSpPr/>
              <p:nvPr/>
            </p:nvGrpSpPr>
            <p:grpSpPr>
              <a:xfrm>
                <a:off x="5052981" y="4789735"/>
                <a:ext cx="617477" cy="465579"/>
                <a:chOff x="1231960" y="2345826"/>
                <a:chExt cx="617477" cy="465579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68A1CA-4C14-C373-B407-B91C45ADDD00}"/>
                    </a:ext>
                  </a:extLst>
                </p:cNvPr>
                <p:cNvSpPr txBox="1"/>
                <p:nvPr/>
              </p:nvSpPr>
              <p:spPr>
                <a:xfrm>
                  <a:off x="1231960" y="2565184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EEDF91-78FE-D91A-874D-E4E7B7FAD9DF}"/>
                    </a:ext>
                  </a:extLst>
                </p:cNvPr>
                <p:cNvSpPr txBox="1"/>
                <p:nvPr/>
              </p:nvSpPr>
              <p:spPr>
                <a:xfrm>
                  <a:off x="1515691" y="2345826"/>
                  <a:ext cx="3337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>
                      <a:latin typeface="Arial Body"/>
                    </a:rPr>
                    <a:t>***</a:t>
                  </a:r>
                  <a:endParaRPr lang="en-IE" sz="1000">
                    <a:latin typeface="Arial Body"/>
                  </a:endParaRPr>
                </a:p>
              </p:txBody>
            </p:sp>
          </p:grpSp>
        </p:grpSp>
      </p:grpSp>
      <p:sp>
        <p:nvSpPr>
          <p:cNvPr id="42" name="Title 9">
            <a:extLst>
              <a:ext uri="{FF2B5EF4-FFF2-40B4-BE49-F238E27FC236}">
                <a16:creationId xmlns:a16="http://schemas.microsoft.com/office/drawing/2014/main" id="{E2AD2111-7ADD-37E9-E7DC-0A36C780DDE2}"/>
              </a:ext>
            </a:extLst>
          </p:cNvPr>
          <p:cNvSpPr txBox="1">
            <a:spLocks/>
          </p:cNvSpPr>
          <p:nvPr/>
        </p:nvSpPr>
        <p:spPr>
          <a:xfrm>
            <a:off x="1272019" y="165241"/>
            <a:ext cx="11239602" cy="86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Proportion of Participants Achieving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Weight-Reduction Thresholds at 72 Weeks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FD33F-A171-D90F-1BBD-914E37C4D37C}"/>
              </a:ext>
            </a:extLst>
          </p:cNvPr>
          <p:cNvSpPr txBox="1"/>
          <p:nvPr/>
        </p:nvSpPr>
        <p:spPr>
          <a:xfrm>
            <a:off x="166872" y="6455793"/>
            <a:ext cx="41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Tirzepatide vs. placebo at 72 weeks: ***p&lt;0.001.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Garvey WT,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Lancet.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Press.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47F2C0-74C7-A1F4-BF9F-ADB9FF922B80}"/>
              </a:ext>
            </a:extLst>
          </p:cNvPr>
          <p:cNvSpPr txBox="1"/>
          <p:nvPr/>
        </p:nvSpPr>
        <p:spPr>
          <a:xfrm>
            <a:off x="7524135" y="1423486"/>
            <a:ext cx="2377440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On Treatment</a:t>
            </a:r>
          </a:p>
          <a:p>
            <a:pPr algn="ctr"/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Efficacy </a:t>
            </a:r>
            <a:r>
              <a:rPr lang="en-US" sz="12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Estimand</a:t>
            </a:r>
            <a:endParaRPr lang="en-US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F36256-023B-1DC4-5E02-A3FC2ABD3352}"/>
              </a:ext>
            </a:extLst>
          </p:cNvPr>
          <p:cNvSpPr txBox="1"/>
          <p:nvPr/>
        </p:nvSpPr>
        <p:spPr>
          <a:xfrm flipH="1">
            <a:off x="1122698" y="1440704"/>
            <a:ext cx="2377440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In Trial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Treatment-Regimen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Estimand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096F53-66AB-D025-CB8D-E2658F56D381}"/>
              </a:ext>
            </a:extLst>
          </p:cNvPr>
          <p:cNvGrpSpPr/>
          <p:nvPr/>
        </p:nvGrpSpPr>
        <p:grpSpPr>
          <a:xfrm>
            <a:off x="4318426" y="1689778"/>
            <a:ext cx="1520506" cy="746222"/>
            <a:chOff x="253171" y="3422452"/>
            <a:chExt cx="1520506" cy="7462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6F20B0-C382-C621-EE35-865CFF44C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07" y="3422452"/>
              <a:ext cx="7665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07F599-C8FB-AF60-1F82-9F53D9504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656531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rgbClr val="004CC7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C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10mg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88CE6B-2E7C-ABD5-AE2D-6FB22ACDA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891675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 err="1">
                  <a:solidFill>
                    <a:srgbClr val="000099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15mg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00DBE2-80DB-80B4-4D4B-BB0883B14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961" y="3526412"/>
              <a:ext cx="135833" cy="137160"/>
            </a:xfrm>
            <a:prstGeom prst="rect">
              <a:avLst/>
            </a:prstGeom>
            <a:solidFill>
              <a:srgbClr val="B6B6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B70971-6EFA-5123-EBDD-75B77365F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22" y="3750048"/>
              <a:ext cx="135833" cy="137160"/>
            </a:xfrm>
            <a:prstGeom prst="rect">
              <a:avLst/>
            </a:prstGeom>
            <a:solidFill>
              <a:srgbClr val="0066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7F3A72-64DA-3134-937F-14E7EE40F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71" y="3991125"/>
              <a:ext cx="135833" cy="137160"/>
            </a:xfrm>
            <a:prstGeom prst="rect">
              <a:avLst/>
            </a:prstGeom>
            <a:solidFill>
              <a:srgbClr val="0C376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1229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2ED7C-D166-9F4C-891F-55CCD050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461"/>
            <a:ext cx="12192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4B89-4334-C50A-54BC-BC5CFA240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3" r="49016" b="13295"/>
          <a:stretch/>
        </p:blipFill>
        <p:spPr>
          <a:xfrm>
            <a:off x="10531198" y="6263974"/>
            <a:ext cx="1454363" cy="441124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57C9B121-74C4-050C-4DD5-78A178C31D07}"/>
              </a:ext>
            </a:extLst>
          </p:cNvPr>
          <p:cNvSpPr txBox="1">
            <a:spLocks/>
          </p:cNvSpPr>
          <p:nvPr/>
        </p:nvSpPr>
        <p:spPr>
          <a:xfrm>
            <a:off x="3665851" y="169746"/>
            <a:ext cx="5713545" cy="86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Change in HbA1c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2E7830-AB03-1E88-4084-F301D4163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920633"/>
              </p:ext>
            </p:extLst>
          </p:nvPr>
        </p:nvGraphicFramePr>
        <p:xfrm>
          <a:off x="1016959" y="1850116"/>
          <a:ext cx="3426981" cy="478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4486DA-2B98-BB7C-B13E-D553A0AC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940970"/>
              </p:ext>
            </p:extLst>
          </p:nvPr>
        </p:nvGraphicFramePr>
        <p:xfrm>
          <a:off x="7139461" y="1914108"/>
          <a:ext cx="3421981" cy="478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960C57-8B00-7738-6A9A-52B6DC4152AF}"/>
              </a:ext>
            </a:extLst>
          </p:cNvPr>
          <p:cNvSpPr txBox="1"/>
          <p:nvPr/>
        </p:nvSpPr>
        <p:spPr>
          <a:xfrm rot="16200000">
            <a:off x="-1622085" y="3369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Change in HbA1c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65618-86F3-3326-6642-B5220141B360}"/>
              </a:ext>
            </a:extLst>
          </p:cNvPr>
          <p:cNvSpPr txBox="1"/>
          <p:nvPr/>
        </p:nvSpPr>
        <p:spPr>
          <a:xfrm rot="16200000">
            <a:off x="4091461" y="34724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Change in HbA1c (%)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82CD82-3422-F7BD-35CD-252A5E32F288}"/>
              </a:ext>
            </a:extLst>
          </p:cNvPr>
          <p:cNvGrpSpPr/>
          <p:nvPr/>
        </p:nvGrpSpPr>
        <p:grpSpPr>
          <a:xfrm>
            <a:off x="5064038" y="2191107"/>
            <a:ext cx="1520506" cy="746222"/>
            <a:chOff x="253171" y="3422452"/>
            <a:chExt cx="1520506" cy="7462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AE86C-5314-140E-4E15-421CECAB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07" y="3422452"/>
              <a:ext cx="7665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1DA30C-4065-4D60-61D8-1E41B87E2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656531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>
                  <a:solidFill>
                    <a:srgbClr val="004CC7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4CC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10mg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21D241-0100-266C-DF5F-FC01E04E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37" y="3891675"/>
              <a:ext cx="1398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 err="1">
                  <a:solidFill>
                    <a:srgbClr val="000099"/>
                  </a:solidFill>
                  <a:ea typeface="+mn-ea"/>
                </a:rPr>
                <a:t>tirzepatide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15mg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0FEFE9-EDC9-DA58-E3C6-BE35573B8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961" y="3526412"/>
              <a:ext cx="135833" cy="137160"/>
            </a:xfrm>
            <a:prstGeom prst="rect">
              <a:avLst/>
            </a:prstGeom>
            <a:solidFill>
              <a:srgbClr val="B6B6B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712DB6-3B7D-A578-40DC-FCBA27DC6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22" y="3750048"/>
              <a:ext cx="135833" cy="137160"/>
            </a:xfrm>
            <a:prstGeom prst="rect">
              <a:avLst/>
            </a:prstGeom>
            <a:solidFill>
              <a:srgbClr val="0066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D64E2D-B6FE-7F97-3DD1-1E50F86DA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71" y="3991125"/>
              <a:ext cx="135833" cy="137160"/>
            </a:xfrm>
            <a:prstGeom prst="rect">
              <a:avLst/>
            </a:prstGeom>
            <a:solidFill>
              <a:srgbClr val="0C376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B5BF45-B3D5-DCB2-2046-CE6F2222AC77}"/>
              </a:ext>
            </a:extLst>
          </p:cNvPr>
          <p:cNvSpPr txBox="1"/>
          <p:nvPr/>
        </p:nvSpPr>
        <p:spPr>
          <a:xfrm>
            <a:off x="2069835" y="1857079"/>
            <a:ext cx="2374105" cy="553998"/>
          </a:xfrm>
          <a:prstGeom prst="rect">
            <a:avLst/>
          </a:prstGeom>
          <a:noFill/>
          <a:ln w="1905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cs"/>
              </a:rPr>
              <a:t>In Trial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cs"/>
              </a:rPr>
              <a:t>Treatment-Regimen Estimand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E7AEFF-8D7F-0CCC-1AA8-66DFAF24AF7E}"/>
              </a:ext>
            </a:extLst>
          </p:cNvPr>
          <p:cNvSpPr txBox="1"/>
          <p:nvPr/>
        </p:nvSpPr>
        <p:spPr>
          <a:xfrm>
            <a:off x="8153758" y="1914108"/>
            <a:ext cx="2377440" cy="55399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50000"/>
              </a:sys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 Treatment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Efficacy Estimand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F28FB-B421-13B9-A6AA-650986E1C277}"/>
              </a:ext>
            </a:extLst>
          </p:cNvPr>
          <p:cNvSpPr txBox="1"/>
          <p:nvPr/>
        </p:nvSpPr>
        <p:spPr>
          <a:xfrm>
            <a:off x="3580045" y="1349900"/>
            <a:ext cx="5762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Overall mean HbA1c at baseline = 8.02%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5E0F4D-9AFA-CDEA-0FA0-BFEA61417081}"/>
              </a:ext>
            </a:extLst>
          </p:cNvPr>
          <p:cNvSpPr txBox="1"/>
          <p:nvPr/>
        </p:nvSpPr>
        <p:spPr>
          <a:xfrm>
            <a:off x="4007793" y="6398504"/>
            <a:ext cx="32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Tirzepatide vs. placebo at 72 weeks: ***p&lt;0.001.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Garvey WT,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Lancet.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Press.</a:t>
            </a:r>
          </a:p>
        </p:txBody>
      </p:sp>
    </p:spTree>
    <p:extLst>
      <p:ext uri="{BB962C8B-B14F-4D97-AF65-F5344CB8AC3E}">
        <p14:creationId xmlns:p14="http://schemas.microsoft.com/office/powerpoint/2010/main" val="96105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1201</Words>
  <Application>Microsoft Office PowerPoint</Application>
  <PresentationFormat>Widescreen</PresentationFormat>
  <Paragraphs>272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Body</vt:lpstr>
      <vt:lpstr>Calibri</vt:lpstr>
      <vt:lpstr>Calibri Light</vt:lpstr>
      <vt:lpstr>Cambria Math</vt:lpstr>
      <vt:lpstr>Helvetica</vt:lpstr>
      <vt:lpstr>Times New Roman</vt:lpstr>
      <vt:lpstr>Wingdings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Longo</dc:creator>
  <cp:lastModifiedBy>Katy Frame</cp:lastModifiedBy>
  <cp:revision>14</cp:revision>
  <dcterms:created xsi:type="dcterms:W3CDTF">2021-05-06T12:46:35Z</dcterms:created>
  <dcterms:modified xsi:type="dcterms:W3CDTF">2023-06-23T14:38:26Z</dcterms:modified>
</cp:coreProperties>
</file>