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slideLayouts/slideLayout29.xml" ContentType="application/vnd.openxmlformats-officedocument.presentationml.slideLayout+xml"/>
  <Override PartName="/ppt/theme/theme7.xml" ContentType="application/vnd.openxmlformats-officedocument.theme+xml"/>
  <Override PartName="/ppt/slideLayouts/slideLayout30.xml" ContentType="application/vnd.openxmlformats-officedocument.presentationml.slideLayout+xml"/>
  <Override PartName="/ppt/theme/theme8.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9.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0.xml" ContentType="application/vnd.openxmlformats-officedocument.theme+xml"/>
  <Override PartName="/ppt/slideLayouts/slideLayout79.xml" ContentType="application/vnd.openxmlformats-officedocument.presentationml.slideLayout+xml"/>
  <Override PartName="/ppt/theme/theme11.xml" ContentType="application/vnd.openxmlformats-officedocument.theme+xml"/>
  <Override PartName="/ppt/slideLayouts/slideLayout80.xml" ContentType="application/vnd.openxmlformats-officedocument.presentationml.slideLayout+xml"/>
  <Override PartName="/ppt/theme/theme12.xml" ContentType="application/vnd.openxmlformats-officedocument.theme+xml"/>
  <Override PartName="/ppt/slideLayouts/slideLayout81.xml" ContentType="application/vnd.openxmlformats-officedocument.presentationml.slideLayout+xml"/>
  <Override PartName="/ppt/theme/theme13.xml" ContentType="application/vnd.openxmlformats-officedocument.theme+xml"/>
  <Override PartName="/ppt/slideLayouts/slideLayout82.xml" ContentType="application/vnd.openxmlformats-officedocument.presentationml.slideLayout+xml"/>
  <Override PartName="/ppt/theme/theme14.xml" ContentType="application/vnd.openxmlformats-officedocument.theme+xml"/>
  <Override PartName="/ppt/slideLayouts/slideLayout83.xml" ContentType="application/vnd.openxmlformats-officedocument.presentationml.slideLayout+xml"/>
  <Override PartName="/ppt/theme/theme15.xml" ContentType="application/vnd.openxmlformats-officedocument.theme+xml"/>
  <Override PartName="/ppt/slideLayouts/slideLayout84.xml" ContentType="application/vnd.openxmlformats-officedocument.presentationml.slideLayout+xml"/>
  <Override PartName="/ppt/theme/theme16.xml" ContentType="application/vnd.openxmlformats-officedocument.theme+xml"/>
  <Override PartName="/ppt/slideLayouts/slideLayout85.xml" ContentType="application/vnd.openxmlformats-officedocument.presentationml.slideLayout+xml"/>
  <Override PartName="/ppt/theme/theme17.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4"/>
    <p:sldMasterId id="2147483768" r:id="rId5"/>
    <p:sldMasterId id="2147483730" r:id="rId6"/>
    <p:sldMasterId id="2147483710" r:id="rId7"/>
    <p:sldMasterId id="2147483752" r:id="rId8"/>
    <p:sldMasterId id="2147483862" r:id="rId9"/>
    <p:sldMasterId id="2147483791" r:id="rId10"/>
    <p:sldMasterId id="2147483860" r:id="rId11"/>
    <p:sldMasterId id="2147483702" r:id="rId12"/>
    <p:sldMasterId id="2147483837" r:id="rId13"/>
    <p:sldMasterId id="2147483734" r:id="rId14"/>
    <p:sldMasterId id="2147483883" r:id="rId15"/>
    <p:sldMasterId id="2147483887" r:id="rId16"/>
    <p:sldMasterId id="2147483772" r:id="rId17"/>
    <p:sldMasterId id="2147483885" r:id="rId18"/>
    <p:sldMasterId id="2147483889" r:id="rId19"/>
    <p:sldMasterId id="2147483746" r:id="rId20"/>
    <p:sldMasterId id="2147483893" r:id="rId21"/>
  </p:sldMasterIdLst>
  <p:notesMasterIdLst>
    <p:notesMasterId r:id="rId377"/>
  </p:notesMasterIdLst>
  <p:handoutMasterIdLst>
    <p:handoutMasterId r:id="rId378"/>
  </p:handoutMasterIdLst>
  <p:sldIdLst>
    <p:sldId id="256" r:id="rId22"/>
    <p:sldId id="1692" r:id="rId23"/>
    <p:sldId id="1693" r:id="rId24"/>
    <p:sldId id="1694" r:id="rId25"/>
    <p:sldId id="380" r:id="rId26"/>
    <p:sldId id="384" r:id="rId27"/>
    <p:sldId id="385" r:id="rId28"/>
    <p:sldId id="1691" r:id="rId29"/>
    <p:sldId id="1695" r:id="rId30"/>
    <p:sldId id="1259" r:id="rId31"/>
    <p:sldId id="1260" r:id="rId32"/>
    <p:sldId id="1696" r:id="rId33"/>
    <p:sldId id="1261" r:id="rId34"/>
    <p:sldId id="1697" r:id="rId35"/>
    <p:sldId id="1263" r:id="rId36"/>
    <p:sldId id="1254" r:id="rId37"/>
    <p:sldId id="1614" r:id="rId38"/>
    <p:sldId id="1615" r:id="rId39"/>
    <p:sldId id="1616" r:id="rId40"/>
    <p:sldId id="1264" r:id="rId41"/>
    <p:sldId id="1613" r:id="rId42"/>
    <p:sldId id="1617" r:id="rId43"/>
    <p:sldId id="1266" r:id="rId44"/>
    <p:sldId id="1618" r:id="rId45"/>
    <p:sldId id="1269" r:id="rId46"/>
    <p:sldId id="1619" r:id="rId47"/>
    <p:sldId id="1621" r:id="rId48"/>
    <p:sldId id="1622" r:id="rId49"/>
    <p:sldId id="1270" r:id="rId50"/>
    <p:sldId id="1625" r:id="rId51"/>
    <p:sldId id="1274" r:id="rId52"/>
    <p:sldId id="1275" r:id="rId53"/>
    <p:sldId id="1656" r:id="rId54"/>
    <p:sldId id="1276" r:id="rId55"/>
    <p:sldId id="1277" r:id="rId56"/>
    <p:sldId id="1278" r:id="rId57"/>
    <p:sldId id="1279" r:id="rId58"/>
    <p:sldId id="1280" r:id="rId59"/>
    <p:sldId id="1281" r:id="rId60"/>
    <p:sldId id="1284" r:id="rId61"/>
    <p:sldId id="1285" r:id="rId62"/>
    <p:sldId id="1698" r:id="rId63"/>
    <p:sldId id="1282" r:id="rId64"/>
    <p:sldId id="1287" r:id="rId65"/>
    <p:sldId id="1288" r:id="rId66"/>
    <p:sldId id="1289" r:id="rId67"/>
    <p:sldId id="1291" r:id="rId68"/>
    <p:sldId id="1553" r:id="rId69"/>
    <p:sldId id="1626" r:id="rId70"/>
    <p:sldId id="1699" r:id="rId71"/>
    <p:sldId id="1293" r:id="rId72"/>
    <p:sldId id="1283" r:id="rId73"/>
    <p:sldId id="1294" r:id="rId74"/>
    <p:sldId id="1295" r:id="rId75"/>
    <p:sldId id="1296" r:id="rId76"/>
    <p:sldId id="1300" r:id="rId77"/>
    <p:sldId id="1301" r:id="rId78"/>
    <p:sldId id="1302" r:id="rId79"/>
    <p:sldId id="1303" r:id="rId80"/>
    <p:sldId id="1304" r:id="rId81"/>
    <p:sldId id="1306" r:id="rId82"/>
    <p:sldId id="1297" r:id="rId83"/>
    <p:sldId id="1549" r:id="rId84"/>
    <p:sldId id="1550" r:id="rId85"/>
    <p:sldId id="1627" r:id="rId86"/>
    <p:sldId id="1298" r:id="rId87"/>
    <p:sldId id="1628" r:id="rId88"/>
    <p:sldId id="1629" r:id="rId89"/>
    <p:sldId id="1299" r:id="rId90"/>
    <p:sldId id="1630" r:id="rId91"/>
    <p:sldId id="1631" r:id="rId92"/>
    <p:sldId id="1531" r:id="rId93"/>
    <p:sldId id="1632" r:id="rId94"/>
    <p:sldId id="1633" r:id="rId95"/>
    <p:sldId id="1634" r:id="rId96"/>
    <p:sldId id="1583" r:id="rId97"/>
    <p:sldId id="1305" r:id="rId98"/>
    <p:sldId id="1635" r:id="rId99"/>
    <p:sldId id="1636" r:id="rId100"/>
    <p:sldId id="1637" r:id="rId101"/>
    <p:sldId id="1700" r:id="rId102"/>
    <p:sldId id="1314" r:id="rId103"/>
    <p:sldId id="1638" r:id="rId104"/>
    <p:sldId id="1639" r:id="rId105"/>
    <p:sldId id="1316" r:id="rId106"/>
    <p:sldId id="1317" r:id="rId107"/>
    <p:sldId id="1318" r:id="rId108"/>
    <p:sldId id="1319" r:id="rId109"/>
    <p:sldId id="1320" r:id="rId110"/>
    <p:sldId id="1321" r:id="rId111"/>
    <p:sldId id="1322" r:id="rId112"/>
    <p:sldId id="1640" r:id="rId113"/>
    <p:sldId id="1324" r:id="rId114"/>
    <p:sldId id="1325" r:id="rId115"/>
    <p:sldId id="1326" r:id="rId116"/>
    <p:sldId id="1587" r:id="rId117"/>
    <p:sldId id="1332" r:id="rId118"/>
    <p:sldId id="1327" r:id="rId119"/>
    <p:sldId id="1328" r:id="rId120"/>
    <p:sldId id="1329" r:id="rId121"/>
    <p:sldId id="1330" r:id="rId122"/>
    <p:sldId id="1331" r:id="rId123"/>
    <p:sldId id="1554" r:id="rId124"/>
    <p:sldId id="1641" r:id="rId125"/>
    <p:sldId id="1588" r:id="rId126"/>
    <p:sldId id="1701" r:id="rId127"/>
    <p:sldId id="1334" r:id="rId128"/>
    <p:sldId id="1335" r:id="rId129"/>
    <p:sldId id="1336" r:id="rId130"/>
    <p:sldId id="1590" r:id="rId131"/>
    <p:sldId id="1338" r:id="rId132"/>
    <p:sldId id="1534" r:id="rId133"/>
    <p:sldId id="1642" r:id="rId134"/>
    <p:sldId id="1643" r:id="rId135"/>
    <p:sldId id="1340" r:id="rId136"/>
    <p:sldId id="1591" r:id="rId137"/>
    <p:sldId id="1341" r:id="rId138"/>
    <p:sldId id="1342" r:id="rId139"/>
    <p:sldId id="1644" r:id="rId140"/>
    <p:sldId id="1645" r:id="rId141"/>
    <p:sldId id="1345" r:id="rId142"/>
    <p:sldId id="1646" r:id="rId143"/>
    <p:sldId id="1647" r:id="rId144"/>
    <p:sldId id="1648" r:id="rId145"/>
    <p:sldId id="1702" r:id="rId146"/>
    <p:sldId id="1347" r:id="rId147"/>
    <p:sldId id="1649" r:id="rId148"/>
    <p:sldId id="1650" r:id="rId149"/>
    <p:sldId id="1348" r:id="rId150"/>
    <p:sldId id="1651" r:id="rId151"/>
    <p:sldId id="1351" r:id="rId152"/>
    <p:sldId id="1352" r:id="rId153"/>
    <p:sldId id="1652" r:id="rId154"/>
    <p:sldId id="1653" r:id="rId155"/>
    <p:sldId id="1654" r:id="rId156"/>
    <p:sldId id="1356" r:id="rId157"/>
    <p:sldId id="1357" r:id="rId158"/>
    <p:sldId id="1592" r:id="rId159"/>
    <p:sldId id="1358" r:id="rId160"/>
    <p:sldId id="1360" r:id="rId161"/>
    <p:sldId id="1655" r:id="rId162"/>
    <p:sldId id="1361" r:id="rId163"/>
    <p:sldId id="1537" r:id="rId164"/>
    <p:sldId id="1538" r:id="rId165"/>
    <p:sldId id="1703" r:id="rId166"/>
    <p:sldId id="1363" r:id="rId167"/>
    <p:sldId id="1657" r:id="rId168"/>
    <p:sldId id="1364" r:id="rId169"/>
    <p:sldId id="1658" r:id="rId170"/>
    <p:sldId id="1659" r:id="rId171"/>
    <p:sldId id="1660" r:id="rId172"/>
    <p:sldId id="1368" r:id="rId173"/>
    <p:sldId id="1661" r:id="rId174"/>
    <p:sldId id="1371" r:id="rId175"/>
    <p:sldId id="1373" r:id="rId176"/>
    <p:sldId id="1663" r:id="rId177"/>
    <p:sldId id="1369" r:id="rId178"/>
    <p:sldId id="1370" r:id="rId179"/>
    <p:sldId id="1664" r:id="rId180"/>
    <p:sldId id="1704" r:id="rId181"/>
    <p:sldId id="1375" r:id="rId182"/>
    <p:sldId id="1665" r:id="rId183"/>
    <p:sldId id="1666" r:id="rId184"/>
    <p:sldId id="1667" r:id="rId185"/>
    <p:sldId id="1668" r:id="rId186"/>
    <p:sldId id="1669" r:id="rId187"/>
    <p:sldId id="1670" r:id="rId188"/>
    <p:sldId id="1376" r:id="rId189"/>
    <p:sldId id="1671" r:id="rId190"/>
    <p:sldId id="1672" r:id="rId191"/>
    <p:sldId id="1673" r:id="rId192"/>
    <p:sldId id="1674" r:id="rId193"/>
    <p:sldId id="1675" r:id="rId194"/>
    <p:sldId id="1676" r:id="rId195"/>
    <p:sldId id="1677" r:id="rId196"/>
    <p:sldId id="1678" r:id="rId197"/>
    <p:sldId id="1596" r:id="rId198"/>
    <p:sldId id="1564" r:id="rId199"/>
    <p:sldId id="1597" r:id="rId200"/>
    <p:sldId id="1383" r:id="rId201"/>
    <p:sldId id="1384" r:id="rId202"/>
    <p:sldId id="1705" r:id="rId203"/>
    <p:sldId id="1565" r:id="rId204"/>
    <p:sldId id="1386" r:id="rId205"/>
    <p:sldId id="1387" r:id="rId206"/>
    <p:sldId id="1679" r:id="rId207"/>
    <p:sldId id="1389" r:id="rId208"/>
    <p:sldId id="1390" r:id="rId209"/>
    <p:sldId id="1391" r:id="rId210"/>
    <p:sldId id="1392" r:id="rId211"/>
    <p:sldId id="1395" r:id="rId212"/>
    <p:sldId id="1394" r:id="rId213"/>
    <p:sldId id="1393" r:id="rId214"/>
    <p:sldId id="1396" r:id="rId215"/>
    <p:sldId id="1397" r:id="rId216"/>
    <p:sldId id="1398" r:id="rId217"/>
    <p:sldId id="1598" r:id="rId218"/>
    <p:sldId id="1399" r:id="rId219"/>
    <p:sldId id="1401" r:id="rId220"/>
    <p:sldId id="1402" r:id="rId221"/>
    <p:sldId id="1403" r:id="rId222"/>
    <p:sldId id="1404" r:id="rId223"/>
    <p:sldId id="1543" r:id="rId224"/>
    <p:sldId id="1405" r:id="rId225"/>
    <p:sldId id="1680" r:id="rId226"/>
    <p:sldId id="1544" r:id="rId227"/>
    <p:sldId id="1681" r:id="rId228"/>
    <p:sldId id="1682" r:id="rId229"/>
    <p:sldId id="1683" r:id="rId230"/>
    <p:sldId id="1684" r:id="rId231"/>
    <p:sldId id="1407" r:id="rId232"/>
    <p:sldId id="1408" r:id="rId233"/>
    <p:sldId id="1409" r:id="rId234"/>
    <p:sldId id="1410" r:id="rId235"/>
    <p:sldId id="1567" r:id="rId236"/>
    <p:sldId id="1568" r:id="rId237"/>
    <p:sldId id="1706" r:id="rId238"/>
    <p:sldId id="1413" r:id="rId239"/>
    <p:sldId id="1414" r:id="rId240"/>
    <p:sldId id="1415" r:id="rId241"/>
    <p:sldId id="1416" r:id="rId242"/>
    <p:sldId id="1417" r:id="rId243"/>
    <p:sldId id="1686" r:id="rId244"/>
    <p:sldId id="1418" r:id="rId245"/>
    <p:sldId id="1420" r:id="rId246"/>
    <p:sldId id="1687" r:id="rId247"/>
    <p:sldId id="1707" r:id="rId248"/>
    <p:sldId id="1434" r:id="rId249"/>
    <p:sldId id="1435" r:id="rId250"/>
    <p:sldId id="1569" r:id="rId251"/>
    <p:sldId id="1423" r:id="rId252"/>
    <p:sldId id="1424" r:id="rId253"/>
    <p:sldId id="1571" r:id="rId254"/>
    <p:sldId id="1425" r:id="rId255"/>
    <p:sldId id="1602" r:id="rId256"/>
    <p:sldId id="1432" r:id="rId257"/>
    <p:sldId id="1605" r:id="rId258"/>
    <p:sldId id="1426" r:id="rId259"/>
    <p:sldId id="1429" r:id="rId260"/>
    <p:sldId id="1430" r:id="rId261"/>
    <p:sldId id="1431" r:id="rId262"/>
    <p:sldId id="1603" r:id="rId263"/>
    <p:sldId id="1606" r:id="rId264"/>
    <p:sldId id="1607" r:id="rId265"/>
    <p:sldId id="1608" r:id="rId266"/>
    <p:sldId id="1708" r:id="rId267"/>
    <p:sldId id="1572" r:id="rId268"/>
    <p:sldId id="1573" r:id="rId269"/>
    <p:sldId id="1436" r:id="rId270"/>
    <p:sldId id="1437" r:id="rId271"/>
    <p:sldId id="1438" r:id="rId272"/>
    <p:sldId id="1439" r:id="rId273"/>
    <p:sldId id="1440" r:id="rId274"/>
    <p:sldId id="1441" r:id="rId275"/>
    <p:sldId id="1689" r:id="rId276"/>
    <p:sldId id="1442" r:id="rId277"/>
    <p:sldId id="1443" r:id="rId278"/>
    <p:sldId id="1444" r:id="rId279"/>
    <p:sldId id="1445" r:id="rId280"/>
    <p:sldId id="1446" r:id="rId281"/>
    <p:sldId id="1447" r:id="rId282"/>
    <p:sldId id="1448" r:id="rId283"/>
    <p:sldId id="1709" r:id="rId284"/>
    <p:sldId id="1451" r:id="rId285"/>
    <p:sldId id="1581" r:id="rId286"/>
    <p:sldId id="1579" r:id="rId287"/>
    <p:sldId id="1452" r:id="rId288"/>
    <p:sldId id="1453" r:id="rId289"/>
    <p:sldId id="1454" r:id="rId290"/>
    <p:sldId id="1455" r:id="rId291"/>
    <p:sldId id="1456" r:id="rId292"/>
    <p:sldId id="1457" r:id="rId293"/>
    <p:sldId id="1458" r:id="rId294"/>
    <p:sldId id="1459" r:id="rId295"/>
    <p:sldId id="1574" r:id="rId296"/>
    <p:sldId id="1690" r:id="rId297"/>
    <p:sldId id="1460" r:id="rId298"/>
    <p:sldId id="1547" r:id="rId299"/>
    <p:sldId id="1462" r:id="rId300"/>
    <p:sldId id="1463" r:id="rId301"/>
    <p:sldId id="1465" r:id="rId302"/>
    <p:sldId id="1466" r:id="rId303"/>
    <p:sldId id="1467" r:id="rId304"/>
    <p:sldId id="1468" r:id="rId305"/>
    <p:sldId id="1469" r:id="rId306"/>
    <p:sldId id="1471" r:id="rId307"/>
    <p:sldId id="1472" r:id="rId308"/>
    <p:sldId id="1548" r:id="rId309"/>
    <p:sldId id="1474" r:id="rId310"/>
    <p:sldId id="1475" r:id="rId311"/>
    <p:sldId id="1477" r:id="rId312"/>
    <p:sldId id="1478" r:id="rId313"/>
    <p:sldId id="1479" r:id="rId314"/>
    <p:sldId id="1480" r:id="rId315"/>
    <p:sldId id="1576" r:id="rId316"/>
    <p:sldId id="1481" r:id="rId317"/>
    <p:sldId id="1482" r:id="rId318"/>
    <p:sldId id="1483" r:id="rId319"/>
    <p:sldId id="1464" r:id="rId320"/>
    <p:sldId id="1484" r:id="rId321"/>
    <p:sldId id="1485" r:id="rId322"/>
    <p:sldId id="1486" r:id="rId323"/>
    <p:sldId id="1487" r:id="rId324"/>
    <p:sldId id="1577" r:id="rId325"/>
    <p:sldId id="1488" r:id="rId326"/>
    <p:sldId id="1489" r:id="rId327"/>
    <p:sldId id="1490" r:id="rId328"/>
    <p:sldId id="1578" r:id="rId329"/>
    <p:sldId id="1491" r:id="rId330"/>
    <p:sldId id="1492" r:id="rId331"/>
    <p:sldId id="1493" r:id="rId332"/>
    <p:sldId id="1494" r:id="rId333"/>
    <p:sldId id="1495" r:id="rId334"/>
    <p:sldId id="1496" r:id="rId335"/>
    <p:sldId id="1497" r:id="rId336"/>
    <p:sldId id="1498" r:id="rId337"/>
    <p:sldId id="1499" r:id="rId338"/>
    <p:sldId id="1688" r:id="rId339"/>
    <p:sldId id="1500" r:id="rId340"/>
    <p:sldId id="1710" r:id="rId341"/>
    <p:sldId id="1502" r:id="rId342"/>
    <p:sldId id="1503" r:id="rId343"/>
    <p:sldId id="1504" r:id="rId344"/>
    <p:sldId id="1529" r:id="rId345"/>
    <p:sldId id="1530" r:id="rId346"/>
    <p:sldId id="1505" r:id="rId347"/>
    <p:sldId id="1506" r:id="rId348"/>
    <p:sldId id="1609" r:id="rId349"/>
    <p:sldId id="1507" r:id="rId350"/>
    <p:sldId id="1610" r:id="rId351"/>
    <p:sldId id="1508" r:id="rId352"/>
    <p:sldId id="1509" r:id="rId353"/>
    <p:sldId id="1510" r:id="rId354"/>
    <p:sldId id="1511" r:id="rId355"/>
    <p:sldId id="1512" r:id="rId356"/>
    <p:sldId id="1513" r:id="rId357"/>
    <p:sldId id="1514" r:id="rId358"/>
    <p:sldId id="1611" r:id="rId359"/>
    <p:sldId id="1711" r:id="rId360"/>
    <p:sldId id="1516" r:id="rId361"/>
    <p:sldId id="1518" r:id="rId362"/>
    <p:sldId id="1517" r:id="rId363"/>
    <p:sldId id="1620" r:id="rId364"/>
    <p:sldId id="1519" r:id="rId365"/>
    <p:sldId id="1714" r:id="rId366"/>
    <p:sldId id="1623" r:id="rId367"/>
    <p:sldId id="1523" r:id="rId368"/>
    <p:sldId id="1624" r:id="rId369"/>
    <p:sldId id="1612" r:id="rId370"/>
    <p:sldId id="1524" r:id="rId371"/>
    <p:sldId id="1525" r:id="rId372"/>
    <p:sldId id="1712" r:id="rId373"/>
    <p:sldId id="1527" r:id="rId374"/>
    <p:sldId id="1528" r:id="rId375"/>
    <p:sldId id="1713" r:id="rId37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44">
          <p15:clr>
            <a:srgbClr val="A4A3A4"/>
          </p15:clr>
        </p15:guide>
        <p15:guide id="2" orient="horz" pos="950">
          <p15:clr>
            <a:srgbClr val="A4A3A4"/>
          </p15:clr>
        </p15:guide>
        <p15:guide id="3" orient="horz" pos="91">
          <p15:clr>
            <a:srgbClr val="A4A3A4"/>
          </p15:clr>
        </p15:guide>
        <p15:guide id="4" pos="5654">
          <p15:clr>
            <a:srgbClr val="A4A3A4"/>
          </p15:clr>
        </p15:guide>
        <p15:guide id="5" pos="238">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5FF92B-5E69-6EFA-BBA2-C402CE54E651}" name="Sean Petrie" initials="SP" userId="S::SPetrie@diabetes.org::191646d9-7555-446b-b6f3-354f4f5aa5bf" providerId="AD"/>
  <p188:author id="{D038E648-13E3-E440-1932-4272885BF55C}" name="Elizabeth Pekas" initials="EP" userId="S::EPekas@diabetes.org::ef9552ec-aefb-41a8-b5dc-da3bc3517f69" providerId="AD"/>
  <p188:author id="{D943B17C-3AD8-957B-7A0B-7B9462A46948}" name="Christine Gendy" initials="CG" userId="S::CGendy@diabetes.org::215a736a-e595-46f2-91d5-fdf09c0ba139" providerId="AD"/>
  <p188:author id="{D24595A9-7E78-95D5-9273-DFA7F262AA73}" name="Ashley Fotherby" initials="AF" userId="S::ashley.fotherby@dirxhealth.com::2bf6b026-d31e-4fa7-9073-41e596a1a8b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Maddie Tolmie" initials="" lastIdx="58" clrIdx="0"/>
  <p:cmAuthor id="43" name="Gina Corry" initials="GC" lastIdx="43" clrIdx="43">
    <p:extLst>
      <p:ext uri="{19B8F6BF-5375-455C-9EA6-DF929625EA0E}">
        <p15:presenceInfo xmlns:p15="http://schemas.microsoft.com/office/powerpoint/2012/main" userId="S::GCorry@diabetes.org::01d3797e-87b1-407e-af98-b31974fe0900" providerId="AD"/>
      </p:ext>
    </p:extLst>
  </p:cmAuthor>
  <p:cmAuthor id="1" name="LAURA NAGLE" initials="" lastIdx="1" clrIdx="1"/>
  <p:cmAuthor id="44" name="Odette Brown" initials="OB" lastIdx="2" clrIdx="44">
    <p:extLst>
      <p:ext uri="{19B8F6BF-5375-455C-9EA6-DF929625EA0E}">
        <p15:presenceInfo xmlns:p15="http://schemas.microsoft.com/office/powerpoint/2012/main" userId="S::OBrown@diabetes.org::b397ff9e-93c3-42c7-833f-ab29c384102b" providerId="AD"/>
      </p:ext>
    </p:extLst>
  </p:cmAuthor>
  <p:cmAuthor id="2" name="Jennifer Niyangoda" initials="" lastIdx="20" clrIdx="2"/>
  <p:cmAuthor id="45" name="Ryan Woolley" initials="RW" lastIdx="4" clrIdx="45">
    <p:extLst>
      <p:ext uri="{19B8F6BF-5375-455C-9EA6-DF929625EA0E}">
        <p15:presenceInfo xmlns:p15="http://schemas.microsoft.com/office/powerpoint/2012/main" userId="S::RWoolley@diabetes.org::d7aef9a1-5c60-4a81-ab79-b1e317ee1b48" providerId="AD"/>
      </p:ext>
    </p:extLst>
  </p:cmAuthor>
  <p:cmAuthor id="3" name="Simon Williams" initials="" lastIdx="24" clrIdx="3"/>
  <p:cmAuthor id="46" name="Heidi Gioseffi" initials="HG" lastIdx="32" clrIdx="46">
    <p:extLst>
      <p:ext uri="{19B8F6BF-5375-455C-9EA6-DF929625EA0E}">
        <p15:presenceInfo xmlns:p15="http://schemas.microsoft.com/office/powerpoint/2012/main" userId="S::HGioseffi@diabetes.org::3deb387b-7d1f-48e4-9642-b795a7c3cc44" providerId="AD"/>
      </p:ext>
    </p:extLst>
  </p:cmAuthor>
  <p:cmAuthor id="4" name="Gabrielle Antoniadis" initials="GA" lastIdx="17" clrIdx="4"/>
  <p:cmAuthor id="47" name="Alexandra Day" initials="AD" lastIdx="6" clrIdx="47">
    <p:extLst>
      <p:ext uri="{19B8F6BF-5375-455C-9EA6-DF929625EA0E}">
        <p15:presenceInfo xmlns:p15="http://schemas.microsoft.com/office/powerpoint/2012/main" userId="S::ADay@diabetes.org::d9a88e59-90ae-41f9-a9af-09bf960d4e2a" providerId="AD"/>
      </p:ext>
    </p:extLst>
  </p:cmAuthor>
  <p:cmAuthor id="5" name="Microsoft Office User" initials="Office" lastIdx="25" clrIdx="5"/>
  <p:cmAuthor id="6" name="Microsoft Office User" initials="Office [2]" lastIdx="1" clrIdx="6"/>
  <p:cmAuthor id="7" name="Microsoft Office User" initials="Office [3]" lastIdx="1" clrIdx="7"/>
  <p:cmAuthor id="8" name="Microsoft Office User" initials="Office [4]" lastIdx="1" clrIdx="8"/>
  <p:cmAuthor id="9" name="Veronica LaFemina" initials="VL" lastIdx="5" clrIdx="9"/>
  <p:cmAuthor id="10" name="Tamara Darsow" initials="TD" lastIdx="11" clrIdx="10"/>
  <p:cmAuthor id="11" name="Matt Petersen" initials="MP" lastIdx="29" clrIdx="11"/>
  <p:cmAuthor id="12" name="Joy Bennett" initials="JB" lastIdx="1" clrIdx="12"/>
  <p:cmAuthor id="13" name="Joy Bennett" initials="JB [2]" lastIdx="1" clrIdx="13"/>
  <p:cmAuthor id="14" name="Joy Bennett" initials="JB [3]" lastIdx="1" clrIdx="14"/>
  <p:cmAuthor id="15" name="Joy Bennett" initials="JB [4]" lastIdx="1" clrIdx="15"/>
  <p:cmAuthor id="16" name="Joy Bennett" initials="JB [5]" lastIdx="1" clrIdx="16"/>
  <p:cmAuthor id="17" name="Joy Bennett" initials="JB [6]" lastIdx="1" clrIdx="17"/>
  <p:cmAuthor id="18" name="Joy Bennett" initials="JB [7]" lastIdx="1" clrIdx="18"/>
  <p:cmAuthor id="19" name="Joy Bennett" initials="JB [8]" lastIdx="1" clrIdx="19"/>
  <p:cmAuthor id="20" name="Joy Bennett" initials="JB [9]" lastIdx="1" clrIdx="20"/>
  <p:cmAuthor id="21" name="Joy Bennett" initials="JB [10]" lastIdx="1" clrIdx="21"/>
  <p:cmAuthor id="22" name="Joy Bennett" initials="JB [11]" lastIdx="1" clrIdx="22"/>
  <p:cmAuthor id="23" name="Joy Bennett" initials="JB [12]" lastIdx="1" clrIdx="23"/>
  <p:cmAuthor id="24" name="Joy Bennett" initials="JB [13]" lastIdx="1" clrIdx="24"/>
  <p:cmAuthor id="25" name="Joy Bennett" initials="JB [14]" lastIdx="1" clrIdx="25"/>
  <p:cmAuthor id="26" name="Joy Bennett" initials="JB [15]" lastIdx="1" clrIdx="26"/>
  <p:cmAuthor id="27" name="Joy Bennett" initials="JB [16]" lastIdx="1" clrIdx="27"/>
  <p:cmAuthor id="28" name="Joy Bennett" initials="JB [17]" lastIdx="1" clrIdx="28"/>
  <p:cmAuthor id="29" name="Joy Bennett" initials="JB [18]" lastIdx="1" clrIdx="29"/>
  <p:cmAuthor id="30" name="Joy Bennett" initials="JB [19]" lastIdx="1" clrIdx="30"/>
  <p:cmAuthor id="31" name="Joy Bennett" initials="JB [20]" lastIdx="1" clrIdx="31"/>
  <p:cmAuthor id="32" name="Joy Bennett" initials="JB [21]" lastIdx="1" clrIdx="32"/>
  <p:cmAuthor id="33" name="Joy Bennett" initials="JB [22]" lastIdx="1" clrIdx="33"/>
  <p:cmAuthor id="34" name="Joy Bennett" initials="JB [23]" lastIdx="1" clrIdx="34"/>
  <p:cmAuthor id="35" name="Sacha Uelmen" initials="SU" lastIdx="18" clrIdx="35"/>
  <p:cmAuthor id="36" name="Sean Petrie" initials="SP" lastIdx="15" clrIdx="36"/>
  <p:cmAuthor id="37" name="Kelsey Stefanik-Guizlo" initials="KS" lastIdx="23" clrIdx="37"/>
  <p:cmAuthor id="38" name="Mindy Saraco" initials="MS" lastIdx="21" clrIdx="38"/>
  <p:cmAuthor id="39" name="Benjamin Page" initials="BP" lastIdx="4" clrIdx="39"/>
  <p:cmAuthor id="40" name="Shamera Robinson" initials="SR" lastIdx="3" clrIdx="40"/>
  <p:cmAuthor id="41" name="Carly Vendemia" initials="CV" lastIdx="3" clrIdx="41"/>
  <p:cmAuthor id="42" name="Megan Martin" initials="MM" lastIdx="14" clrIdx="42"/>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182C"/>
    <a:srgbClr val="008996"/>
    <a:srgbClr val="EF4238"/>
    <a:srgbClr val="A6192E"/>
    <a:srgbClr val="FFFFFF"/>
    <a:srgbClr val="000000"/>
    <a:srgbClr val="A62D1A"/>
    <a:srgbClr val="C00000"/>
    <a:srgbClr val="B50022"/>
    <a:srgbClr val="E74F3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29" autoAdjust="0"/>
    <p:restoredTop sz="95226" autoAdjust="0"/>
  </p:normalViewPr>
  <p:slideViewPr>
    <p:cSldViewPr snapToGrid="0">
      <p:cViewPr varScale="1">
        <p:scale>
          <a:sx n="103" d="100"/>
          <a:sy n="103" d="100"/>
        </p:scale>
        <p:origin x="96" y="250"/>
      </p:cViewPr>
      <p:guideLst>
        <p:guide orient="horz" pos="3144"/>
        <p:guide orient="horz" pos="950"/>
        <p:guide orient="horz" pos="91"/>
        <p:guide pos="5654"/>
        <p:guide pos="238"/>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6.xml"/><Relationship Id="rId299" Type="http://schemas.openxmlformats.org/officeDocument/2006/relationships/slide" Target="slides/slide278.xml"/><Relationship Id="rId21" Type="http://schemas.openxmlformats.org/officeDocument/2006/relationships/slideMaster" Target="slideMasters/slideMaster18.xml"/><Relationship Id="rId63" Type="http://schemas.openxmlformats.org/officeDocument/2006/relationships/slide" Target="slides/slide42.xml"/><Relationship Id="rId159" Type="http://schemas.openxmlformats.org/officeDocument/2006/relationships/slide" Target="slides/slide138.xml"/><Relationship Id="rId324" Type="http://schemas.openxmlformats.org/officeDocument/2006/relationships/slide" Target="slides/slide303.xml"/><Relationship Id="rId366" Type="http://schemas.openxmlformats.org/officeDocument/2006/relationships/slide" Target="slides/slide345.xml"/><Relationship Id="rId170" Type="http://schemas.openxmlformats.org/officeDocument/2006/relationships/slide" Target="slides/slide149.xml"/><Relationship Id="rId226" Type="http://schemas.openxmlformats.org/officeDocument/2006/relationships/slide" Target="slides/slide205.xml"/><Relationship Id="rId268" Type="http://schemas.openxmlformats.org/officeDocument/2006/relationships/slide" Target="slides/slide247.xml"/><Relationship Id="rId32" Type="http://schemas.openxmlformats.org/officeDocument/2006/relationships/slide" Target="slides/slide11.xml"/><Relationship Id="rId74" Type="http://schemas.openxmlformats.org/officeDocument/2006/relationships/slide" Target="slides/slide53.xml"/><Relationship Id="rId128" Type="http://schemas.openxmlformats.org/officeDocument/2006/relationships/slide" Target="slides/slide107.xml"/><Relationship Id="rId335" Type="http://schemas.openxmlformats.org/officeDocument/2006/relationships/slide" Target="slides/slide314.xml"/><Relationship Id="rId377" Type="http://schemas.openxmlformats.org/officeDocument/2006/relationships/notesMaster" Target="notesMasters/notesMaster1.xml"/><Relationship Id="rId5" Type="http://schemas.openxmlformats.org/officeDocument/2006/relationships/slideMaster" Target="slideMasters/slideMaster2.xml"/><Relationship Id="rId181" Type="http://schemas.openxmlformats.org/officeDocument/2006/relationships/slide" Target="slides/slide160.xml"/><Relationship Id="rId237" Type="http://schemas.openxmlformats.org/officeDocument/2006/relationships/slide" Target="slides/slide216.xml"/><Relationship Id="rId279" Type="http://schemas.openxmlformats.org/officeDocument/2006/relationships/slide" Target="slides/slide258.xml"/><Relationship Id="rId43" Type="http://schemas.openxmlformats.org/officeDocument/2006/relationships/slide" Target="slides/slide22.xml"/><Relationship Id="rId139" Type="http://schemas.openxmlformats.org/officeDocument/2006/relationships/slide" Target="slides/slide118.xml"/><Relationship Id="rId290" Type="http://schemas.openxmlformats.org/officeDocument/2006/relationships/slide" Target="slides/slide269.xml"/><Relationship Id="rId304" Type="http://schemas.openxmlformats.org/officeDocument/2006/relationships/slide" Target="slides/slide283.xml"/><Relationship Id="rId346" Type="http://schemas.openxmlformats.org/officeDocument/2006/relationships/slide" Target="slides/slide325.xml"/><Relationship Id="rId85" Type="http://schemas.openxmlformats.org/officeDocument/2006/relationships/slide" Target="slides/slide64.xml"/><Relationship Id="rId150" Type="http://schemas.openxmlformats.org/officeDocument/2006/relationships/slide" Target="slides/slide129.xml"/><Relationship Id="rId192" Type="http://schemas.openxmlformats.org/officeDocument/2006/relationships/slide" Target="slides/slide171.xml"/><Relationship Id="rId206" Type="http://schemas.openxmlformats.org/officeDocument/2006/relationships/slide" Target="slides/slide185.xml"/><Relationship Id="rId248" Type="http://schemas.openxmlformats.org/officeDocument/2006/relationships/slide" Target="slides/slide227.xml"/><Relationship Id="rId12" Type="http://schemas.openxmlformats.org/officeDocument/2006/relationships/slideMaster" Target="slideMasters/slideMaster9.xml"/><Relationship Id="rId108" Type="http://schemas.openxmlformats.org/officeDocument/2006/relationships/slide" Target="slides/slide87.xml"/><Relationship Id="rId315" Type="http://schemas.openxmlformats.org/officeDocument/2006/relationships/slide" Target="slides/slide294.xml"/><Relationship Id="rId357" Type="http://schemas.openxmlformats.org/officeDocument/2006/relationships/slide" Target="slides/slide336.xml"/><Relationship Id="rId54" Type="http://schemas.openxmlformats.org/officeDocument/2006/relationships/slide" Target="slides/slide33.xml"/><Relationship Id="rId96" Type="http://schemas.openxmlformats.org/officeDocument/2006/relationships/slide" Target="slides/slide75.xml"/><Relationship Id="rId161" Type="http://schemas.openxmlformats.org/officeDocument/2006/relationships/slide" Target="slides/slide140.xml"/><Relationship Id="rId217" Type="http://schemas.openxmlformats.org/officeDocument/2006/relationships/slide" Target="slides/slide196.xml"/><Relationship Id="rId259" Type="http://schemas.openxmlformats.org/officeDocument/2006/relationships/slide" Target="slides/slide238.xml"/><Relationship Id="rId23" Type="http://schemas.openxmlformats.org/officeDocument/2006/relationships/slide" Target="slides/slide2.xml"/><Relationship Id="rId119" Type="http://schemas.openxmlformats.org/officeDocument/2006/relationships/slide" Target="slides/slide98.xml"/><Relationship Id="rId270" Type="http://schemas.openxmlformats.org/officeDocument/2006/relationships/slide" Target="slides/slide249.xml"/><Relationship Id="rId326" Type="http://schemas.openxmlformats.org/officeDocument/2006/relationships/slide" Target="slides/slide305.xml"/><Relationship Id="rId65" Type="http://schemas.openxmlformats.org/officeDocument/2006/relationships/slide" Target="slides/slide44.xml"/><Relationship Id="rId130" Type="http://schemas.openxmlformats.org/officeDocument/2006/relationships/slide" Target="slides/slide109.xml"/><Relationship Id="rId368" Type="http://schemas.openxmlformats.org/officeDocument/2006/relationships/slide" Target="slides/slide347.xml"/><Relationship Id="rId172" Type="http://schemas.openxmlformats.org/officeDocument/2006/relationships/slide" Target="slides/slide151.xml"/><Relationship Id="rId228" Type="http://schemas.openxmlformats.org/officeDocument/2006/relationships/slide" Target="slides/slide207.xml"/><Relationship Id="rId281" Type="http://schemas.openxmlformats.org/officeDocument/2006/relationships/slide" Target="slides/slide260.xml"/><Relationship Id="rId337" Type="http://schemas.openxmlformats.org/officeDocument/2006/relationships/slide" Target="slides/slide316.xml"/><Relationship Id="rId34" Type="http://schemas.openxmlformats.org/officeDocument/2006/relationships/slide" Target="slides/slide13.xml"/><Relationship Id="rId76" Type="http://schemas.openxmlformats.org/officeDocument/2006/relationships/slide" Target="slides/slide55.xml"/><Relationship Id="rId141" Type="http://schemas.openxmlformats.org/officeDocument/2006/relationships/slide" Target="slides/slide120.xml"/><Relationship Id="rId379" Type="http://schemas.openxmlformats.org/officeDocument/2006/relationships/commentAuthors" Target="commentAuthors.xml"/><Relationship Id="rId7" Type="http://schemas.openxmlformats.org/officeDocument/2006/relationships/slideMaster" Target="slideMasters/slideMaster4.xml"/><Relationship Id="rId183" Type="http://schemas.openxmlformats.org/officeDocument/2006/relationships/slide" Target="slides/slide162.xml"/><Relationship Id="rId239" Type="http://schemas.openxmlformats.org/officeDocument/2006/relationships/slide" Target="slides/slide218.xml"/><Relationship Id="rId250" Type="http://schemas.openxmlformats.org/officeDocument/2006/relationships/slide" Target="slides/slide229.xml"/><Relationship Id="rId292" Type="http://schemas.openxmlformats.org/officeDocument/2006/relationships/slide" Target="slides/slide271.xml"/><Relationship Id="rId306" Type="http://schemas.openxmlformats.org/officeDocument/2006/relationships/slide" Target="slides/slide285.xml"/><Relationship Id="rId45" Type="http://schemas.openxmlformats.org/officeDocument/2006/relationships/slide" Target="slides/slide24.xml"/><Relationship Id="rId87" Type="http://schemas.openxmlformats.org/officeDocument/2006/relationships/slide" Target="slides/slide66.xml"/><Relationship Id="rId110" Type="http://schemas.openxmlformats.org/officeDocument/2006/relationships/slide" Target="slides/slide89.xml"/><Relationship Id="rId348" Type="http://schemas.openxmlformats.org/officeDocument/2006/relationships/slide" Target="slides/slide327.xml"/><Relationship Id="rId152" Type="http://schemas.openxmlformats.org/officeDocument/2006/relationships/slide" Target="slides/slide131.xml"/><Relationship Id="rId194" Type="http://schemas.openxmlformats.org/officeDocument/2006/relationships/slide" Target="slides/slide173.xml"/><Relationship Id="rId208" Type="http://schemas.openxmlformats.org/officeDocument/2006/relationships/slide" Target="slides/slide187.xml"/><Relationship Id="rId261" Type="http://schemas.openxmlformats.org/officeDocument/2006/relationships/slide" Target="slides/slide240.xml"/><Relationship Id="rId14" Type="http://schemas.openxmlformats.org/officeDocument/2006/relationships/slideMaster" Target="slideMasters/slideMaster11.xml"/><Relationship Id="rId56" Type="http://schemas.openxmlformats.org/officeDocument/2006/relationships/slide" Target="slides/slide35.xml"/><Relationship Id="rId317" Type="http://schemas.openxmlformats.org/officeDocument/2006/relationships/slide" Target="slides/slide296.xml"/><Relationship Id="rId359" Type="http://schemas.openxmlformats.org/officeDocument/2006/relationships/slide" Target="slides/slide338.xml"/><Relationship Id="rId98" Type="http://schemas.openxmlformats.org/officeDocument/2006/relationships/slide" Target="slides/slide77.xml"/><Relationship Id="rId121" Type="http://schemas.openxmlformats.org/officeDocument/2006/relationships/slide" Target="slides/slide100.xml"/><Relationship Id="rId163" Type="http://schemas.openxmlformats.org/officeDocument/2006/relationships/slide" Target="slides/slide142.xml"/><Relationship Id="rId219" Type="http://schemas.openxmlformats.org/officeDocument/2006/relationships/slide" Target="slides/slide198.xml"/><Relationship Id="rId370" Type="http://schemas.openxmlformats.org/officeDocument/2006/relationships/slide" Target="slides/slide349.xml"/><Relationship Id="rId230" Type="http://schemas.openxmlformats.org/officeDocument/2006/relationships/slide" Target="slides/slide209.xml"/><Relationship Id="rId25" Type="http://schemas.openxmlformats.org/officeDocument/2006/relationships/slide" Target="slides/slide4.xml"/><Relationship Id="rId67" Type="http://schemas.openxmlformats.org/officeDocument/2006/relationships/slide" Target="slides/slide46.xml"/><Relationship Id="rId272" Type="http://schemas.openxmlformats.org/officeDocument/2006/relationships/slide" Target="slides/slide251.xml"/><Relationship Id="rId328" Type="http://schemas.openxmlformats.org/officeDocument/2006/relationships/slide" Target="slides/slide307.xml"/><Relationship Id="rId132" Type="http://schemas.openxmlformats.org/officeDocument/2006/relationships/slide" Target="slides/slide111.xml"/><Relationship Id="rId174" Type="http://schemas.openxmlformats.org/officeDocument/2006/relationships/slide" Target="slides/slide153.xml"/><Relationship Id="rId381" Type="http://schemas.openxmlformats.org/officeDocument/2006/relationships/viewProps" Target="viewProps.xml"/><Relationship Id="rId241" Type="http://schemas.openxmlformats.org/officeDocument/2006/relationships/slide" Target="slides/slide220.xml"/><Relationship Id="rId36" Type="http://schemas.openxmlformats.org/officeDocument/2006/relationships/slide" Target="slides/slide15.xml"/><Relationship Id="rId283" Type="http://schemas.openxmlformats.org/officeDocument/2006/relationships/slide" Target="slides/slide262.xml"/><Relationship Id="rId339" Type="http://schemas.openxmlformats.org/officeDocument/2006/relationships/slide" Target="slides/slide318.xml"/><Relationship Id="rId78" Type="http://schemas.openxmlformats.org/officeDocument/2006/relationships/slide" Target="slides/slide57.xml"/><Relationship Id="rId101" Type="http://schemas.openxmlformats.org/officeDocument/2006/relationships/slide" Target="slides/slide80.xml"/><Relationship Id="rId143" Type="http://schemas.openxmlformats.org/officeDocument/2006/relationships/slide" Target="slides/slide122.xml"/><Relationship Id="rId185" Type="http://schemas.openxmlformats.org/officeDocument/2006/relationships/slide" Target="slides/slide164.xml"/><Relationship Id="rId350" Type="http://schemas.openxmlformats.org/officeDocument/2006/relationships/slide" Target="slides/slide329.xml"/><Relationship Id="rId9" Type="http://schemas.openxmlformats.org/officeDocument/2006/relationships/slideMaster" Target="slideMasters/slideMaster6.xml"/><Relationship Id="rId210" Type="http://schemas.openxmlformats.org/officeDocument/2006/relationships/slide" Target="slides/slide189.xml"/><Relationship Id="rId26" Type="http://schemas.openxmlformats.org/officeDocument/2006/relationships/slide" Target="slides/slide5.xml"/><Relationship Id="rId231" Type="http://schemas.openxmlformats.org/officeDocument/2006/relationships/slide" Target="slides/slide210.xml"/><Relationship Id="rId252" Type="http://schemas.openxmlformats.org/officeDocument/2006/relationships/slide" Target="slides/slide231.xml"/><Relationship Id="rId273" Type="http://schemas.openxmlformats.org/officeDocument/2006/relationships/slide" Target="slides/slide252.xml"/><Relationship Id="rId294" Type="http://schemas.openxmlformats.org/officeDocument/2006/relationships/slide" Target="slides/slide273.xml"/><Relationship Id="rId308" Type="http://schemas.openxmlformats.org/officeDocument/2006/relationships/slide" Target="slides/slide287.xml"/><Relationship Id="rId329" Type="http://schemas.openxmlformats.org/officeDocument/2006/relationships/slide" Target="slides/slide308.xml"/><Relationship Id="rId47" Type="http://schemas.openxmlformats.org/officeDocument/2006/relationships/slide" Target="slides/slide26.xml"/><Relationship Id="rId68" Type="http://schemas.openxmlformats.org/officeDocument/2006/relationships/slide" Target="slides/slide47.xml"/><Relationship Id="rId89" Type="http://schemas.openxmlformats.org/officeDocument/2006/relationships/slide" Target="slides/slide68.xml"/><Relationship Id="rId112" Type="http://schemas.openxmlformats.org/officeDocument/2006/relationships/slide" Target="slides/slide91.xml"/><Relationship Id="rId133" Type="http://schemas.openxmlformats.org/officeDocument/2006/relationships/slide" Target="slides/slide112.xml"/><Relationship Id="rId154" Type="http://schemas.openxmlformats.org/officeDocument/2006/relationships/slide" Target="slides/slide133.xml"/><Relationship Id="rId175" Type="http://schemas.openxmlformats.org/officeDocument/2006/relationships/slide" Target="slides/slide154.xml"/><Relationship Id="rId340" Type="http://schemas.openxmlformats.org/officeDocument/2006/relationships/slide" Target="slides/slide319.xml"/><Relationship Id="rId361" Type="http://schemas.openxmlformats.org/officeDocument/2006/relationships/slide" Target="slides/slide340.xml"/><Relationship Id="rId196" Type="http://schemas.openxmlformats.org/officeDocument/2006/relationships/slide" Target="slides/slide175.xml"/><Relationship Id="rId200" Type="http://schemas.openxmlformats.org/officeDocument/2006/relationships/slide" Target="slides/slide179.xml"/><Relationship Id="rId382" Type="http://schemas.openxmlformats.org/officeDocument/2006/relationships/theme" Target="theme/theme1.xml"/><Relationship Id="rId16" Type="http://schemas.openxmlformats.org/officeDocument/2006/relationships/slideMaster" Target="slideMasters/slideMaster13.xml"/><Relationship Id="rId221" Type="http://schemas.openxmlformats.org/officeDocument/2006/relationships/slide" Target="slides/slide200.xml"/><Relationship Id="rId242" Type="http://schemas.openxmlformats.org/officeDocument/2006/relationships/slide" Target="slides/slide221.xml"/><Relationship Id="rId263" Type="http://schemas.openxmlformats.org/officeDocument/2006/relationships/slide" Target="slides/slide242.xml"/><Relationship Id="rId284" Type="http://schemas.openxmlformats.org/officeDocument/2006/relationships/slide" Target="slides/slide263.xml"/><Relationship Id="rId319" Type="http://schemas.openxmlformats.org/officeDocument/2006/relationships/slide" Target="slides/slide298.xml"/><Relationship Id="rId37" Type="http://schemas.openxmlformats.org/officeDocument/2006/relationships/slide" Target="slides/slide16.xml"/><Relationship Id="rId58" Type="http://schemas.openxmlformats.org/officeDocument/2006/relationships/slide" Target="slides/slide37.xml"/><Relationship Id="rId79" Type="http://schemas.openxmlformats.org/officeDocument/2006/relationships/slide" Target="slides/slide58.xml"/><Relationship Id="rId102" Type="http://schemas.openxmlformats.org/officeDocument/2006/relationships/slide" Target="slides/slide81.xml"/><Relationship Id="rId123" Type="http://schemas.openxmlformats.org/officeDocument/2006/relationships/slide" Target="slides/slide102.xml"/><Relationship Id="rId144" Type="http://schemas.openxmlformats.org/officeDocument/2006/relationships/slide" Target="slides/slide123.xml"/><Relationship Id="rId330" Type="http://schemas.openxmlformats.org/officeDocument/2006/relationships/slide" Target="slides/slide309.xml"/><Relationship Id="rId90" Type="http://schemas.openxmlformats.org/officeDocument/2006/relationships/slide" Target="slides/slide69.xml"/><Relationship Id="rId165" Type="http://schemas.openxmlformats.org/officeDocument/2006/relationships/slide" Target="slides/slide144.xml"/><Relationship Id="rId186" Type="http://schemas.openxmlformats.org/officeDocument/2006/relationships/slide" Target="slides/slide165.xml"/><Relationship Id="rId351" Type="http://schemas.openxmlformats.org/officeDocument/2006/relationships/slide" Target="slides/slide330.xml"/><Relationship Id="rId372" Type="http://schemas.openxmlformats.org/officeDocument/2006/relationships/slide" Target="slides/slide351.xml"/><Relationship Id="rId211" Type="http://schemas.openxmlformats.org/officeDocument/2006/relationships/slide" Target="slides/slide190.xml"/><Relationship Id="rId232" Type="http://schemas.openxmlformats.org/officeDocument/2006/relationships/slide" Target="slides/slide211.xml"/><Relationship Id="rId253" Type="http://schemas.openxmlformats.org/officeDocument/2006/relationships/slide" Target="slides/slide232.xml"/><Relationship Id="rId274" Type="http://schemas.openxmlformats.org/officeDocument/2006/relationships/slide" Target="slides/slide253.xml"/><Relationship Id="rId295" Type="http://schemas.openxmlformats.org/officeDocument/2006/relationships/slide" Target="slides/slide274.xml"/><Relationship Id="rId309" Type="http://schemas.openxmlformats.org/officeDocument/2006/relationships/slide" Target="slides/slide288.xml"/><Relationship Id="rId27" Type="http://schemas.openxmlformats.org/officeDocument/2006/relationships/slide" Target="slides/slide6.xml"/><Relationship Id="rId48" Type="http://schemas.openxmlformats.org/officeDocument/2006/relationships/slide" Target="slides/slide27.xml"/><Relationship Id="rId69" Type="http://schemas.openxmlformats.org/officeDocument/2006/relationships/slide" Target="slides/slide48.xml"/><Relationship Id="rId113" Type="http://schemas.openxmlformats.org/officeDocument/2006/relationships/slide" Target="slides/slide92.xml"/><Relationship Id="rId134" Type="http://schemas.openxmlformats.org/officeDocument/2006/relationships/slide" Target="slides/slide113.xml"/><Relationship Id="rId320" Type="http://schemas.openxmlformats.org/officeDocument/2006/relationships/slide" Target="slides/slide299.xml"/><Relationship Id="rId80" Type="http://schemas.openxmlformats.org/officeDocument/2006/relationships/slide" Target="slides/slide59.xml"/><Relationship Id="rId155" Type="http://schemas.openxmlformats.org/officeDocument/2006/relationships/slide" Target="slides/slide134.xml"/><Relationship Id="rId176" Type="http://schemas.openxmlformats.org/officeDocument/2006/relationships/slide" Target="slides/slide155.xml"/><Relationship Id="rId197" Type="http://schemas.openxmlformats.org/officeDocument/2006/relationships/slide" Target="slides/slide176.xml"/><Relationship Id="rId341" Type="http://schemas.openxmlformats.org/officeDocument/2006/relationships/slide" Target="slides/slide320.xml"/><Relationship Id="rId362" Type="http://schemas.openxmlformats.org/officeDocument/2006/relationships/slide" Target="slides/slide341.xml"/><Relationship Id="rId383" Type="http://schemas.openxmlformats.org/officeDocument/2006/relationships/tableStyles" Target="tableStyles.xml"/><Relationship Id="rId201" Type="http://schemas.openxmlformats.org/officeDocument/2006/relationships/slide" Target="slides/slide180.xml"/><Relationship Id="rId222" Type="http://schemas.openxmlformats.org/officeDocument/2006/relationships/slide" Target="slides/slide201.xml"/><Relationship Id="rId243" Type="http://schemas.openxmlformats.org/officeDocument/2006/relationships/slide" Target="slides/slide222.xml"/><Relationship Id="rId264" Type="http://schemas.openxmlformats.org/officeDocument/2006/relationships/slide" Target="slides/slide243.xml"/><Relationship Id="rId285" Type="http://schemas.openxmlformats.org/officeDocument/2006/relationships/slide" Target="slides/slide264.xml"/><Relationship Id="rId17" Type="http://schemas.openxmlformats.org/officeDocument/2006/relationships/slideMaster" Target="slideMasters/slideMaster14.xml"/><Relationship Id="rId38" Type="http://schemas.openxmlformats.org/officeDocument/2006/relationships/slide" Target="slides/slide17.xml"/><Relationship Id="rId59" Type="http://schemas.openxmlformats.org/officeDocument/2006/relationships/slide" Target="slides/slide38.xml"/><Relationship Id="rId103" Type="http://schemas.openxmlformats.org/officeDocument/2006/relationships/slide" Target="slides/slide82.xml"/><Relationship Id="rId124" Type="http://schemas.openxmlformats.org/officeDocument/2006/relationships/slide" Target="slides/slide103.xml"/><Relationship Id="rId310" Type="http://schemas.openxmlformats.org/officeDocument/2006/relationships/slide" Target="slides/slide289.xml"/><Relationship Id="rId70" Type="http://schemas.openxmlformats.org/officeDocument/2006/relationships/slide" Target="slides/slide49.xml"/><Relationship Id="rId91" Type="http://schemas.openxmlformats.org/officeDocument/2006/relationships/slide" Target="slides/slide70.xml"/><Relationship Id="rId145" Type="http://schemas.openxmlformats.org/officeDocument/2006/relationships/slide" Target="slides/slide124.xml"/><Relationship Id="rId166" Type="http://schemas.openxmlformats.org/officeDocument/2006/relationships/slide" Target="slides/slide145.xml"/><Relationship Id="rId187" Type="http://schemas.openxmlformats.org/officeDocument/2006/relationships/slide" Target="slides/slide166.xml"/><Relationship Id="rId331" Type="http://schemas.openxmlformats.org/officeDocument/2006/relationships/slide" Target="slides/slide310.xml"/><Relationship Id="rId352" Type="http://schemas.openxmlformats.org/officeDocument/2006/relationships/slide" Target="slides/slide331.xml"/><Relationship Id="rId373" Type="http://schemas.openxmlformats.org/officeDocument/2006/relationships/slide" Target="slides/slide352.xml"/><Relationship Id="rId1" Type="http://schemas.openxmlformats.org/officeDocument/2006/relationships/customXml" Target="../customXml/item1.xml"/><Relationship Id="rId212" Type="http://schemas.openxmlformats.org/officeDocument/2006/relationships/slide" Target="slides/slide191.xml"/><Relationship Id="rId233" Type="http://schemas.openxmlformats.org/officeDocument/2006/relationships/slide" Target="slides/slide212.xml"/><Relationship Id="rId254" Type="http://schemas.openxmlformats.org/officeDocument/2006/relationships/slide" Target="slides/slide233.xml"/><Relationship Id="rId28" Type="http://schemas.openxmlformats.org/officeDocument/2006/relationships/slide" Target="slides/slide7.xml"/><Relationship Id="rId49" Type="http://schemas.openxmlformats.org/officeDocument/2006/relationships/slide" Target="slides/slide28.xml"/><Relationship Id="rId114" Type="http://schemas.openxmlformats.org/officeDocument/2006/relationships/slide" Target="slides/slide93.xml"/><Relationship Id="rId275" Type="http://schemas.openxmlformats.org/officeDocument/2006/relationships/slide" Target="slides/slide254.xml"/><Relationship Id="rId296" Type="http://schemas.openxmlformats.org/officeDocument/2006/relationships/slide" Target="slides/slide275.xml"/><Relationship Id="rId300" Type="http://schemas.openxmlformats.org/officeDocument/2006/relationships/slide" Target="slides/slide279.xml"/><Relationship Id="rId60" Type="http://schemas.openxmlformats.org/officeDocument/2006/relationships/slide" Target="slides/slide39.xml"/><Relationship Id="rId81" Type="http://schemas.openxmlformats.org/officeDocument/2006/relationships/slide" Target="slides/slide60.xml"/><Relationship Id="rId135" Type="http://schemas.openxmlformats.org/officeDocument/2006/relationships/slide" Target="slides/slide114.xml"/><Relationship Id="rId156" Type="http://schemas.openxmlformats.org/officeDocument/2006/relationships/slide" Target="slides/slide135.xml"/><Relationship Id="rId177" Type="http://schemas.openxmlformats.org/officeDocument/2006/relationships/slide" Target="slides/slide156.xml"/><Relationship Id="rId198" Type="http://schemas.openxmlformats.org/officeDocument/2006/relationships/slide" Target="slides/slide177.xml"/><Relationship Id="rId321" Type="http://schemas.openxmlformats.org/officeDocument/2006/relationships/slide" Target="slides/slide300.xml"/><Relationship Id="rId342" Type="http://schemas.openxmlformats.org/officeDocument/2006/relationships/slide" Target="slides/slide321.xml"/><Relationship Id="rId363" Type="http://schemas.openxmlformats.org/officeDocument/2006/relationships/slide" Target="slides/slide342.xml"/><Relationship Id="rId384" Type="http://schemas.microsoft.com/office/2018/10/relationships/authors" Target="authors.xml"/><Relationship Id="rId202" Type="http://schemas.openxmlformats.org/officeDocument/2006/relationships/slide" Target="slides/slide181.xml"/><Relationship Id="rId223" Type="http://schemas.openxmlformats.org/officeDocument/2006/relationships/slide" Target="slides/slide202.xml"/><Relationship Id="rId244" Type="http://schemas.openxmlformats.org/officeDocument/2006/relationships/slide" Target="slides/slide223.xml"/><Relationship Id="rId18" Type="http://schemas.openxmlformats.org/officeDocument/2006/relationships/slideMaster" Target="slideMasters/slideMaster15.xml"/><Relationship Id="rId39" Type="http://schemas.openxmlformats.org/officeDocument/2006/relationships/slide" Target="slides/slide18.xml"/><Relationship Id="rId265" Type="http://schemas.openxmlformats.org/officeDocument/2006/relationships/slide" Target="slides/slide244.xml"/><Relationship Id="rId286" Type="http://schemas.openxmlformats.org/officeDocument/2006/relationships/slide" Target="slides/slide265.xml"/><Relationship Id="rId50" Type="http://schemas.openxmlformats.org/officeDocument/2006/relationships/slide" Target="slides/slide29.xml"/><Relationship Id="rId104" Type="http://schemas.openxmlformats.org/officeDocument/2006/relationships/slide" Target="slides/slide83.xml"/><Relationship Id="rId125" Type="http://schemas.openxmlformats.org/officeDocument/2006/relationships/slide" Target="slides/slide104.xml"/><Relationship Id="rId146" Type="http://schemas.openxmlformats.org/officeDocument/2006/relationships/slide" Target="slides/slide125.xml"/><Relationship Id="rId167" Type="http://schemas.openxmlformats.org/officeDocument/2006/relationships/slide" Target="slides/slide146.xml"/><Relationship Id="rId188" Type="http://schemas.openxmlformats.org/officeDocument/2006/relationships/slide" Target="slides/slide167.xml"/><Relationship Id="rId311" Type="http://schemas.openxmlformats.org/officeDocument/2006/relationships/slide" Target="slides/slide290.xml"/><Relationship Id="rId332" Type="http://schemas.openxmlformats.org/officeDocument/2006/relationships/slide" Target="slides/slide311.xml"/><Relationship Id="rId353" Type="http://schemas.openxmlformats.org/officeDocument/2006/relationships/slide" Target="slides/slide332.xml"/><Relationship Id="rId374" Type="http://schemas.openxmlformats.org/officeDocument/2006/relationships/slide" Target="slides/slide353.xml"/><Relationship Id="rId71" Type="http://schemas.openxmlformats.org/officeDocument/2006/relationships/slide" Target="slides/slide50.xml"/><Relationship Id="rId92" Type="http://schemas.openxmlformats.org/officeDocument/2006/relationships/slide" Target="slides/slide71.xml"/><Relationship Id="rId213" Type="http://schemas.openxmlformats.org/officeDocument/2006/relationships/slide" Target="slides/slide192.xml"/><Relationship Id="rId234" Type="http://schemas.openxmlformats.org/officeDocument/2006/relationships/slide" Target="slides/slide213.xml"/><Relationship Id="rId2" Type="http://schemas.openxmlformats.org/officeDocument/2006/relationships/customXml" Target="../customXml/item2.xml"/><Relationship Id="rId29" Type="http://schemas.openxmlformats.org/officeDocument/2006/relationships/slide" Target="slides/slide8.xml"/><Relationship Id="rId255" Type="http://schemas.openxmlformats.org/officeDocument/2006/relationships/slide" Target="slides/slide234.xml"/><Relationship Id="rId276" Type="http://schemas.openxmlformats.org/officeDocument/2006/relationships/slide" Target="slides/slide255.xml"/><Relationship Id="rId297" Type="http://schemas.openxmlformats.org/officeDocument/2006/relationships/slide" Target="slides/slide276.xml"/><Relationship Id="rId40" Type="http://schemas.openxmlformats.org/officeDocument/2006/relationships/slide" Target="slides/slide19.xml"/><Relationship Id="rId115" Type="http://schemas.openxmlformats.org/officeDocument/2006/relationships/slide" Target="slides/slide94.xml"/><Relationship Id="rId136" Type="http://schemas.openxmlformats.org/officeDocument/2006/relationships/slide" Target="slides/slide115.xml"/><Relationship Id="rId157" Type="http://schemas.openxmlformats.org/officeDocument/2006/relationships/slide" Target="slides/slide136.xml"/><Relationship Id="rId178" Type="http://schemas.openxmlformats.org/officeDocument/2006/relationships/slide" Target="slides/slide157.xml"/><Relationship Id="rId301" Type="http://schemas.openxmlformats.org/officeDocument/2006/relationships/slide" Target="slides/slide280.xml"/><Relationship Id="rId322" Type="http://schemas.openxmlformats.org/officeDocument/2006/relationships/slide" Target="slides/slide301.xml"/><Relationship Id="rId343" Type="http://schemas.openxmlformats.org/officeDocument/2006/relationships/slide" Target="slides/slide322.xml"/><Relationship Id="rId364" Type="http://schemas.openxmlformats.org/officeDocument/2006/relationships/slide" Target="slides/slide343.xml"/><Relationship Id="rId61" Type="http://schemas.openxmlformats.org/officeDocument/2006/relationships/slide" Target="slides/slide40.xml"/><Relationship Id="rId82" Type="http://schemas.openxmlformats.org/officeDocument/2006/relationships/slide" Target="slides/slide61.xml"/><Relationship Id="rId199" Type="http://schemas.openxmlformats.org/officeDocument/2006/relationships/slide" Target="slides/slide178.xml"/><Relationship Id="rId203" Type="http://schemas.openxmlformats.org/officeDocument/2006/relationships/slide" Target="slides/slide182.xml"/><Relationship Id="rId19" Type="http://schemas.openxmlformats.org/officeDocument/2006/relationships/slideMaster" Target="slideMasters/slideMaster16.xml"/><Relationship Id="rId224" Type="http://schemas.openxmlformats.org/officeDocument/2006/relationships/slide" Target="slides/slide203.xml"/><Relationship Id="rId245" Type="http://schemas.openxmlformats.org/officeDocument/2006/relationships/slide" Target="slides/slide224.xml"/><Relationship Id="rId266" Type="http://schemas.openxmlformats.org/officeDocument/2006/relationships/slide" Target="slides/slide245.xml"/><Relationship Id="rId287" Type="http://schemas.openxmlformats.org/officeDocument/2006/relationships/slide" Target="slides/slide266.xml"/><Relationship Id="rId30" Type="http://schemas.openxmlformats.org/officeDocument/2006/relationships/slide" Target="slides/slide9.xml"/><Relationship Id="rId105" Type="http://schemas.openxmlformats.org/officeDocument/2006/relationships/slide" Target="slides/slide84.xml"/><Relationship Id="rId126" Type="http://schemas.openxmlformats.org/officeDocument/2006/relationships/slide" Target="slides/slide105.xml"/><Relationship Id="rId147" Type="http://schemas.openxmlformats.org/officeDocument/2006/relationships/slide" Target="slides/slide126.xml"/><Relationship Id="rId168" Type="http://schemas.openxmlformats.org/officeDocument/2006/relationships/slide" Target="slides/slide147.xml"/><Relationship Id="rId312" Type="http://schemas.openxmlformats.org/officeDocument/2006/relationships/slide" Target="slides/slide291.xml"/><Relationship Id="rId333" Type="http://schemas.openxmlformats.org/officeDocument/2006/relationships/slide" Target="slides/slide312.xml"/><Relationship Id="rId354" Type="http://schemas.openxmlformats.org/officeDocument/2006/relationships/slide" Target="slides/slide333.xml"/><Relationship Id="rId51" Type="http://schemas.openxmlformats.org/officeDocument/2006/relationships/slide" Target="slides/slide30.xml"/><Relationship Id="rId72" Type="http://schemas.openxmlformats.org/officeDocument/2006/relationships/slide" Target="slides/slide51.xml"/><Relationship Id="rId93" Type="http://schemas.openxmlformats.org/officeDocument/2006/relationships/slide" Target="slides/slide72.xml"/><Relationship Id="rId189" Type="http://schemas.openxmlformats.org/officeDocument/2006/relationships/slide" Target="slides/slide168.xml"/><Relationship Id="rId375" Type="http://schemas.openxmlformats.org/officeDocument/2006/relationships/slide" Target="slides/slide354.xml"/><Relationship Id="rId3" Type="http://schemas.openxmlformats.org/officeDocument/2006/relationships/customXml" Target="../customXml/item3.xml"/><Relationship Id="rId214" Type="http://schemas.openxmlformats.org/officeDocument/2006/relationships/slide" Target="slides/slide193.xml"/><Relationship Id="rId235" Type="http://schemas.openxmlformats.org/officeDocument/2006/relationships/slide" Target="slides/slide214.xml"/><Relationship Id="rId256" Type="http://schemas.openxmlformats.org/officeDocument/2006/relationships/slide" Target="slides/slide235.xml"/><Relationship Id="rId277" Type="http://schemas.openxmlformats.org/officeDocument/2006/relationships/slide" Target="slides/slide256.xml"/><Relationship Id="rId298" Type="http://schemas.openxmlformats.org/officeDocument/2006/relationships/slide" Target="slides/slide277.xml"/><Relationship Id="rId116" Type="http://schemas.openxmlformats.org/officeDocument/2006/relationships/slide" Target="slides/slide95.xml"/><Relationship Id="rId137" Type="http://schemas.openxmlformats.org/officeDocument/2006/relationships/slide" Target="slides/slide116.xml"/><Relationship Id="rId158" Type="http://schemas.openxmlformats.org/officeDocument/2006/relationships/slide" Target="slides/slide137.xml"/><Relationship Id="rId302" Type="http://schemas.openxmlformats.org/officeDocument/2006/relationships/slide" Target="slides/slide281.xml"/><Relationship Id="rId323" Type="http://schemas.openxmlformats.org/officeDocument/2006/relationships/slide" Target="slides/slide302.xml"/><Relationship Id="rId344" Type="http://schemas.openxmlformats.org/officeDocument/2006/relationships/slide" Target="slides/slide323.xml"/><Relationship Id="rId20" Type="http://schemas.openxmlformats.org/officeDocument/2006/relationships/slideMaster" Target="slideMasters/slideMaster17.xml"/><Relationship Id="rId41" Type="http://schemas.openxmlformats.org/officeDocument/2006/relationships/slide" Target="slides/slide20.xml"/><Relationship Id="rId62" Type="http://schemas.openxmlformats.org/officeDocument/2006/relationships/slide" Target="slides/slide41.xml"/><Relationship Id="rId83" Type="http://schemas.openxmlformats.org/officeDocument/2006/relationships/slide" Target="slides/slide62.xml"/><Relationship Id="rId179" Type="http://schemas.openxmlformats.org/officeDocument/2006/relationships/slide" Target="slides/slide158.xml"/><Relationship Id="rId365" Type="http://schemas.openxmlformats.org/officeDocument/2006/relationships/slide" Target="slides/slide344.xml"/><Relationship Id="rId190" Type="http://schemas.openxmlformats.org/officeDocument/2006/relationships/slide" Target="slides/slide169.xml"/><Relationship Id="rId204" Type="http://schemas.openxmlformats.org/officeDocument/2006/relationships/slide" Target="slides/slide183.xml"/><Relationship Id="rId225" Type="http://schemas.openxmlformats.org/officeDocument/2006/relationships/slide" Target="slides/slide204.xml"/><Relationship Id="rId246" Type="http://schemas.openxmlformats.org/officeDocument/2006/relationships/slide" Target="slides/slide225.xml"/><Relationship Id="rId267" Type="http://schemas.openxmlformats.org/officeDocument/2006/relationships/slide" Target="slides/slide246.xml"/><Relationship Id="rId288" Type="http://schemas.openxmlformats.org/officeDocument/2006/relationships/slide" Target="slides/slide267.xml"/><Relationship Id="rId106" Type="http://schemas.openxmlformats.org/officeDocument/2006/relationships/slide" Target="slides/slide85.xml"/><Relationship Id="rId127" Type="http://schemas.openxmlformats.org/officeDocument/2006/relationships/slide" Target="slides/slide106.xml"/><Relationship Id="rId313" Type="http://schemas.openxmlformats.org/officeDocument/2006/relationships/slide" Target="slides/slide292.xml"/><Relationship Id="rId10" Type="http://schemas.openxmlformats.org/officeDocument/2006/relationships/slideMaster" Target="slideMasters/slideMaster7.xml"/><Relationship Id="rId31" Type="http://schemas.openxmlformats.org/officeDocument/2006/relationships/slide" Target="slides/slide10.xml"/><Relationship Id="rId52" Type="http://schemas.openxmlformats.org/officeDocument/2006/relationships/slide" Target="slides/slide31.xml"/><Relationship Id="rId73" Type="http://schemas.openxmlformats.org/officeDocument/2006/relationships/slide" Target="slides/slide52.xml"/><Relationship Id="rId94" Type="http://schemas.openxmlformats.org/officeDocument/2006/relationships/slide" Target="slides/slide73.xml"/><Relationship Id="rId148" Type="http://schemas.openxmlformats.org/officeDocument/2006/relationships/slide" Target="slides/slide127.xml"/><Relationship Id="rId169" Type="http://schemas.openxmlformats.org/officeDocument/2006/relationships/slide" Target="slides/slide148.xml"/><Relationship Id="rId334" Type="http://schemas.openxmlformats.org/officeDocument/2006/relationships/slide" Target="slides/slide313.xml"/><Relationship Id="rId355" Type="http://schemas.openxmlformats.org/officeDocument/2006/relationships/slide" Target="slides/slide334.xml"/><Relationship Id="rId376" Type="http://schemas.openxmlformats.org/officeDocument/2006/relationships/slide" Target="slides/slide355.xml"/><Relationship Id="rId4" Type="http://schemas.openxmlformats.org/officeDocument/2006/relationships/slideMaster" Target="slideMasters/slideMaster1.xml"/><Relationship Id="rId180" Type="http://schemas.openxmlformats.org/officeDocument/2006/relationships/slide" Target="slides/slide159.xml"/><Relationship Id="rId215" Type="http://schemas.openxmlformats.org/officeDocument/2006/relationships/slide" Target="slides/slide194.xml"/><Relationship Id="rId236" Type="http://schemas.openxmlformats.org/officeDocument/2006/relationships/slide" Target="slides/slide215.xml"/><Relationship Id="rId257" Type="http://schemas.openxmlformats.org/officeDocument/2006/relationships/slide" Target="slides/slide236.xml"/><Relationship Id="rId278" Type="http://schemas.openxmlformats.org/officeDocument/2006/relationships/slide" Target="slides/slide257.xml"/><Relationship Id="rId303" Type="http://schemas.openxmlformats.org/officeDocument/2006/relationships/slide" Target="slides/slide282.xml"/><Relationship Id="rId42" Type="http://schemas.openxmlformats.org/officeDocument/2006/relationships/slide" Target="slides/slide21.xml"/><Relationship Id="rId84" Type="http://schemas.openxmlformats.org/officeDocument/2006/relationships/slide" Target="slides/slide63.xml"/><Relationship Id="rId138" Type="http://schemas.openxmlformats.org/officeDocument/2006/relationships/slide" Target="slides/slide117.xml"/><Relationship Id="rId345" Type="http://schemas.openxmlformats.org/officeDocument/2006/relationships/slide" Target="slides/slide324.xml"/><Relationship Id="rId191" Type="http://schemas.openxmlformats.org/officeDocument/2006/relationships/slide" Target="slides/slide170.xml"/><Relationship Id="rId205" Type="http://schemas.openxmlformats.org/officeDocument/2006/relationships/slide" Target="slides/slide184.xml"/><Relationship Id="rId247" Type="http://schemas.openxmlformats.org/officeDocument/2006/relationships/slide" Target="slides/slide226.xml"/><Relationship Id="rId107" Type="http://schemas.openxmlformats.org/officeDocument/2006/relationships/slide" Target="slides/slide86.xml"/><Relationship Id="rId289" Type="http://schemas.openxmlformats.org/officeDocument/2006/relationships/slide" Target="slides/slide268.xml"/><Relationship Id="rId11" Type="http://schemas.openxmlformats.org/officeDocument/2006/relationships/slideMaster" Target="slideMasters/slideMaster8.xml"/><Relationship Id="rId53" Type="http://schemas.openxmlformats.org/officeDocument/2006/relationships/slide" Target="slides/slide32.xml"/><Relationship Id="rId149" Type="http://schemas.openxmlformats.org/officeDocument/2006/relationships/slide" Target="slides/slide128.xml"/><Relationship Id="rId314" Type="http://schemas.openxmlformats.org/officeDocument/2006/relationships/slide" Target="slides/slide293.xml"/><Relationship Id="rId356" Type="http://schemas.openxmlformats.org/officeDocument/2006/relationships/slide" Target="slides/slide335.xml"/><Relationship Id="rId95" Type="http://schemas.openxmlformats.org/officeDocument/2006/relationships/slide" Target="slides/slide74.xml"/><Relationship Id="rId160" Type="http://schemas.openxmlformats.org/officeDocument/2006/relationships/slide" Target="slides/slide139.xml"/><Relationship Id="rId216" Type="http://schemas.openxmlformats.org/officeDocument/2006/relationships/slide" Target="slides/slide195.xml"/><Relationship Id="rId258" Type="http://schemas.openxmlformats.org/officeDocument/2006/relationships/slide" Target="slides/slide237.xml"/><Relationship Id="rId22" Type="http://schemas.openxmlformats.org/officeDocument/2006/relationships/slide" Target="slides/slide1.xml"/><Relationship Id="rId64" Type="http://schemas.openxmlformats.org/officeDocument/2006/relationships/slide" Target="slides/slide43.xml"/><Relationship Id="rId118" Type="http://schemas.openxmlformats.org/officeDocument/2006/relationships/slide" Target="slides/slide97.xml"/><Relationship Id="rId325" Type="http://schemas.openxmlformats.org/officeDocument/2006/relationships/slide" Target="slides/slide304.xml"/><Relationship Id="rId367" Type="http://schemas.openxmlformats.org/officeDocument/2006/relationships/slide" Target="slides/slide346.xml"/><Relationship Id="rId171" Type="http://schemas.openxmlformats.org/officeDocument/2006/relationships/slide" Target="slides/slide150.xml"/><Relationship Id="rId227" Type="http://schemas.openxmlformats.org/officeDocument/2006/relationships/slide" Target="slides/slide206.xml"/><Relationship Id="rId269" Type="http://schemas.openxmlformats.org/officeDocument/2006/relationships/slide" Target="slides/slide248.xml"/><Relationship Id="rId33" Type="http://schemas.openxmlformats.org/officeDocument/2006/relationships/slide" Target="slides/slide12.xml"/><Relationship Id="rId129" Type="http://schemas.openxmlformats.org/officeDocument/2006/relationships/slide" Target="slides/slide108.xml"/><Relationship Id="rId280" Type="http://schemas.openxmlformats.org/officeDocument/2006/relationships/slide" Target="slides/slide259.xml"/><Relationship Id="rId336" Type="http://schemas.openxmlformats.org/officeDocument/2006/relationships/slide" Target="slides/slide315.xml"/><Relationship Id="rId75" Type="http://schemas.openxmlformats.org/officeDocument/2006/relationships/slide" Target="slides/slide54.xml"/><Relationship Id="rId140" Type="http://schemas.openxmlformats.org/officeDocument/2006/relationships/slide" Target="slides/slide119.xml"/><Relationship Id="rId182" Type="http://schemas.openxmlformats.org/officeDocument/2006/relationships/slide" Target="slides/slide161.xml"/><Relationship Id="rId378" Type="http://schemas.openxmlformats.org/officeDocument/2006/relationships/handoutMaster" Target="handoutMasters/handoutMaster1.xml"/><Relationship Id="rId6" Type="http://schemas.openxmlformats.org/officeDocument/2006/relationships/slideMaster" Target="slideMasters/slideMaster3.xml"/><Relationship Id="rId238" Type="http://schemas.openxmlformats.org/officeDocument/2006/relationships/slide" Target="slides/slide217.xml"/><Relationship Id="rId291" Type="http://schemas.openxmlformats.org/officeDocument/2006/relationships/slide" Target="slides/slide270.xml"/><Relationship Id="rId305" Type="http://schemas.openxmlformats.org/officeDocument/2006/relationships/slide" Target="slides/slide284.xml"/><Relationship Id="rId347" Type="http://schemas.openxmlformats.org/officeDocument/2006/relationships/slide" Target="slides/slide326.xml"/><Relationship Id="rId44" Type="http://schemas.openxmlformats.org/officeDocument/2006/relationships/slide" Target="slides/slide23.xml"/><Relationship Id="rId86" Type="http://schemas.openxmlformats.org/officeDocument/2006/relationships/slide" Target="slides/slide65.xml"/><Relationship Id="rId151" Type="http://schemas.openxmlformats.org/officeDocument/2006/relationships/slide" Target="slides/slide130.xml"/><Relationship Id="rId193" Type="http://schemas.openxmlformats.org/officeDocument/2006/relationships/slide" Target="slides/slide172.xml"/><Relationship Id="rId207" Type="http://schemas.openxmlformats.org/officeDocument/2006/relationships/slide" Target="slides/slide186.xml"/><Relationship Id="rId249" Type="http://schemas.openxmlformats.org/officeDocument/2006/relationships/slide" Target="slides/slide228.xml"/><Relationship Id="rId13" Type="http://schemas.openxmlformats.org/officeDocument/2006/relationships/slideMaster" Target="slideMasters/slideMaster10.xml"/><Relationship Id="rId109" Type="http://schemas.openxmlformats.org/officeDocument/2006/relationships/slide" Target="slides/slide88.xml"/><Relationship Id="rId260" Type="http://schemas.openxmlformats.org/officeDocument/2006/relationships/slide" Target="slides/slide239.xml"/><Relationship Id="rId316" Type="http://schemas.openxmlformats.org/officeDocument/2006/relationships/slide" Target="slides/slide295.xml"/><Relationship Id="rId55" Type="http://schemas.openxmlformats.org/officeDocument/2006/relationships/slide" Target="slides/slide34.xml"/><Relationship Id="rId97" Type="http://schemas.openxmlformats.org/officeDocument/2006/relationships/slide" Target="slides/slide76.xml"/><Relationship Id="rId120" Type="http://schemas.openxmlformats.org/officeDocument/2006/relationships/slide" Target="slides/slide99.xml"/><Relationship Id="rId358" Type="http://schemas.openxmlformats.org/officeDocument/2006/relationships/slide" Target="slides/slide337.xml"/><Relationship Id="rId162" Type="http://schemas.openxmlformats.org/officeDocument/2006/relationships/slide" Target="slides/slide141.xml"/><Relationship Id="rId218" Type="http://schemas.openxmlformats.org/officeDocument/2006/relationships/slide" Target="slides/slide197.xml"/><Relationship Id="rId271" Type="http://schemas.openxmlformats.org/officeDocument/2006/relationships/slide" Target="slides/slide250.xml"/><Relationship Id="rId24" Type="http://schemas.openxmlformats.org/officeDocument/2006/relationships/slide" Target="slides/slide3.xml"/><Relationship Id="rId66" Type="http://schemas.openxmlformats.org/officeDocument/2006/relationships/slide" Target="slides/slide45.xml"/><Relationship Id="rId131" Type="http://schemas.openxmlformats.org/officeDocument/2006/relationships/slide" Target="slides/slide110.xml"/><Relationship Id="rId327" Type="http://schemas.openxmlformats.org/officeDocument/2006/relationships/slide" Target="slides/slide306.xml"/><Relationship Id="rId369" Type="http://schemas.openxmlformats.org/officeDocument/2006/relationships/slide" Target="slides/slide348.xml"/><Relationship Id="rId173" Type="http://schemas.openxmlformats.org/officeDocument/2006/relationships/slide" Target="slides/slide152.xml"/><Relationship Id="rId229" Type="http://schemas.openxmlformats.org/officeDocument/2006/relationships/slide" Target="slides/slide208.xml"/><Relationship Id="rId380" Type="http://schemas.openxmlformats.org/officeDocument/2006/relationships/presProps" Target="presProps.xml"/><Relationship Id="rId240" Type="http://schemas.openxmlformats.org/officeDocument/2006/relationships/slide" Target="slides/slide219.xml"/><Relationship Id="rId35" Type="http://schemas.openxmlformats.org/officeDocument/2006/relationships/slide" Target="slides/slide14.xml"/><Relationship Id="rId77" Type="http://schemas.openxmlformats.org/officeDocument/2006/relationships/slide" Target="slides/slide56.xml"/><Relationship Id="rId100" Type="http://schemas.openxmlformats.org/officeDocument/2006/relationships/slide" Target="slides/slide79.xml"/><Relationship Id="rId282" Type="http://schemas.openxmlformats.org/officeDocument/2006/relationships/slide" Target="slides/slide261.xml"/><Relationship Id="rId338" Type="http://schemas.openxmlformats.org/officeDocument/2006/relationships/slide" Target="slides/slide317.xml"/><Relationship Id="rId8" Type="http://schemas.openxmlformats.org/officeDocument/2006/relationships/slideMaster" Target="slideMasters/slideMaster5.xml"/><Relationship Id="rId142" Type="http://schemas.openxmlformats.org/officeDocument/2006/relationships/slide" Target="slides/slide121.xml"/><Relationship Id="rId184" Type="http://schemas.openxmlformats.org/officeDocument/2006/relationships/slide" Target="slides/slide163.xml"/><Relationship Id="rId251" Type="http://schemas.openxmlformats.org/officeDocument/2006/relationships/slide" Target="slides/slide230.xml"/><Relationship Id="rId46" Type="http://schemas.openxmlformats.org/officeDocument/2006/relationships/slide" Target="slides/slide25.xml"/><Relationship Id="rId293" Type="http://schemas.openxmlformats.org/officeDocument/2006/relationships/slide" Target="slides/slide272.xml"/><Relationship Id="rId307" Type="http://schemas.openxmlformats.org/officeDocument/2006/relationships/slide" Target="slides/slide286.xml"/><Relationship Id="rId349" Type="http://schemas.openxmlformats.org/officeDocument/2006/relationships/slide" Target="slides/slide328.xml"/><Relationship Id="rId88" Type="http://schemas.openxmlformats.org/officeDocument/2006/relationships/slide" Target="slides/slide67.xml"/><Relationship Id="rId111" Type="http://schemas.openxmlformats.org/officeDocument/2006/relationships/slide" Target="slides/slide90.xml"/><Relationship Id="rId153" Type="http://schemas.openxmlformats.org/officeDocument/2006/relationships/slide" Target="slides/slide132.xml"/><Relationship Id="rId195" Type="http://schemas.openxmlformats.org/officeDocument/2006/relationships/slide" Target="slides/slide174.xml"/><Relationship Id="rId209" Type="http://schemas.openxmlformats.org/officeDocument/2006/relationships/slide" Target="slides/slide188.xml"/><Relationship Id="rId360" Type="http://schemas.openxmlformats.org/officeDocument/2006/relationships/slide" Target="slides/slide339.xml"/><Relationship Id="rId220" Type="http://schemas.openxmlformats.org/officeDocument/2006/relationships/slide" Target="slides/slide199.xml"/><Relationship Id="rId15" Type="http://schemas.openxmlformats.org/officeDocument/2006/relationships/slideMaster" Target="slideMasters/slideMaster12.xml"/><Relationship Id="rId57" Type="http://schemas.openxmlformats.org/officeDocument/2006/relationships/slide" Target="slides/slide36.xml"/><Relationship Id="rId262" Type="http://schemas.openxmlformats.org/officeDocument/2006/relationships/slide" Target="slides/slide241.xml"/><Relationship Id="rId318" Type="http://schemas.openxmlformats.org/officeDocument/2006/relationships/slide" Target="slides/slide297.xml"/><Relationship Id="rId99" Type="http://schemas.openxmlformats.org/officeDocument/2006/relationships/slide" Target="slides/slide78.xml"/><Relationship Id="rId122" Type="http://schemas.openxmlformats.org/officeDocument/2006/relationships/slide" Target="slides/slide101.xml"/><Relationship Id="rId164" Type="http://schemas.openxmlformats.org/officeDocument/2006/relationships/slide" Target="slides/slide143.xml"/><Relationship Id="rId371" Type="http://schemas.openxmlformats.org/officeDocument/2006/relationships/slide" Target="slides/slide3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35" tIns="45718" rIns="91435" bIns="45718" rtlCol="0"/>
          <a:lstStyle>
            <a:lvl1pPr algn="r">
              <a:defRPr sz="1200"/>
            </a:lvl1pPr>
          </a:lstStyle>
          <a:p>
            <a:fld id="{1B22CF16-3643-354F-B4DC-FB591E44DAB5}" type="datetimeFigureOut">
              <a:rPr lang="en-US" smtClean="0"/>
              <a:pPr/>
              <a:t>1/3/2024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35" tIns="45718" rIns="91435" bIns="45718"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35" tIns="45718" rIns="91435" bIns="45718" rtlCol="0" anchor="b"/>
          <a:lstStyle>
            <a:lvl1pPr algn="r">
              <a:defRPr sz="1200"/>
            </a:lvl1pPr>
          </a:lstStyle>
          <a:p>
            <a:fld id="{EF04DCEA-0A6F-A448-814B-C253560ED63E}" type="slidenum">
              <a:rPr lang="en-US" smtClean="0"/>
              <a:pPr/>
              <a:t>‹#›</a:t>
            </a:fld>
            <a:endParaRPr lang="en-US"/>
          </a:p>
        </p:txBody>
      </p:sp>
    </p:spTree>
    <p:extLst>
      <p:ext uri="{BB962C8B-B14F-4D97-AF65-F5344CB8AC3E}">
        <p14:creationId xmlns:p14="http://schemas.microsoft.com/office/powerpoint/2010/main" val="3082440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35" tIns="45718" rIns="91435" bIns="45718" rtlCol="0"/>
          <a:lstStyle>
            <a:lvl1pPr algn="r">
              <a:defRPr sz="1200"/>
            </a:lvl1pPr>
          </a:lstStyle>
          <a:p>
            <a:fld id="{41593AF0-BA77-1C4D-9DB4-76C8A5F74CD6}" type="datetimeFigureOut">
              <a:rPr lang="en-US"/>
              <a:pPr/>
              <a:t>1/3/2024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5" tIns="45718" rIns="91435" bIns="45718" rtlCol="0" anchor="b"/>
          <a:lstStyle>
            <a:lvl1pPr algn="r">
              <a:defRPr sz="1200"/>
            </a:lvl1pPr>
          </a:lstStyle>
          <a:p>
            <a:fld id="{46AAD92F-06A2-3446-8211-5D5BA9F604B3}" type="slidenum">
              <a:rPr/>
              <a:pPr/>
              <a:t>‹#›</a:t>
            </a:fld>
            <a:endParaRPr lang="en-US"/>
          </a:p>
        </p:txBody>
      </p:sp>
    </p:spTree>
    <p:extLst>
      <p:ext uri="{BB962C8B-B14F-4D97-AF65-F5344CB8AC3E}">
        <p14:creationId xmlns:p14="http://schemas.microsoft.com/office/powerpoint/2010/main" val="202909492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1</a:t>
            </a:fld>
            <a:endParaRPr lang="en-US"/>
          </a:p>
        </p:txBody>
      </p:sp>
    </p:spTree>
    <p:extLst>
      <p:ext uri="{BB962C8B-B14F-4D97-AF65-F5344CB8AC3E}">
        <p14:creationId xmlns:p14="http://schemas.microsoft.com/office/powerpoint/2010/main" val="494127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81</a:t>
            </a:fld>
            <a:endParaRPr lang="en-US" dirty="0"/>
          </a:p>
        </p:txBody>
      </p:sp>
    </p:spTree>
    <p:extLst>
      <p:ext uri="{BB962C8B-B14F-4D97-AF65-F5344CB8AC3E}">
        <p14:creationId xmlns:p14="http://schemas.microsoft.com/office/powerpoint/2010/main" val="2473867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106</a:t>
            </a:fld>
            <a:endParaRPr lang="en-US" dirty="0"/>
          </a:p>
        </p:txBody>
      </p:sp>
    </p:spTree>
    <p:extLst>
      <p:ext uri="{BB962C8B-B14F-4D97-AF65-F5344CB8AC3E}">
        <p14:creationId xmlns:p14="http://schemas.microsoft.com/office/powerpoint/2010/main" val="3629247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125</a:t>
            </a:fld>
            <a:endParaRPr lang="en-US" dirty="0"/>
          </a:p>
        </p:txBody>
      </p:sp>
    </p:spTree>
    <p:extLst>
      <p:ext uri="{BB962C8B-B14F-4D97-AF65-F5344CB8AC3E}">
        <p14:creationId xmlns:p14="http://schemas.microsoft.com/office/powerpoint/2010/main" val="425046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145</a:t>
            </a:fld>
            <a:endParaRPr lang="en-US" dirty="0"/>
          </a:p>
        </p:txBody>
      </p:sp>
    </p:spTree>
    <p:extLst>
      <p:ext uri="{BB962C8B-B14F-4D97-AF65-F5344CB8AC3E}">
        <p14:creationId xmlns:p14="http://schemas.microsoft.com/office/powerpoint/2010/main" val="4124705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160</a:t>
            </a:fld>
            <a:endParaRPr lang="en-US" dirty="0"/>
          </a:p>
        </p:txBody>
      </p:sp>
    </p:spTree>
    <p:extLst>
      <p:ext uri="{BB962C8B-B14F-4D97-AF65-F5344CB8AC3E}">
        <p14:creationId xmlns:p14="http://schemas.microsoft.com/office/powerpoint/2010/main" val="33135108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182</a:t>
            </a:fld>
            <a:endParaRPr lang="en-US" dirty="0"/>
          </a:p>
        </p:txBody>
      </p:sp>
    </p:spTree>
    <p:extLst>
      <p:ext uri="{BB962C8B-B14F-4D97-AF65-F5344CB8AC3E}">
        <p14:creationId xmlns:p14="http://schemas.microsoft.com/office/powerpoint/2010/main" val="185090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217</a:t>
            </a:fld>
            <a:endParaRPr lang="en-US" dirty="0"/>
          </a:p>
        </p:txBody>
      </p:sp>
    </p:spTree>
    <p:extLst>
      <p:ext uri="{BB962C8B-B14F-4D97-AF65-F5344CB8AC3E}">
        <p14:creationId xmlns:p14="http://schemas.microsoft.com/office/powerpoint/2010/main" val="34450176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227</a:t>
            </a:fld>
            <a:endParaRPr lang="en-US" dirty="0"/>
          </a:p>
        </p:txBody>
      </p:sp>
    </p:spTree>
    <p:extLst>
      <p:ext uri="{BB962C8B-B14F-4D97-AF65-F5344CB8AC3E}">
        <p14:creationId xmlns:p14="http://schemas.microsoft.com/office/powerpoint/2010/main" val="1815526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246</a:t>
            </a:fld>
            <a:endParaRPr lang="en-US" dirty="0"/>
          </a:p>
        </p:txBody>
      </p:sp>
    </p:spTree>
    <p:extLst>
      <p:ext uri="{BB962C8B-B14F-4D97-AF65-F5344CB8AC3E}">
        <p14:creationId xmlns:p14="http://schemas.microsoft.com/office/powerpoint/2010/main" val="21772576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263</a:t>
            </a:fld>
            <a:endParaRPr lang="en-US" dirty="0"/>
          </a:p>
        </p:txBody>
      </p:sp>
    </p:spTree>
    <p:extLst>
      <p:ext uri="{BB962C8B-B14F-4D97-AF65-F5344CB8AC3E}">
        <p14:creationId xmlns:p14="http://schemas.microsoft.com/office/powerpoint/2010/main" val="3440844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2</a:t>
            </a:fld>
            <a:endParaRPr lang="en-US" dirty="0"/>
          </a:p>
        </p:txBody>
      </p:sp>
    </p:spTree>
    <p:extLst>
      <p:ext uri="{BB962C8B-B14F-4D97-AF65-F5344CB8AC3E}">
        <p14:creationId xmlns:p14="http://schemas.microsoft.com/office/powerpoint/2010/main" val="1612491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320</a:t>
            </a:fld>
            <a:endParaRPr lang="en-US" dirty="0"/>
          </a:p>
        </p:txBody>
      </p:sp>
    </p:spTree>
    <p:extLst>
      <p:ext uri="{BB962C8B-B14F-4D97-AF65-F5344CB8AC3E}">
        <p14:creationId xmlns:p14="http://schemas.microsoft.com/office/powerpoint/2010/main" val="9610727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339</a:t>
            </a:fld>
            <a:endParaRPr lang="en-US" dirty="0"/>
          </a:p>
        </p:txBody>
      </p:sp>
    </p:spTree>
    <p:extLst>
      <p:ext uri="{BB962C8B-B14F-4D97-AF65-F5344CB8AC3E}">
        <p14:creationId xmlns:p14="http://schemas.microsoft.com/office/powerpoint/2010/main" val="3245430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352</a:t>
            </a:fld>
            <a:endParaRPr lang="en-US" dirty="0"/>
          </a:p>
        </p:txBody>
      </p:sp>
    </p:spTree>
    <p:extLst>
      <p:ext uri="{BB962C8B-B14F-4D97-AF65-F5344CB8AC3E}">
        <p14:creationId xmlns:p14="http://schemas.microsoft.com/office/powerpoint/2010/main" val="33861283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354</a:t>
            </a:fld>
            <a:endParaRPr lang="en-US"/>
          </a:p>
        </p:txBody>
      </p:sp>
    </p:spTree>
    <p:extLst>
      <p:ext uri="{BB962C8B-B14F-4D97-AF65-F5344CB8AC3E}">
        <p14:creationId xmlns:p14="http://schemas.microsoft.com/office/powerpoint/2010/main" val="14899546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3</a:t>
            </a:fld>
            <a:endParaRPr lang="en-US" dirty="0"/>
          </a:p>
        </p:txBody>
      </p:sp>
    </p:spTree>
    <p:extLst>
      <p:ext uri="{BB962C8B-B14F-4D97-AF65-F5344CB8AC3E}">
        <p14:creationId xmlns:p14="http://schemas.microsoft.com/office/powerpoint/2010/main" val="3168031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4</a:t>
            </a:fld>
            <a:endParaRPr lang="en-US" dirty="0"/>
          </a:p>
        </p:txBody>
      </p:sp>
    </p:spTree>
    <p:extLst>
      <p:ext uri="{BB962C8B-B14F-4D97-AF65-F5344CB8AC3E}">
        <p14:creationId xmlns:p14="http://schemas.microsoft.com/office/powerpoint/2010/main" val="20865856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9</a:t>
            </a:fld>
            <a:endParaRPr lang="en-US" dirty="0"/>
          </a:p>
        </p:txBody>
      </p:sp>
    </p:spTree>
    <p:extLst>
      <p:ext uri="{BB962C8B-B14F-4D97-AF65-F5344CB8AC3E}">
        <p14:creationId xmlns:p14="http://schemas.microsoft.com/office/powerpoint/2010/main" val="1612491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12</a:t>
            </a:fld>
            <a:endParaRPr lang="en-US" dirty="0"/>
          </a:p>
        </p:txBody>
      </p:sp>
    </p:spTree>
    <p:extLst>
      <p:ext uri="{BB962C8B-B14F-4D97-AF65-F5344CB8AC3E}">
        <p14:creationId xmlns:p14="http://schemas.microsoft.com/office/powerpoint/2010/main" val="1072826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14</a:t>
            </a:fld>
            <a:endParaRPr lang="en-US" dirty="0"/>
          </a:p>
        </p:txBody>
      </p:sp>
    </p:spTree>
    <p:extLst>
      <p:ext uri="{BB962C8B-B14F-4D97-AF65-F5344CB8AC3E}">
        <p14:creationId xmlns:p14="http://schemas.microsoft.com/office/powerpoint/2010/main" val="3716414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42</a:t>
            </a:fld>
            <a:endParaRPr lang="en-US" dirty="0"/>
          </a:p>
        </p:txBody>
      </p:sp>
    </p:spTree>
    <p:extLst>
      <p:ext uri="{BB962C8B-B14F-4D97-AF65-F5344CB8AC3E}">
        <p14:creationId xmlns:p14="http://schemas.microsoft.com/office/powerpoint/2010/main" val="164632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46AAD92F-06A2-3446-8211-5D5BA9F604B3}" type="slidenum">
              <a:rPr lang="en-US" smtClean="0"/>
              <a:pPr/>
              <a:t>50</a:t>
            </a:fld>
            <a:endParaRPr lang="en-US" dirty="0"/>
          </a:p>
        </p:txBody>
      </p:sp>
    </p:spTree>
    <p:extLst>
      <p:ext uri="{BB962C8B-B14F-4D97-AF65-F5344CB8AC3E}">
        <p14:creationId xmlns:p14="http://schemas.microsoft.com/office/powerpoint/2010/main" val="1807137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B5D391B-E746-ED49-AD1B-8183FC188DDE}"/>
              </a:ext>
            </a:extLst>
          </p:cNvPr>
          <p:cNvSpPr/>
          <p:nvPr userDrawn="1"/>
        </p:nvSpPr>
        <p:spPr>
          <a:xfrm>
            <a:off x="2871051" y="492609"/>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2073FD66-1B9D-DA44-97BB-AD262690C91D}"/>
              </a:ext>
            </a:extLst>
          </p:cNvPr>
          <p:cNvSpPr>
            <a:spLocks noGrp="1"/>
          </p:cNvSpPr>
          <p:nvPr>
            <p:ph type="body" sz="quarter" idx="10" hasCustomPrompt="1"/>
          </p:nvPr>
        </p:nvSpPr>
        <p:spPr>
          <a:xfrm>
            <a:off x="2788755" y="2394155"/>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November 29, 2019</a:t>
            </a:r>
            <a:br>
              <a:rPr lang="en-US"/>
            </a:br>
            <a:r>
              <a:rPr lang="en-US"/>
              <a:t>Presenter Name</a:t>
            </a:r>
          </a:p>
        </p:txBody>
      </p:sp>
      <p:sp>
        <p:nvSpPr>
          <p:cNvPr id="6" name="Title 3">
            <a:extLst>
              <a:ext uri="{FF2B5EF4-FFF2-40B4-BE49-F238E27FC236}">
                <a16:creationId xmlns:a16="http://schemas.microsoft.com/office/drawing/2014/main" id="{E8B8B326-BEC3-C242-A594-4C6838D72387}"/>
              </a:ext>
            </a:extLst>
          </p:cNvPr>
          <p:cNvSpPr>
            <a:spLocks noGrp="1"/>
          </p:cNvSpPr>
          <p:nvPr>
            <p:ph type="title" hasCustomPrompt="1"/>
          </p:nvPr>
        </p:nvSpPr>
        <p:spPr>
          <a:xfrm>
            <a:off x="2788755" y="1254409"/>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7" name="Text Placeholder 4">
            <a:extLst>
              <a:ext uri="{FF2B5EF4-FFF2-40B4-BE49-F238E27FC236}">
                <a16:creationId xmlns:a16="http://schemas.microsoft.com/office/drawing/2014/main" id="{2FD89BD1-5DA7-3740-82EC-D7A98F65E20F}"/>
              </a:ext>
            </a:extLst>
          </p:cNvPr>
          <p:cNvSpPr>
            <a:spLocks noGrp="1"/>
          </p:cNvSpPr>
          <p:nvPr>
            <p:ph type="body" sz="quarter" idx="11" hasCustomPrompt="1"/>
          </p:nvPr>
        </p:nvSpPr>
        <p:spPr>
          <a:xfrm>
            <a:off x="2788755" y="664396"/>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a:solidFill>
                  <a:schemeClr val="bg1"/>
                </a:solidFill>
                <a:latin typeface="Arial" panose="020B0604020202020204" pitchFamily="34" charset="0"/>
                <a:cs typeface="Arial" panose="020B0604020202020204" pitchFamily="34" charset="0"/>
              </a:rPr>
              <a:t>Connected for Life.</a:t>
            </a:r>
            <a:endParaRPr lang="de-DE" sz="2400" b="1" i="0">
              <a:solidFill>
                <a:schemeClr val="bg1"/>
              </a:solidFill>
              <a:latin typeface="Arial" panose="020B0604020202020204" pitchFamily="34" charset="0"/>
              <a:cs typeface="Arial" panose="020B0604020202020204" pitchFamily="34" charset="0"/>
            </a:endParaRPr>
          </a:p>
          <a:p>
            <a:pPr lvl="0"/>
            <a:endParaRPr lang="en-US"/>
          </a:p>
        </p:txBody>
      </p:sp>
      <p:pic>
        <p:nvPicPr>
          <p:cNvPr id="4" name="Picture 3" descr="Graphical user interface, text&#10;&#10;Description automatically generated">
            <a:extLst>
              <a:ext uri="{FF2B5EF4-FFF2-40B4-BE49-F238E27FC236}">
                <a16:creationId xmlns:a16="http://schemas.microsoft.com/office/drawing/2014/main" id="{3E9CF76A-898B-BC2B-E539-99DE359EF052}"/>
              </a:ext>
            </a:extLst>
          </p:cNvPr>
          <p:cNvPicPr>
            <a:picLocks noChangeAspect="1"/>
          </p:cNvPicPr>
          <p:nvPr userDrawn="1"/>
        </p:nvPicPr>
        <p:blipFill>
          <a:blip r:embed="rId3"/>
          <a:stretch>
            <a:fillRect/>
          </a:stretch>
        </p:blipFill>
        <p:spPr>
          <a:xfrm>
            <a:off x="2663351" y="3418370"/>
            <a:ext cx="1985852" cy="941441"/>
          </a:xfrm>
          <a:prstGeom prst="rect">
            <a:avLst/>
          </a:prstGeom>
        </p:spPr>
      </p:pic>
    </p:spTree>
    <p:extLst>
      <p:ext uri="{BB962C8B-B14F-4D97-AF65-F5344CB8AC3E}">
        <p14:creationId xmlns:p14="http://schemas.microsoft.com/office/powerpoint/2010/main" val="3139819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BEFECC05-4057-5FF3-24FA-1006C3D04380}"/>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2" name="Rectangle 1">
            <a:extLst>
              <a:ext uri="{FF2B5EF4-FFF2-40B4-BE49-F238E27FC236}">
                <a16:creationId xmlns:a16="http://schemas.microsoft.com/office/drawing/2014/main" id="{496195AF-5620-70D1-88CE-1D7EE0EDCB78}"/>
              </a:ext>
            </a:extLst>
          </p:cNvPr>
          <p:cNvSpPr>
            <a:spLocks noChangeAspect="1"/>
          </p:cNvSpPr>
          <p:nvPr userDrawn="1"/>
        </p:nvSpPr>
        <p:spPr>
          <a:xfrm>
            <a:off x="665889" y="584284"/>
            <a:ext cx="2266156" cy="2124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70981B02-1A04-5171-61DF-48F4C49D6ECF}"/>
              </a:ext>
            </a:extLst>
          </p:cNvPr>
          <p:cNvSpPr>
            <a:spLocks noGrp="1"/>
          </p:cNvSpPr>
          <p:nvPr>
            <p:ph type="body" sz="quarter" idx="28" hasCustomPrompt="1"/>
          </p:nvPr>
        </p:nvSpPr>
        <p:spPr>
          <a:xfrm>
            <a:off x="866774" y="1303639"/>
            <a:ext cx="1868489" cy="1254627"/>
          </a:xfrm>
          <a:prstGeom prst="rect">
            <a:avLst/>
          </a:prstGeom>
        </p:spPr>
        <p:txBody>
          <a:bodyPr lIns="0" rIns="0"/>
          <a:lstStyle>
            <a:lvl1pPr marL="228600" indent="-228600">
              <a:buClr>
                <a:schemeClr val="accent2"/>
              </a:buClr>
              <a:buFont typeface="Wingdings" pitchFamily="2" charset="2"/>
              <a:buChar char="§"/>
              <a:defRPr sz="1400">
                <a:solidFill>
                  <a:schemeClr val="tx1"/>
                </a:solidFill>
                <a:latin typeface="Arial" panose="020B0604020202020204" pitchFamily="34" charset="0"/>
                <a:cs typeface="Arial" panose="020B0604020202020204" pitchFamily="34" charset="0"/>
              </a:defRPr>
            </a:lvl1pPr>
            <a:lvl2pPr>
              <a:buClr>
                <a:schemeClr val="accent2"/>
              </a:buClr>
              <a:defRPr sz="1400">
                <a:solidFill>
                  <a:schemeClr val="tx1"/>
                </a:solidFill>
                <a:latin typeface="Arial" panose="020B0604020202020204" pitchFamily="34" charset="0"/>
                <a:cs typeface="Arial" panose="020B0604020202020204" pitchFamily="34" charset="0"/>
              </a:defRPr>
            </a:lvl2pPr>
            <a:lvl3pPr>
              <a:buClr>
                <a:schemeClr val="accent2"/>
              </a:buClr>
              <a:defRPr sz="1400">
                <a:solidFill>
                  <a:schemeClr val="tx1"/>
                </a:solidFill>
                <a:latin typeface="Arial" panose="020B0604020202020204" pitchFamily="34" charset="0"/>
                <a:cs typeface="Arial" panose="020B0604020202020204" pitchFamily="34" charset="0"/>
              </a:defRPr>
            </a:lvl3pPr>
            <a:lvl4pPr>
              <a:buClr>
                <a:schemeClr val="accent2"/>
              </a:buClr>
              <a:defRPr sz="1400">
                <a:solidFill>
                  <a:schemeClr val="tx1"/>
                </a:solidFill>
                <a:latin typeface="Arial" panose="020B0604020202020204" pitchFamily="34" charset="0"/>
                <a:cs typeface="Arial" panose="020B0604020202020204" pitchFamily="34" charset="0"/>
              </a:defRPr>
            </a:lvl4pPr>
            <a:lvl5pPr>
              <a:buClr>
                <a:schemeClr val="accent2"/>
              </a:buClr>
              <a:defRPr sz="1400">
                <a:solidFill>
                  <a:schemeClr val="tx1"/>
                </a:solidFill>
                <a:latin typeface="Arial" panose="020B0604020202020204" pitchFamily="34" charset="0"/>
                <a:cs typeface="Arial" panose="020B0604020202020204" pitchFamily="34" charset="0"/>
              </a:defRPr>
            </a:lvl5pPr>
          </a:lstStyle>
          <a:p>
            <a:pPr lvl="0"/>
            <a:r>
              <a:rPr lang="en-US"/>
              <a:t>bullet</a:t>
            </a:r>
          </a:p>
        </p:txBody>
      </p:sp>
      <p:sp>
        <p:nvSpPr>
          <p:cNvPr id="11" name="Title 10">
            <a:extLst>
              <a:ext uri="{FF2B5EF4-FFF2-40B4-BE49-F238E27FC236}">
                <a16:creationId xmlns:a16="http://schemas.microsoft.com/office/drawing/2014/main" id="{E3341636-B24D-BE45-D81A-72EDA42309F5}"/>
              </a:ext>
            </a:extLst>
          </p:cNvPr>
          <p:cNvSpPr>
            <a:spLocks noGrp="1"/>
          </p:cNvSpPr>
          <p:nvPr>
            <p:ph type="title" hasCustomPrompt="1"/>
          </p:nvPr>
        </p:nvSpPr>
        <p:spPr>
          <a:xfrm>
            <a:off x="866774" y="903582"/>
            <a:ext cx="1835469" cy="352274"/>
          </a:xfrm>
          <a:prstGeom prst="rect">
            <a:avLst/>
          </a:prstGeom>
        </p:spPr>
        <p:txBody>
          <a:bodyPr lIns="0" rIns="0"/>
          <a:lstStyle>
            <a:lvl1pPr>
              <a:defRPr sz="1800" b="1"/>
            </a:lvl1pPr>
          </a:lstStyle>
          <a:p>
            <a:r>
              <a:rPr lang="en-US"/>
              <a:t>Header</a:t>
            </a:r>
          </a:p>
        </p:txBody>
      </p:sp>
      <p:cxnSp>
        <p:nvCxnSpPr>
          <p:cNvPr id="21" name="Straight Connector 20">
            <a:extLst>
              <a:ext uri="{FF2B5EF4-FFF2-40B4-BE49-F238E27FC236}">
                <a16:creationId xmlns:a16="http://schemas.microsoft.com/office/drawing/2014/main" id="{2EFE4901-EF57-B00B-7E82-65F5E3594637}"/>
              </a:ext>
            </a:extLst>
          </p:cNvPr>
          <p:cNvCxnSpPr/>
          <p:nvPr userDrawn="1"/>
        </p:nvCxnSpPr>
        <p:spPr>
          <a:xfrm>
            <a:off x="866774" y="825453"/>
            <a:ext cx="103181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2127950-1AC4-DB9C-289D-635F63CEC052}"/>
              </a:ext>
            </a:extLst>
          </p:cNvPr>
          <p:cNvSpPr>
            <a:spLocks noChangeAspect="1"/>
          </p:cNvSpPr>
          <p:nvPr userDrawn="1"/>
        </p:nvSpPr>
        <p:spPr>
          <a:xfrm>
            <a:off x="665889" y="2820408"/>
            <a:ext cx="2266156" cy="2124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9">
            <a:extLst>
              <a:ext uri="{FF2B5EF4-FFF2-40B4-BE49-F238E27FC236}">
                <a16:creationId xmlns:a16="http://schemas.microsoft.com/office/drawing/2014/main" id="{A72197C4-48B9-27BE-D164-1B6C7161E798}"/>
              </a:ext>
            </a:extLst>
          </p:cNvPr>
          <p:cNvSpPr>
            <a:spLocks noGrp="1"/>
          </p:cNvSpPr>
          <p:nvPr>
            <p:ph type="body" sz="quarter" idx="29" hasCustomPrompt="1"/>
          </p:nvPr>
        </p:nvSpPr>
        <p:spPr>
          <a:xfrm>
            <a:off x="866774" y="3539763"/>
            <a:ext cx="1868489" cy="1254627"/>
          </a:xfrm>
          <a:prstGeom prst="rect">
            <a:avLst/>
          </a:prstGeom>
        </p:spPr>
        <p:txBody>
          <a:bodyPr lIns="0" rIns="0"/>
          <a:lstStyle>
            <a:lvl1pPr marL="228600" indent="-228600">
              <a:buClr>
                <a:schemeClr val="accent2"/>
              </a:buClr>
              <a:buFont typeface="Wingdings" pitchFamily="2" charset="2"/>
              <a:buChar char="§"/>
              <a:defRPr sz="1400">
                <a:solidFill>
                  <a:schemeClr val="tx1"/>
                </a:solidFill>
                <a:latin typeface="Arial" panose="020B0604020202020204" pitchFamily="34" charset="0"/>
                <a:cs typeface="Arial" panose="020B0604020202020204" pitchFamily="34" charset="0"/>
              </a:defRPr>
            </a:lvl1pPr>
            <a:lvl2pPr>
              <a:buClr>
                <a:schemeClr val="accent2"/>
              </a:buClr>
              <a:defRPr sz="1400">
                <a:solidFill>
                  <a:schemeClr val="tx1"/>
                </a:solidFill>
                <a:latin typeface="Arial" panose="020B0604020202020204" pitchFamily="34" charset="0"/>
                <a:cs typeface="Arial" panose="020B0604020202020204" pitchFamily="34" charset="0"/>
              </a:defRPr>
            </a:lvl2pPr>
            <a:lvl3pPr>
              <a:buClr>
                <a:schemeClr val="accent2"/>
              </a:buClr>
              <a:defRPr sz="1400">
                <a:solidFill>
                  <a:schemeClr val="tx1"/>
                </a:solidFill>
                <a:latin typeface="Arial" panose="020B0604020202020204" pitchFamily="34" charset="0"/>
                <a:cs typeface="Arial" panose="020B0604020202020204" pitchFamily="34" charset="0"/>
              </a:defRPr>
            </a:lvl3pPr>
            <a:lvl4pPr>
              <a:buClr>
                <a:schemeClr val="accent2"/>
              </a:buClr>
              <a:defRPr sz="1400">
                <a:solidFill>
                  <a:schemeClr val="tx1"/>
                </a:solidFill>
                <a:latin typeface="Arial" panose="020B0604020202020204" pitchFamily="34" charset="0"/>
                <a:cs typeface="Arial" panose="020B0604020202020204" pitchFamily="34" charset="0"/>
              </a:defRPr>
            </a:lvl4pPr>
            <a:lvl5pPr>
              <a:buClr>
                <a:schemeClr val="accent2"/>
              </a:buClr>
              <a:defRPr sz="1400">
                <a:solidFill>
                  <a:schemeClr val="tx1"/>
                </a:solidFill>
                <a:latin typeface="Arial" panose="020B0604020202020204" pitchFamily="34" charset="0"/>
                <a:cs typeface="Arial" panose="020B0604020202020204" pitchFamily="34" charset="0"/>
              </a:defRPr>
            </a:lvl5pPr>
          </a:lstStyle>
          <a:p>
            <a:pPr lvl="0"/>
            <a:r>
              <a:rPr lang="en-US"/>
              <a:t>bullet</a:t>
            </a:r>
          </a:p>
        </p:txBody>
      </p:sp>
      <p:sp>
        <p:nvSpPr>
          <p:cNvPr id="24" name="Title 10">
            <a:extLst>
              <a:ext uri="{FF2B5EF4-FFF2-40B4-BE49-F238E27FC236}">
                <a16:creationId xmlns:a16="http://schemas.microsoft.com/office/drawing/2014/main" id="{229CFEA8-D02A-2B44-81BD-2376021D86EC}"/>
              </a:ext>
            </a:extLst>
          </p:cNvPr>
          <p:cNvSpPr txBox="1">
            <a:spLocks/>
          </p:cNvSpPr>
          <p:nvPr userDrawn="1"/>
        </p:nvSpPr>
        <p:spPr>
          <a:xfrm>
            <a:off x="866774" y="3139706"/>
            <a:ext cx="1835469" cy="352274"/>
          </a:xfrm>
          <a:prstGeom prst="rect">
            <a:avLst/>
          </a:prstGeom>
        </p:spPr>
        <p:txBody>
          <a:bodyPr lIns="0" rIns="0"/>
          <a:lstStyle>
            <a:lvl1pPr algn="l" defTabSz="914400" rtl="0" eaLnBrk="1" latinLnBrk="0" hangingPunct="1">
              <a:lnSpc>
                <a:spcPct val="90000"/>
              </a:lnSpc>
              <a:spcBef>
                <a:spcPct val="0"/>
              </a:spcBef>
              <a:buNone/>
              <a:defRPr sz="1800" b="1" kern="1200">
                <a:solidFill>
                  <a:schemeClr val="tx1"/>
                </a:solidFill>
                <a:latin typeface="+mj-lt"/>
                <a:ea typeface="+mj-ea"/>
                <a:cs typeface="+mj-cs"/>
              </a:defRPr>
            </a:lvl1pPr>
          </a:lstStyle>
          <a:p>
            <a:r>
              <a:rPr lang="en-US"/>
              <a:t>Header</a:t>
            </a:r>
          </a:p>
        </p:txBody>
      </p:sp>
      <p:cxnSp>
        <p:nvCxnSpPr>
          <p:cNvPr id="25" name="Straight Connector 24">
            <a:extLst>
              <a:ext uri="{FF2B5EF4-FFF2-40B4-BE49-F238E27FC236}">
                <a16:creationId xmlns:a16="http://schemas.microsoft.com/office/drawing/2014/main" id="{1A6F8687-EBC0-0956-F331-03AB3020120B}"/>
              </a:ext>
            </a:extLst>
          </p:cNvPr>
          <p:cNvCxnSpPr/>
          <p:nvPr userDrawn="1"/>
        </p:nvCxnSpPr>
        <p:spPr>
          <a:xfrm>
            <a:off x="866774" y="3061577"/>
            <a:ext cx="103181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076D21FC-9BCE-CDC8-7FEC-36C8A730A7D1}"/>
              </a:ext>
            </a:extLst>
          </p:cNvPr>
          <p:cNvSpPr>
            <a:spLocks noChangeAspect="1"/>
          </p:cNvSpPr>
          <p:nvPr userDrawn="1"/>
        </p:nvSpPr>
        <p:spPr>
          <a:xfrm>
            <a:off x="3035017" y="1712883"/>
            <a:ext cx="2266156" cy="2124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9">
            <a:extLst>
              <a:ext uri="{FF2B5EF4-FFF2-40B4-BE49-F238E27FC236}">
                <a16:creationId xmlns:a16="http://schemas.microsoft.com/office/drawing/2014/main" id="{7E3A3E5B-A7F4-C888-DC59-E8E52784E00A}"/>
              </a:ext>
            </a:extLst>
          </p:cNvPr>
          <p:cNvSpPr>
            <a:spLocks noGrp="1"/>
          </p:cNvSpPr>
          <p:nvPr>
            <p:ph type="body" sz="quarter" idx="30" hasCustomPrompt="1"/>
          </p:nvPr>
        </p:nvSpPr>
        <p:spPr>
          <a:xfrm>
            <a:off x="3235902" y="2432238"/>
            <a:ext cx="1868489" cy="1254627"/>
          </a:xfrm>
          <a:prstGeom prst="rect">
            <a:avLst/>
          </a:prstGeom>
        </p:spPr>
        <p:txBody>
          <a:bodyPr lIns="0" rIns="0"/>
          <a:lstStyle>
            <a:lvl1pPr marL="228600" indent="-228600">
              <a:buClr>
                <a:schemeClr val="accent2"/>
              </a:buClr>
              <a:buFont typeface="Wingdings" pitchFamily="2" charset="2"/>
              <a:buChar char="§"/>
              <a:defRPr sz="1400">
                <a:solidFill>
                  <a:schemeClr val="tx1"/>
                </a:solidFill>
                <a:latin typeface="Arial" panose="020B0604020202020204" pitchFamily="34" charset="0"/>
                <a:cs typeface="Arial" panose="020B0604020202020204" pitchFamily="34" charset="0"/>
              </a:defRPr>
            </a:lvl1pPr>
            <a:lvl2pPr>
              <a:buClr>
                <a:schemeClr val="accent2"/>
              </a:buClr>
              <a:defRPr sz="1400">
                <a:solidFill>
                  <a:schemeClr val="tx1"/>
                </a:solidFill>
                <a:latin typeface="Arial" panose="020B0604020202020204" pitchFamily="34" charset="0"/>
                <a:cs typeface="Arial" panose="020B0604020202020204" pitchFamily="34" charset="0"/>
              </a:defRPr>
            </a:lvl2pPr>
            <a:lvl3pPr>
              <a:buClr>
                <a:schemeClr val="accent2"/>
              </a:buClr>
              <a:defRPr sz="1400">
                <a:solidFill>
                  <a:schemeClr val="tx1"/>
                </a:solidFill>
                <a:latin typeface="Arial" panose="020B0604020202020204" pitchFamily="34" charset="0"/>
                <a:cs typeface="Arial" panose="020B0604020202020204" pitchFamily="34" charset="0"/>
              </a:defRPr>
            </a:lvl3pPr>
            <a:lvl4pPr>
              <a:buClr>
                <a:schemeClr val="accent2"/>
              </a:buClr>
              <a:defRPr sz="1400">
                <a:solidFill>
                  <a:schemeClr val="tx1"/>
                </a:solidFill>
                <a:latin typeface="Arial" panose="020B0604020202020204" pitchFamily="34" charset="0"/>
                <a:cs typeface="Arial" panose="020B0604020202020204" pitchFamily="34" charset="0"/>
              </a:defRPr>
            </a:lvl4pPr>
            <a:lvl5pPr>
              <a:buClr>
                <a:schemeClr val="accent2"/>
              </a:buClr>
              <a:defRPr sz="1400">
                <a:solidFill>
                  <a:schemeClr val="tx1"/>
                </a:solidFill>
                <a:latin typeface="Arial" panose="020B0604020202020204" pitchFamily="34" charset="0"/>
                <a:cs typeface="Arial" panose="020B0604020202020204" pitchFamily="34" charset="0"/>
              </a:defRPr>
            </a:lvl5pPr>
          </a:lstStyle>
          <a:p>
            <a:pPr lvl="0"/>
            <a:r>
              <a:rPr lang="en-US"/>
              <a:t>bullet</a:t>
            </a:r>
          </a:p>
        </p:txBody>
      </p:sp>
      <p:sp>
        <p:nvSpPr>
          <p:cNvPr id="28" name="Title 10">
            <a:extLst>
              <a:ext uri="{FF2B5EF4-FFF2-40B4-BE49-F238E27FC236}">
                <a16:creationId xmlns:a16="http://schemas.microsoft.com/office/drawing/2014/main" id="{A191C4C2-0C8C-C95A-DF5B-1029B347B498}"/>
              </a:ext>
            </a:extLst>
          </p:cNvPr>
          <p:cNvSpPr txBox="1">
            <a:spLocks/>
          </p:cNvSpPr>
          <p:nvPr userDrawn="1"/>
        </p:nvSpPr>
        <p:spPr>
          <a:xfrm>
            <a:off x="3235902" y="2032181"/>
            <a:ext cx="1835469" cy="352274"/>
          </a:xfrm>
          <a:prstGeom prst="rect">
            <a:avLst/>
          </a:prstGeom>
        </p:spPr>
        <p:txBody>
          <a:bodyPr lIns="0" rIns="0"/>
          <a:lstStyle>
            <a:lvl1pPr algn="l" defTabSz="914400" rtl="0" eaLnBrk="1" latinLnBrk="0" hangingPunct="1">
              <a:lnSpc>
                <a:spcPct val="90000"/>
              </a:lnSpc>
              <a:spcBef>
                <a:spcPct val="0"/>
              </a:spcBef>
              <a:buNone/>
              <a:defRPr sz="1800" b="1" kern="1200">
                <a:solidFill>
                  <a:schemeClr val="tx1"/>
                </a:solidFill>
                <a:latin typeface="+mj-lt"/>
                <a:ea typeface="+mj-ea"/>
                <a:cs typeface="+mj-cs"/>
              </a:defRPr>
            </a:lvl1pPr>
          </a:lstStyle>
          <a:p>
            <a:r>
              <a:rPr lang="en-US"/>
              <a:t>Header</a:t>
            </a:r>
          </a:p>
        </p:txBody>
      </p:sp>
      <p:cxnSp>
        <p:nvCxnSpPr>
          <p:cNvPr id="29" name="Straight Connector 28">
            <a:extLst>
              <a:ext uri="{FF2B5EF4-FFF2-40B4-BE49-F238E27FC236}">
                <a16:creationId xmlns:a16="http://schemas.microsoft.com/office/drawing/2014/main" id="{A9CF8CC7-F658-5344-32CC-4DA8CF2E65C6}"/>
              </a:ext>
            </a:extLst>
          </p:cNvPr>
          <p:cNvCxnSpPr/>
          <p:nvPr userDrawn="1"/>
        </p:nvCxnSpPr>
        <p:spPr>
          <a:xfrm>
            <a:off x="3235902" y="1954052"/>
            <a:ext cx="1031817"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4015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EF4238"/>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1004784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accent4"/>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866364751"/>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21629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Tree>
    <p:extLst>
      <p:ext uri="{BB962C8B-B14F-4D97-AF65-F5344CB8AC3E}">
        <p14:creationId xmlns:p14="http://schemas.microsoft.com/office/powerpoint/2010/main" val="4159825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tx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rgbClr val="0089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1612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1"/>
        </a:solidFill>
        <a:effectLst/>
      </p:bgPr>
    </p:bg>
    <p:spTree>
      <p:nvGrpSpPr>
        <p:cNvPr id="1" name=""/>
        <p:cNvGrpSpPr/>
        <p:nvPr/>
      </p:nvGrpSpPr>
      <p:grpSpPr>
        <a:xfrm>
          <a:off x="0" y="0"/>
          <a:ext cx="0" cy="0"/>
          <a:chOff x="0" y="0"/>
          <a:chExt cx="0" cy="0"/>
        </a:xfrm>
      </p:grpSpPr>
      <p:sp>
        <p:nvSpPr>
          <p:cNvPr id="4" name="Title Placeholder 12">
            <a:extLst>
              <a:ext uri="{FF2B5EF4-FFF2-40B4-BE49-F238E27FC236}">
                <a16:creationId xmlns:a16="http://schemas.microsoft.com/office/drawing/2014/main" id="{4BE41760-BF68-45DC-ABD3-3A71D5941B1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bg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
        <p:nvSpPr>
          <p:cNvPr id="6" name="Rectangle 5">
            <a:extLst>
              <a:ext uri="{FF2B5EF4-FFF2-40B4-BE49-F238E27FC236}">
                <a16:creationId xmlns:a16="http://schemas.microsoft.com/office/drawing/2014/main" id="{4521D40D-B424-4170-9289-857DF1B3FA5A}"/>
              </a:ext>
            </a:extLst>
          </p:cNvPr>
          <p:cNvSpPr/>
          <p:nvPr userDrawn="1"/>
        </p:nvSpPr>
        <p:spPr>
          <a:xfrm>
            <a:off x="1209042" y="1718733"/>
            <a:ext cx="1246292" cy="579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7630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5" name="Title Placeholder 12">
            <a:extLst>
              <a:ext uri="{FF2B5EF4-FFF2-40B4-BE49-F238E27FC236}">
                <a16:creationId xmlns:a16="http://schemas.microsoft.com/office/drawing/2014/main" id="{916F9D77-372C-114F-8757-9983FB992586}"/>
              </a:ext>
            </a:extLst>
          </p:cNvPr>
          <p:cNvSpPr>
            <a:spLocks noGrp="1"/>
          </p:cNvSpPr>
          <p:nvPr>
            <p:ph type="title" hasCustomPrompt="1"/>
          </p:nvPr>
        </p:nvSpPr>
        <p:spPr>
          <a:xfrm>
            <a:off x="1209041" y="1908632"/>
            <a:ext cx="6725918" cy="886397"/>
          </a:xfrm>
          <a:prstGeom prst="rect">
            <a:avLst/>
          </a:prstGeom>
        </p:spPr>
        <p:txBody>
          <a:bodyPr vert="horz" wrap="square" lIns="0" tIns="0" rIns="0" bIns="0" rtlCol="0" anchor="t" anchorCtr="0">
            <a:spAutoFit/>
          </a:bodyPr>
          <a:lstStyle>
            <a:lvl1pPr>
              <a:defRPr sz="3200" b="1">
                <a:solidFill>
                  <a:schemeClr val="tx1"/>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adipisicing</a:t>
            </a:r>
            <a:endParaRPr lang="en-US"/>
          </a:p>
        </p:txBody>
      </p:sp>
      <p:sp>
        <p:nvSpPr>
          <p:cNvPr id="7" name="Rectangle 6">
            <a:extLst>
              <a:ext uri="{FF2B5EF4-FFF2-40B4-BE49-F238E27FC236}">
                <a16:creationId xmlns:a16="http://schemas.microsoft.com/office/drawing/2014/main" id="{872325A2-9CE2-3547-B3D0-EDFE59959C27}"/>
              </a:ext>
            </a:extLst>
          </p:cNvPr>
          <p:cNvSpPr/>
          <p:nvPr userDrawn="1"/>
        </p:nvSpPr>
        <p:spPr>
          <a:xfrm>
            <a:off x="1209042" y="1718733"/>
            <a:ext cx="1246292" cy="579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83950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Title Placeholder 12">
            <a:extLst>
              <a:ext uri="{FF2B5EF4-FFF2-40B4-BE49-F238E27FC236}">
                <a16:creationId xmlns:a16="http://schemas.microsoft.com/office/drawing/2014/main" id="{7D18D32F-8BAF-493C-8E53-B2D7FCDC9F19}"/>
              </a:ext>
            </a:extLst>
          </p:cNvPr>
          <p:cNvSpPr txBox="1">
            <a:spLocks/>
          </p:cNvSpPr>
          <p:nvPr userDrawn="1"/>
        </p:nvSpPr>
        <p:spPr>
          <a:xfrm>
            <a:off x="1184823" y="2633052"/>
            <a:ext cx="3014643" cy="3323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000" b="1" kern="1200">
                <a:solidFill>
                  <a:schemeClr val="tx1"/>
                </a:solidFill>
                <a:latin typeface="Arial" panose="020B0604020202020204" pitchFamily="34" charset="0"/>
                <a:ea typeface="+mj-ea"/>
                <a:cs typeface="Arial"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pitchFamily="34" charset="0"/>
                <a:ea typeface="+mj-ea"/>
                <a:cs typeface="Arial" panose="020B0604020202020204" pitchFamily="34" charset="0"/>
              </a:rPr>
              <a:t>Connected for Life.</a:t>
            </a:r>
          </a:p>
        </p:txBody>
      </p:sp>
      <p:sp>
        <p:nvSpPr>
          <p:cNvPr id="8" name="Rectangle 7">
            <a:extLst>
              <a:ext uri="{FF2B5EF4-FFF2-40B4-BE49-F238E27FC236}">
                <a16:creationId xmlns:a16="http://schemas.microsoft.com/office/drawing/2014/main" id="{168A3934-A564-4F4F-9F29-DA460E637CDA}"/>
              </a:ext>
            </a:extLst>
          </p:cNvPr>
          <p:cNvSpPr/>
          <p:nvPr userDrawn="1"/>
        </p:nvSpPr>
        <p:spPr>
          <a:xfrm>
            <a:off x="5122018" y="2379284"/>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827AD15C-7C3C-5D40-8484-D041A099C2C6}"/>
              </a:ext>
            </a:extLst>
          </p:cNvPr>
          <p:cNvSpPr>
            <a:spLocks noGrp="1"/>
          </p:cNvSpPr>
          <p:nvPr>
            <p:ph type="body" sz="quarter" idx="10" hasCustomPrompt="1"/>
          </p:nvPr>
        </p:nvSpPr>
        <p:spPr>
          <a:xfrm>
            <a:off x="5018889" y="2571750"/>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 name="Text Placeholder 2">
            <a:extLst>
              <a:ext uri="{FF2B5EF4-FFF2-40B4-BE49-F238E27FC236}">
                <a16:creationId xmlns:a16="http://schemas.microsoft.com/office/drawing/2014/main" id="{535DD1A5-7FE5-7F4A-9310-C84CB6F4BEBB}"/>
              </a:ext>
            </a:extLst>
          </p:cNvPr>
          <p:cNvSpPr>
            <a:spLocks noGrp="1"/>
          </p:cNvSpPr>
          <p:nvPr>
            <p:ph type="body" sz="quarter" idx="22" hasCustomPrompt="1"/>
          </p:nvPr>
        </p:nvSpPr>
        <p:spPr>
          <a:xfrm>
            <a:off x="5122017" y="4025633"/>
            <a:ext cx="3162447" cy="145424"/>
          </a:xfrm>
          <a:prstGeom prst="rect">
            <a:avLst/>
          </a:prstGeom>
        </p:spPr>
        <p:txBody>
          <a:bodyPr wrap="square" lIns="0" tIns="0" rIns="0" bIns="0">
            <a:spAutoFit/>
          </a:bodyPr>
          <a:lstStyle>
            <a:lvl1pPr marL="0" indent="0">
              <a:spcBef>
                <a:spcPts val="100"/>
              </a:spcBef>
              <a:buNone/>
              <a:defRPr sz="1050">
                <a:solidFill>
                  <a:schemeClr val="tx1">
                    <a:lumMod val="50000"/>
                    <a:lumOff val="50000"/>
                  </a:schemeClr>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Tree>
    <p:extLst>
      <p:ext uri="{BB962C8B-B14F-4D97-AF65-F5344CB8AC3E}">
        <p14:creationId xmlns:p14="http://schemas.microsoft.com/office/powerpoint/2010/main" val="7496567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F8CC25-9C9A-8142-9489-9C9BE864FF2B}"/>
              </a:ext>
            </a:extLst>
          </p:cNvPr>
          <p:cNvSpPr/>
          <p:nvPr userDrawn="1"/>
        </p:nvSpPr>
        <p:spPr>
          <a:xfrm>
            <a:off x="1165480" y="1253927"/>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19344640-9678-B74D-915F-DD938059D33B}"/>
              </a:ext>
            </a:extLst>
          </p:cNvPr>
          <p:cNvSpPr>
            <a:spLocks noGrp="1"/>
          </p:cNvSpPr>
          <p:nvPr>
            <p:ph type="body" sz="quarter" idx="22" hasCustomPrompt="1"/>
          </p:nvPr>
        </p:nvSpPr>
        <p:spPr>
          <a:xfrm>
            <a:off x="1165479" y="2822991"/>
            <a:ext cx="3162447" cy="193899"/>
          </a:xfrm>
          <a:prstGeom prst="rect">
            <a:avLst/>
          </a:prstGeom>
        </p:spPr>
        <p:txBody>
          <a:bodyPr wrap="square" lIns="0" tIns="0" rIns="0" bIns="0">
            <a:spAutoFit/>
          </a:bodyPr>
          <a:lstStyle>
            <a:lvl1pPr marL="0" indent="0">
              <a:spcBef>
                <a:spcPts val="100"/>
              </a:spcBef>
              <a:buNone/>
              <a:defRPr sz="1400">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10" name="Title 3">
            <a:extLst>
              <a:ext uri="{FF2B5EF4-FFF2-40B4-BE49-F238E27FC236}">
                <a16:creationId xmlns:a16="http://schemas.microsoft.com/office/drawing/2014/main" id="{EA4E2D05-EB6F-2C40-AC88-3F64FA54E30F}"/>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dirty="0">
                <a:solidFill>
                  <a:schemeClr val="bg1"/>
                </a:solidFill>
                <a:latin typeface="Arial" panose="020B0604020202020204" pitchFamily="34" charset="0"/>
                <a:cs typeface="Arial" panose="020B0604020202020204" pitchFamily="34" charset="0"/>
              </a:defRPr>
            </a:lvl1pPr>
          </a:lstStyle>
          <a:p>
            <a:r>
              <a:rPr lang="en-US"/>
              <a:t>Presentation Title Goes Here in This Defined Space</a:t>
            </a:r>
          </a:p>
        </p:txBody>
      </p:sp>
      <p:sp>
        <p:nvSpPr>
          <p:cNvPr id="11" name="Text Placeholder 2">
            <a:extLst>
              <a:ext uri="{FF2B5EF4-FFF2-40B4-BE49-F238E27FC236}">
                <a16:creationId xmlns:a16="http://schemas.microsoft.com/office/drawing/2014/main" id="{070CA9DC-FE01-C647-B833-CEF14D807E1D}"/>
              </a:ext>
            </a:extLst>
          </p:cNvPr>
          <p:cNvSpPr>
            <a:spLocks noGrp="1"/>
          </p:cNvSpPr>
          <p:nvPr>
            <p:ph type="body" sz="quarter" idx="23" hasCustomPrompt="1"/>
          </p:nvPr>
        </p:nvSpPr>
        <p:spPr>
          <a:xfrm>
            <a:off x="5122017" y="813681"/>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2" name="Text Placeholder 7">
            <a:extLst>
              <a:ext uri="{FF2B5EF4-FFF2-40B4-BE49-F238E27FC236}">
                <a16:creationId xmlns:a16="http://schemas.microsoft.com/office/drawing/2014/main" id="{71CC41F3-38F5-E02C-5144-4E7B51779BCB}"/>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3517156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670E917-BFA8-B846-9227-D9715F904658}"/>
              </a:ext>
            </a:extLst>
          </p:cNvPr>
          <p:cNvSpPr/>
          <p:nvPr userDrawn="1"/>
        </p:nvSpPr>
        <p:spPr>
          <a:xfrm>
            <a:off x="2788755" y="440587"/>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4365B3D0-BE2B-0640-9844-D6296989A04A}"/>
              </a:ext>
            </a:extLst>
          </p:cNvPr>
          <p:cNvSpPr>
            <a:spLocks noGrp="1"/>
          </p:cNvSpPr>
          <p:nvPr>
            <p:ph type="body" sz="quarter" idx="10" hasCustomPrompt="1"/>
          </p:nvPr>
        </p:nvSpPr>
        <p:spPr>
          <a:xfrm>
            <a:off x="2697315" y="2195542"/>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November 29, 2019</a:t>
            </a:r>
            <a:br>
              <a:rPr lang="en-US"/>
            </a:br>
            <a:r>
              <a:rPr lang="en-US"/>
              <a:t>Presenter Name</a:t>
            </a:r>
          </a:p>
        </p:txBody>
      </p:sp>
      <p:sp>
        <p:nvSpPr>
          <p:cNvPr id="6" name="Title 3">
            <a:extLst>
              <a:ext uri="{FF2B5EF4-FFF2-40B4-BE49-F238E27FC236}">
                <a16:creationId xmlns:a16="http://schemas.microsoft.com/office/drawing/2014/main" id="{DBB0CFAC-D788-3E49-9A9A-259E0BEDA643}"/>
              </a:ext>
            </a:extLst>
          </p:cNvPr>
          <p:cNvSpPr>
            <a:spLocks noGrp="1"/>
          </p:cNvSpPr>
          <p:nvPr>
            <p:ph type="title" hasCustomPrompt="1"/>
          </p:nvPr>
        </p:nvSpPr>
        <p:spPr>
          <a:xfrm>
            <a:off x="2697315" y="1055796"/>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7" name="Text Placeholder 4">
            <a:extLst>
              <a:ext uri="{FF2B5EF4-FFF2-40B4-BE49-F238E27FC236}">
                <a16:creationId xmlns:a16="http://schemas.microsoft.com/office/drawing/2014/main" id="{A8F146D4-AB65-4C49-BFAD-0AB1E474B050}"/>
              </a:ext>
            </a:extLst>
          </p:cNvPr>
          <p:cNvSpPr>
            <a:spLocks noGrp="1"/>
          </p:cNvSpPr>
          <p:nvPr>
            <p:ph type="body" sz="quarter" idx="11" hasCustomPrompt="1"/>
          </p:nvPr>
        </p:nvSpPr>
        <p:spPr>
          <a:xfrm>
            <a:off x="2697315" y="562379"/>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a:solidFill>
                  <a:schemeClr val="bg1"/>
                </a:solidFill>
                <a:latin typeface="Arial" panose="020B0604020202020204" pitchFamily="34" charset="0"/>
                <a:cs typeface="Arial" panose="020B0604020202020204" pitchFamily="34" charset="0"/>
              </a:rPr>
              <a:t>Connected for Life.</a:t>
            </a:r>
            <a:endParaRPr lang="de-DE" sz="2400" b="1" i="0">
              <a:solidFill>
                <a:schemeClr val="bg1"/>
              </a:solidFill>
              <a:latin typeface="Arial" panose="020B0604020202020204" pitchFamily="34" charset="0"/>
              <a:cs typeface="Arial" panose="020B0604020202020204" pitchFamily="34" charset="0"/>
            </a:endParaRPr>
          </a:p>
          <a:p>
            <a:pPr lvl="0"/>
            <a:endParaRPr lang="en-US"/>
          </a:p>
        </p:txBody>
      </p:sp>
      <p:pic>
        <p:nvPicPr>
          <p:cNvPr id="8" name="Picture 7" descr="Graphical user interface, text&#10;&#10;Description automatically generated">
            <a:extLst>
              <a:ext uri="{FF2B5EF4-FFF2-40B4-BE49-F238E27FC236}">
                <a16:creationId xmlns:a16="http://schemas.microsoft.com/office/drawing/2014/main" id="{99C6E2AE-DE36-2CC0-ED0F-233472584207}"/>
              </a:ext>
            </a:extLst>
          </p:cNvPr>
          <p:cNvPicPr>
            <a:picLocks noChangeAspect="1"/>
          </p:cNvPicPr>
          <p:nvPr userDrawn="1"/>
        </p:nvPicPr>
        <p:blipFill>
          <a:blip r:embed="rId3"/>
          <a:stretch>
            <a:fillRect/>
          </a:stretch>
        </p:blipFill>
        <p:spPr>
          <a:xfrm>
            <a:off x="7038879" y="4043550"/>
            <a:ext cx="1985852" cy="941441"/>
          </a:xfrm>
          <a:prstGeom prst="rect">
            <a:avLst/>
          </a:prstGeom>
        </p:spPr>
      </p:pic>
    </p:spTree>
    <p:extLst>
      <p:ext uri="{BB962C8B-B14F-4D97-AF65-F5344CB8AC3E}">
        <p14:creationId xmlns:p14="http://schemas.microsoft.com/office/powerpoint/2010/main" val="5405468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F56AF0-3D27-F347-B8CB-076514D7C094}"/>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41F8488-B743-DC4C-B1E8-7959257CF2B5}"/>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4" name="Text Placeholder 2">
            <a:extLst>
              <a:ext uri="{FF2B5EF4-FFF2-40B4-BE49-F238E27FC236}">
                <a16:creationId xmlns:a16="http://schemas.microsoft.com/office/drawing/2014/main" id="{6079897A-E403-8A45-9535-C4DE2C059689}"/>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5" name="Text Placeholder 7">
            <a:extLst>
              <a:ext uri="{FF2B5EF4-FFF2-40B4-BE49-F238E27FC236}">
                <a16:creationId xmlns:a16="http://schemas.microsoft.com/office/drawing/2014/main" id="{861ED8A8-B1C4-EA2B-F705-80B9BDB97FBB}"/>
              </a:ext>
            </a:extLst>
          </p:cNvPr>
          <p:cNvSpPr>
            <a:spLocks noGrp="1"/>
          </p:cNvSpPr>
          <p:nvPr>
            <p:ph type="body" sz="quarter" idx="25"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791453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 Placeholder 5">
            <a:extLst>
              <a:ext uri="{FF2B5EF4-FFF2-40B4-BE49-F238E27FC236}">
                <a16:creationId xmlns:a16="http://schemas.microsoft.com/office/drawing/2014/main" id="{3F8B4A34-9E4F-4CC7-BAE6-21BC8B326DA4}"/>
              </a:ext>
            </a:extLst>
          </p:cNvPr>
          <p:cNvSpPr>
            <a:spLocks noGrp="1"/>
          </p:cNvSpPr>
          <p:nvPr>
            <p:ph type="body" sz="quarter" idx="10" hasCustomPrompt="1"/>
          </p:nvPr>
        </p:nvSpPr>
        <p:spPr>
          <a:xfrm>
            <a:off x="1206835" y="2182609"/>
            <a:ext cx="3119301" cy="12525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rPr>
              <a:t>Lorem Ipsum Dolor Sit </a:t>
            </a:r>
            <a:r>
              <a:rPr lang="en-US" err="1">
                <a:solidFill>
                  <a:schemeClr val="bg1"/>
                </a:solidFill>
              </a:rPr>
              <a:t>Amet</a:t>
            </a:r>
            <a:r>
              <a:rPr lang="en-US">
                <a:solidFill>
                  <a:schemeClr val="bg1"/>
                </a:solidFill>
              </a:rPr>
              <a:t> </a:t>
            </a:r>
            <a:r>
              <a:rPr lang="en-US" err="1">
                <a:solidFill>
                  <a:schemeClr val="bg1"/>
                </a:solidFill>
              </a:rPr>
              <a:t>Consectetur</a:t>
            </a:r>
            <a:r>
              <a:rPr lang="en-US">
                <a:solidFill>
                  <a:schemeClr val="bg1"/>
                </a:solidFill>
              </a:rPr>
              <a:t> </a:t>
            </a:r>
            <a:r>
              <a:rPr lang="en-US" err="1">
                <a:solidFill>
                  <a:schemeClr val="bg1"/>
                </a:solidFill>
              </a:rPr>
              <a:t>Adipisicing</a:t>
            </a:r>
            <a:endParaRPr lang="en-US">
              <a:solidFill>
                <a:schemeClr val="bg1"/>
              </a:solidFill>
            </a:endParaRPr>
          </a:p>
          <a:p>
            <a:pPr lvl="0"/>
            <a:endParaRPr lang="en-US"/>
          </a:p>
        </p:txBody>
      </p:sp>
      <p:sp>
        <p:nvSpPr>
          <p:cNvPr id="5" name="Text Placeholder 2">
            <a:extLst>
              <a:ext uri="{FF2B5EF4-FFF2-40B4-BE49-F238E27FC236}">
                <a16:creationId xmlns:a16="http://schemas.microsoft.com/office/drawing/2014/main" id="{A5B394BE-EE24-4142-AF44-C6F210099B2A}"/>
              </a:ext>
            </a:extLst>
          </p:cNvPr>
          <p:cNvSpPr>
            <a:spLocks noGrp="1"/>
          </p:cNvSpPr>
          <p:nvPr>
            <p:ph type="body" sz="quarter" idx="22" hasCustomPrompt="1"/>
          </p:nvPr>
        </p:nvSpPr>
        <p:spPr>
          <a:xfrm>
            <a:off x="5122017" y="2227213"/>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2" name="Text Placeholder 7">
            <a:extLst>
              <a:ext uri="{FF2B5EF4-FFF2-40B4-BE49-F238E27FC236}">
                <a16:creationId xmlns:a16="http://schemas.microsoft.com/office/drawing/2014/main" id="{278AAC6D-480A-FBD4-E101-EBC9D1E88B3B}"/>
              </a:ext>
            </a:extLst>
          </p:cNvPr>
          <p:cNvSpPr>
            <a:spLocks noGrp="1"/>
          </p:cNvSpPr>
          <p:nvPr>
            <p:ph type="body" sz="quarter" idx="25"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5387576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AHA text 01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39659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C7549D15-AEAB-3F40-5263-D74B557A89C0}"/>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4" name="Rectangle 3">
            <a:extLst>
              <a:ext uri="{FF2B5EF4-FFF2-40B4-BE49-F238E27FC236}">
                <a16:creationId xmlns:a16="http://schemas.microsoft.com/office/drawing/2014/main" id="{AD805027-CD4A-658C-3608-9C390882E53B}"/>
              </a:ext>
            </a:extLst>
          </p:cNvPr>
          <p:cNvSpPr/>
          <p:nvPr userDrawn="1"/>
        </p:nvSpPr>
        <p:spPr>
          <a:xfrm>
            <a:off x="1165480" y="1223947"/>
            <a:ext cx="1060559" cy="9518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3E31FB59-2F1A-682E-E7A9-E2498EE0CCFF}"/>
              </a:ext>
            </a:extLst>
          </p:cNvPr>
          <p:cNvSpPr>
            <a:spLocks noGrp="1"/>
          </p:cNvSpPr>
          <p:nvPr>
            <p:ph type="body" sz="quarter" idx="22" hasCustomPrompt="1"/>
          </p:nvPr>
        </p:nvSpPr>
        <p:spPr>
          <a:xfrm>
            <a:off x="1165479" y="3510479"/>
            <a:ext cx="3162447" cy="276999"/>
          </a:xfrm>
          <a:prstGeom prst="rect">
            <a:avLst/>
          </a:prstGeom>
        </p:spPr>
        <p:txBody>
          <a:bodyPr wrap="square" lIns="0" tIns="0" rIns="0" bIns="0">
            <a:spAutoFit/>
          </a:bodyPr>
          <a:lstStyle>
            <a:lvl1pPr marL="0" indent="0">
              <a:spcBef>
                <a:spcPts val="100"/>
              </a:spcBef>
              <a:buNone/>
              <a:defRPr sz="2000" b="1">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6" name="Title 3">
            <a:extLst>
              <a:ext uri="{FF2B5EF4-FFF2-40B4-BE49-F238E27FC236}">
                <a16:creationId xmlns:a16="http://schemas.microsoft.com/office/drawing/2014/main" id="{A5772D74-2CEE-A104-D687-6930E90AC153}"/>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5400" b="1" i="0" dirty="0">
                <a:solidFill>
                  <a:schemeClr val="bg1"/>
                </a:solidFill>
                <a:latin typeface="Arial" panose="020B0604020202020204" pitchFamily="34" charset="0"/>
                <a:cs typeface="Arial" panose="020B0604020202020204" pitchFamily="34" charset="0"/>
              </a:defRPr>
            </a:lvl1pPr>
          </a:lstStyle>
          <a:p>
            <a:r>
              <a:rPr lang="en-US"/>
              <a:t>Add copy here</a:t>
            </a:r>
          </a:p>
        </p:txBody>
      </p:sp>
      <p:sp>
        <p:nvSpPr>
          <p:cNvPr id="7" name="Text Placeholder 2">
            <a:extLst>
              <a:ext uri="{FF2B5EF4-FFF2-40B4-BE49-F238E27FC236}">
                <a16:creationId xmlns:a16="http://schemas.microsoft.com/office/drawing/2014/main" id="{5954E59F-740B-1E9A-EC19-83793F4D59B9}"/>
              </a:ext>
            </a:extLst>
          </p:cNvPr>
          <p:cNvSpPr>
            <a:spLocks noGrp="1"/>
          </p:cNvSpPr>
          <p:nvPr>
            <p:ph type="body" sz="quarter" idx="23" hasCustomPrompt="1"/>
          </p:nvPr>
        </p:nvSpPr>
        <p:spPr>
          <a:xfrm>
            <a:off x="5122017" y="813681"/>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Tree>
    <p:extLst>
      <p:ext uri="{BB962C8B-B14F-4D97-AF65-F5344CB8AC3E}">
        <p14:creationId xmlns:p14="http://schemas.microsoft.com/office/powerpoint/2010/main" val="3047829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F56AF0-3D27-F347-B8CB-076514D7C094}"/>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41F8488-B743-DC4C-B1E8-7959257CF2B5}"/>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4" name="Text Placeholder 2">
            <a:extLst>
              <a:ext uri="{FF2B5EF4-FFF2-40B4-BE49-F238E27FC236}">
                <a16:creationId xmlns:a16="http://schemas.microsoft.com/office/drawing/2014/main" id="{6079897A-E403-8A45-9535-C4DE2C059689}"/>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5" name="Text Placeholder 7">
            <a:extLst>
              <a:ext uri="{FF2B5EF4-FFF2-40B4-BE49-F238E27FC236}">
                <a16:creationId xmlns:a16="http://schemas.microsoft.com/office/drawing/2014/main" id="{861ED8A8-B1C4-EA2B-F705-80B9BDB97FBB}"/>
              </a:ext>
            </a:extLst>
          </p:cNvPr>
          <p:cNvSpPr>
            <a:spLocks noGrp="1"/>
          </p:cNvSpPr>
          <p:nvPr>
            <p:ph type="body" sz="quarter" idx="25"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7" name="Picture Placeholder 6">
            <a:extLst>
              <a:ext uri="{FF2B5EF4-FFF2-40B4-BE49-F238E27FC236}">
                <a16:creationId xmlns:a16="http://schemas.microsoft.com/office/drawing/2014/main" id="{EC343522-B7AB-6DF9-B95C-F8D215DD1F91}"/>
              </a:ext>
            </a:extLst>
          </p:cNvPr>
          <p:cNvSpPr>
            <a:spLocks noGrp="1"/>
          </p:cNvSpPr>
          <p:nvPr>
            <p:ph type="pic" sz="quarter" idx="26"/>
          </p:nvPr>
        </p:nvSpPr>
        <p:spPr>
          <a:xfrm>
            <a:off x="661639" y="787400"/>
            <a:ext cx="4021486" cy="4356100"/>
          </a:xfrm>
          <a:prstGeom prst="rect">
            <a:avLst/>
          </a:prstGeom>
        </p:spPr>
        <p:txBody>
          <a:bodyPr/>
          <a:lstStyle/>
          <a:p>
            <a:endParaRPr lang="en-US"/>
          </a:p>
        </p:txBody>
      </p:sp>
    </p:spTree>
    <p:extLst>
      <p:ext uri="{BB962C8B-B14F-4D97-AF65-F5344CB8AC3E}">
        <p14:creationId xmlns:p14="http://schemas.microsoft.com/office/powerpoint/2010/main" val="1319132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F56AF0-3D27-F347-B8CB-076514D7C094}"/>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A41F8488-B743-DC4C-B1E8-7959257CF2B5}"/>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5" name="Text Placeholder 7">
            <a:extLst>
              <a:ext uri="{FF2B5EF4-FFF2-40B4-BE49-F238E27FC236}">
                <a16:creationId xmlns:a16="http://schemas.microsoft.com/office/drawing/2014/main" id="{861ED8A8-B1C4-EA2B-F705-80B9BDB97FBB}"/>
              </a:ext>
            </a:extLst>
          </p:cNvPr>
          <p:cNvSpPr>
            <a:spLocks noGrp="1"/>
          </p:cNvSpPr>
          <p:nvPr>
            <p:ph type="body" sz="quarter" idx="25"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7" name="Picture Placeholder 6">
            <a:extLst>
              <a:ext uri="{FF2B5EF4-FFF2-40B4-BE49-F238E27FC236}">
                <a16:creationId xmlns:a16="http://schemas.microsoft.com/office/drawing/2014/main" id="{EC343522-B7AB-6DF9-B95C-F8D215DD1F91}"/>
              </a:ext>
            </a:extLst>
          </p:cNvPr>
          <p:cNvSpPr>
            <a:spLocks noGrp="1"/>
          </p:cNvSpPr>
          <p:nvPr>
            <p:ph type="pic" sz="quarter" idx="26"/>
          </p:nvPr>
        </p:nvSpPr>
        <p:spPr>
          <a:xfrm>
            <a:off x="661639" y="787400"/>
            <a:ext cx="4021486" cy="4356100"/>
          </a:xfrm>
          <a:prstGeom prst="rect">
            <a:avLst/>
          </a:prstGeom>
        </p:spPr>
        <p:txBody>
          <a:bodyPr/>
          <a:lstStyle/>
          <a:p>
            <a:endParaRPr lang="en-US"/>
          </a:p>
        </p:txBody>
      </p:sp>
      <p:sp>
        <p:nvSpPr>
          <p:cNvPr id="8" name="Text Placeholder 7">
            <a:extLst>
              <a:ext uri="{FF2B5EF4-FFF2-40B4-BE49-F238E27FC236}">
                <a16:creationId xmlns:a16="http://schemas.microsoft.com/office/drawing/2014/main" id="{767E91C6-0C25-93B8-8CC8-E111AAA29BB8}"/>
              </a:ext>
            </a:extLst>
          </p:cNvPr>
          <p:cNvSpPr>
            <a:spLocks noGrp="1"/>
          </p:cNvSpPr>
          <p:nvPr>
            <p:ph type="body" sz="quarter" idx="27"/>
          </p:nvPr>
        </p:nvSpPr>
        <p:spPr>
          <a:xfrm>
            <a:off x="5122017" y="2339415"/>
            <a:ext cx="3517158" cy="2240523"/>
          </a:xfrm>
          <a:prstGeom prst="rect">
            <a:avLst/>
          </a:prstGeom>
        </p:spPr>
        <p:txBody>
          <a:bodyPr/>
          <a:lstStyle>
            <a:lvl1pPr marL="228600" indent="-228600">
              <a:buClr>
                <a:schemeClr val="accent4"/>
              </a:buClr>
              <a:buFont typeface="Wingdings" pitchFamily="2" charset="2"/>
              <a:buChar char="§"/>
              <a:defRPr sz="1600">
                <a:latin typeface="Arial" panose="020B0604020202020204" pitchFamily="34" charset="0"/>
                <a:cs typeface="Arial" panose="020B0604020202020204" pitchFamily="34" charset="0"/>
              </a:defRPr>
            </a:lvl1pPr>
            <a:lvl2pPr marL="685800" indent="-228600">
              <a:buClr>
                <a:schemeClr val="accent4"/>
              </a:buClr>
              <a:buFont typeface="Wingdings" pitchFamily="2" charset="2"/>
              <a:buChar char="§"/>
              <a:defRPr sz="1600">
                <a:latin typeface="Arial" panose="020B0604020202020204" pitchFamily="34" charset="0"/>
                <a:cs typeface="Arial" panose="020B0604020202020204" pitchFamily="34" charset="0"/>
              </a:defRPr>
            </a:lvl2pPr>
            <a:lvl3pPr marL="1143000" indent="-228600">
              <a:buClr>
                <a:schemeClr val="accent4"/>
              </a:buClr>
              <a:buFont typeface="Wingdings" pitchFamily="2" charset="2"/>
              <a:buChar char="§"/>
              <a:defRPr sz="1600">
                <a:latin typeface="Arial" panose="020B0604020202020204" pitchFamily="34" charset="0"/>
                <a:cs typeface="Arial" panose="020B0604020202020204" pitchFamily="34" charset="0"/>
              </a:defRPr>
            </a:lvl3pPr>
            <a:lvl4pPr marL="1600200" indent="-228600">
              <a:buClr>
                <a:schemeClr val="accent4"/>
              </a:buClr>
              <a:buFont typeface="Wingdings" pitchFamily="2" charset="2"/>
              <a:buChar char="§"/>
              <a:defRPr sz="1600">
                <a:latin typeface="Arial" panose="020B0604020202020204" pitchFamily="34" charset="0"/>
                <a:cs typeface="Arial" panose="020B0604020202020204" pitchFamily="34" charset="0"/>
              </a:defRPr>
            </a:lvl4pPr>
            <a:lvl5pPr marL="2057400" indent="-228600">
              <a:buClr>
                <a:schemeClr val="accent4"/>
              </a:buClr>
              <a:buFont typeface="Wingdings"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84545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59BA6045-AD87-C89A-3703-15B5C4BB6690}"/>
              </a:ext>
            </a:extLst>
          </p:cNvPr>
          <p:cNvSpPr>
            <a:spLocks noGrp="1"/>
          </p:cNvSpPr>
          <p:nvPr>
            <p:ph type="pic" sz="quarter" idx="26"/>
          </p:nvPr>
        </p:nvSpPr>
        <p:spPr>
          <a:xfrm>
            <a:off x="661639" y="787400"/>
            <a:ext cx="4021486" cy="4356100"/>
          </a:xfrm>
          <a:prstGeom prst="rect">
            <a:avLst/>
          </a:prstGeom>
        </p:spPr>
        <p:txBody>
          <a:bodyPr/>
          <a:lstStyle/>
          <a:p>
            <a:endParaRPr lang="en-US"/>
          </a:p>
        </p:txBody>
      </p:sp>
      <p:sp>
        <p:nvSpPr>
          <p:cNvPr id="3" name="Text Placeholder 5">
            <a:extLst>
              <a:ext uri="{FF2B5EF4-FFF2-40B4-BE49-F238E27FC236}">
                <a16:creationId xmlns:a16="http://schemas.microsoft.com/office/drawing/2014/main" id="{3F8B4A34-9E4F-4CC7-BAE6-21BC8B326DA4}"/>
              </a:ext>
            </a:extLst>
          </p:cNvPr>
          <p:cNvSpPr>
            <a:spLocks noGrp="1"/>
          </p:cNvSpPr>
          <p:nvPr>
            <p:ph type="body" sz="quarter" idx="10" hasCustomPrompt="1"/>
          </p:nvPr>
        </p:nvSpPr>
        <p:spPr>
          <a:xfrm>
            <a:off x="1206835" y="2182609"/>
            <a:ext cx="3119301" cy="1252569"/>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rPr>
              <a:t>Lorem Ipsum Dolor Sit </a:t>
            </a:r>
            <a:r>
              <a:rPr lang="en-US" err="1">
                <a:solidFill>
                  <a:schemeClr val="bg1"/>
                </a:solidFill>
              </a:rPr>
              <a:t>Amet</a:t>
            </a:r>
            <a:r>
              <a:rPr lang="en-US">
                <a:solidFill>
                  <a:schemeClr val="bg1"/>
                </a:solidFill>
              </a:rPr>
              <a:t> </a:t>
            </a:r>
            <a:r>
              <a:rPr lang="en-US" err="1">
                <a:solidFill>
                  <a:schemeClr val="bg1"/>
                </a:solidFill>
              </a:rPr>
              <a:t>Consectetur</a:t>
            </a:r>
            <a:r>
              <a:rPr lang="en-US">
                <a:solidFill>
                  <a:schemeClr val="bg1"/>
                </a:solidFill>
              </a:rPr>
              <a:t> </a:t>
            </a:r>
            <a:r>
              <a:rPr lang="en-US" err="1">
                <a:solidFill>
                  <a:schemeClr val="bg1"/>
                </a:solidFill>
              </a:rPr>
              <a:t>Adipisicing</a:t>
            </a:r>
            <a:endParaRPr lang="en-US">
              <a:solidFill>
                <a:schemeClr val="bg1"/>
              </a:solidFill>
            </a:endParaRPr>
          </a:p>
          <a:p>
            <a:pPr lvl="0"/>
            <a:endParaRPr lang="en-US"/>
          </a:p>
        </p:txBody>
      </p:sp>
      <p:sp>
        <p:nvSpPr>
          <p:cNvPr id="5" name="Text Placeholder 2">
            <a:extLst>
              <a:ext uri="{FF2B5EF4-FFF2-40B4-BE49-F238E27FC236}">
                <a16:creationId xmlns:a16="http://schemas.microsoft.com/office/drawing/2014/main" id="{A5B394BE-EE24-4142-AF44-C6F210099B2A}"/>
              </a:ext>
            </a:extLst>
          </p:cNvPr>
          <p:cNvSpPr>
            <a:spLocks noGrp="1"/>
          </p:cNvSpPr>
          <p:nvPr>
            <p:ph type="body" sz="quarter" idx="22" hasCustomPrompt="1"/>
          </p:nvPr>
        </p:nvSpPr>
        <p:spPr>
          <a:xfrm>
            <a:off x="5122017" y="2227213"/>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2" name="Text Placeholder 7">
            <a:extLst>
              <a:ext uri="{FF2B5EF4-FFF2-40B4-BE49-F238E27FC236}">
                <a16:creationId xmlns:a16="http://schemas.microsoft.com/office/drawing/2014/main" id="{278AAC6D-480A-FBD4-E101-EBC9D1E88B3B}"/>
              </a:ext>
            </a:extLst>
          </p:cNvPr>
          <p:cNvSpPr>
            <a:spLocks noGrp="1"/>
          </p:cNvSpPr>
          <p:nvPr>
            <p:ph type="body" sz="quarter" idx="25"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40792845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HA text 01 - blank">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DBD72C69-BA62-EF92-F420-9013304E9FFF}"/>
              </a:ext>
            </a:extLst>
          </p:cNvPr>
          <p:cNvSpPr>
            <a:spLocks noGrp="1"/>
          </p:cNvSpPr>
          <p:nvPr>
            <p:ph type="pic" sz="quarter" idx="26"/>
          </p:nvPr>
        </p:nvSpPr>
        <p:spPr>
          <a:xfrm>
            <a:off x="661639" y="787400"/>
            <a:ext cx="4021486" cy="4356100"/>
          </a:xfrm>
          <a:prstGeom prst="rect">
            <a:avLst/>
          </a:prstGeom>
        </p:spPr>
        <p:txBody>
          <a:bodyPr/>
          <a:lstStyle/>
          <a:p>
            <a:endParaRPr lang="en-US"/>
          </a:p>
        </p:txBody>
      </p:sp>
    </p:spTree>
    <p:extLst>
      <p:ext uri="{BB962C8B-B14F-4D97-AF65-F5344CB8AC3E}">
        <p14:creationId xmlns:p14="http://schemas.microsoft.com/office/powerpoint/2010/main" val="40151757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100BFB19-96FA-C4D6-61E1-4007D4098FFD}"/>
              </a:ext>
            </a:extLst>
          </p:cNvPr>
          <p:cNvSpPr>
            <a:spLocks noGrp="1"/>
          </p:cNvSpPr>
          <p:nvPr>
            <p:ph type="pic" sz="quarter" idx="26"/>
          </p:nvPr>
        </p:nvSpPr>
        <p:spPr>
          <a:xfrm>
            <a:off x="661639" y="787400"/>
            <a:ext cx="4021486" cy="4356100"/>
          </a:xfrm>
          <a:prstGeom prst="rect">
            <a:avLst/>
          </a:prstGeom>
        </p:spPr>
        <p:txBody>
          <a:bodyPr/>
          <a:lstStyle/>
          <a:p>
            <a:endParaRPr lang="en-US"/>
          </a:p>
        </p:txBody>
      </p:sp>
      <p:sp>
        <p:nvSpPr>
          <p:cNvPr id="3" name="Text Placeholder 7">
            <a:extLst>
              <a:ext uri="{FF2B5EF4-FFF2-40B4-BE49-F238E27FC236}">
                <a16:creationId xmlns:a16="http://schemas.microsoft.com/office/drawing/2014/main" id="{C7549D15-AEAB-3F40-5263-D74B557A89C0}"/>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4" name="Rectangle 3">
            <a:extLst>
              <a:ext uri="{FF2B5EF4-FFF2-40B4-BE49-F238E27FC236}">
                <a16:creationId xmlns:a16="http://schemas.microsoft.com/office/drawing/2014/main" id="{AD805027-CD4A-658C-3608-9C390882E53B}"/>
              </a:ext>
            </a:extLst>
          </p:cNvPr>
          <p:cNvSpPr/>
          <p:nvPr userDrawn="1"/>
        </p:nvSpPr>
        <p:spPr>
          <a:xfrm>
            <a:off x="1165480" y="1223947"/>
            <a:ext cx="1060559" cy="95187"/>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5" name="Text Placeholder 2">
            <a:extLst>
              <a:ext uri="{FF2B5EF4-FFF2-40B4-BE49-F238E27FC236}">
                <a16:creationId xmlns:a16="http://schemas.microsoft.com/office/drawing/2014/main" id="{3E31FB59-2F1A-682E-E7A9-E2498EE0CCFF}"/>
              </a:ext>
            </a:extLst>
          </p:cNvPr>
          <p:cNvSpPr>
            <a:spLocks noGrp="1"/>
          </p:cNvSpPr>
          <p:nvPr>
            <p:ph type="body" sz="quarter" idx="22" hasCustomPrompt="1"/>
          </p:nvPr>
        </p:nvSpPr>
        <p:spPr>
          <a:xfrm>
            <a:off x="1165479" y="3510479"/>
            <a:ext cx="3162447" cy="276999"/>
          </a:xfrm>
          <a:prstGeom prst="rect">
            <a:avLst/>
          </a:prstGeom>
        </p:spPr>
        <p:txBody>
          <a:bodyPr wrap="square" lIns="0" tIns="0" rIns="0" bIns="0">
            <a:spAutoFit/>
          </a:bodyPr>
          <a:lstStyle>
            <a:lvl1pPr marL="0" indent="0">
              <a:spcBef>
                <a:spcPts val="100"/>
              </a:spcBef>
              <a:buNone/>
              <a:defRPr sz="2000" b="1">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6" name="Title 3">
            <a:extLst>
              <a:ext uri="{FF2B5EF4-FFF2-40B4-BE49-F238E27FC236}">
                <a16:creationId xmlns:a16="http://schemas.microsoft.com/office/drawing/2014/main" id="{A5772D74-2CEE-A104-D687-6930E90AC153}"/>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5400" b="1" i="0" dirty="0">
                <a:solidFill>
                  <a:schemeClr val="bg1"/>
                </a:solidFill>
                <a:latin typeface="Arial" panose="020B0604020202020204" pitchFamily="34" charset="0"/>
                <a:cs typeface="Arial" panose="020B0604020202020204" pitchFamily="34" charset="0"/>
              </a:defRPr>
            </a:lvl1pPr>
          </a:lstStyle>
          <a:p>
            <a:r>
              <a:rPr lang="en-US"/>
              <a:t>Add copy here</a:t>
            </a:r>
          </a:p>
        </p:txBody>
      </p:sp>
      <p:sp>
        <p:nvSpPr>
          <p:cNvPr id="7" name="Text Placeholder 2">
            <a:extLst>
              <a:ext uri="{FF2B5EF4-FFF2-40B4-BE49-F238E27FC236}">
                <a16:creationId xmlns:a16="http://schemas.microsoft.com/office/drawing/2014/main" id="{5954E59F-740B-1E9A-EC19-83793F4D59B9}"/>
              </a:ext>
            </a:extLst>
          </p:cNvPr>
          <p:cNvSpPr>
            <a:spLocks noGrp="1"/>
          </p:cNvSpPr>
          <p:nvPr>
            <p:ph type="body" sz="quarter" idx="23" hasCustomPrompt="1"/>
          </p:nvPr>
        </p:nvSpPr>
        <p:spPr>
          <a:xfrm>
            <a:off x="5122017" y="813681"/>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Tree>
    <p:extLst>
      <p:ext uri="{BB962C8B-B14F-4D97-AF65-F5344CB8AC3E}">
        <p14:creationId xmlns:p14="http://schemas.microsoft.com/office/powerpoint/2010/main" val="13216305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B29703-F263-E244-9755-D61BAB956E4E}"/>
              </a:ext>
            </a:extLst>
          </p:cNvPr>
          <p:cNvSpPr/>
          <p:nvPr userDrawn="1"/>
        </p:nvSpPr>
        <p:spPr>
          <a:xfrm>
            <a:off x="3337823" y="804826"/>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1D1FAF1E-D036-974A-8493-E1F9394076F4}"/>
              </a:ext>
            </a:extLst>
          </p:cNvPr>
          <p:cNvSpPr>
            <a:spLocks noGrp="1"/>
          </p:cNvSpPr>
          <p:nvPr>
            <p:ph type="body" sz="quarter" idx="10" hasCustomPrompt="1"/>
          </p:nvPr>
        </p:nvSpPr>
        <p:spPr>
          <a:xfrm>
            <a:off x="3234694" y="997292"/>
            <a:ext cx="5470691" cy="84083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58ACDF69-C81A-D14D-9EE7-A7701871627E}"/>
              </a:ext>
            </a:extLst>
          </p:cNvPr>
          <p:cNvSpPr>
            <a:spLocks noGrp="1"/>
          </p:cNvSpPr>
          <p:nvPr>
            <p:ph type="body" sz="quarter" idx="22" hasCustomPrompt="1"/>
          </p:nvPr>
        </p:nvSpPr>
        <p:spPr>
          <a:xfrm>
            <a:off x="3337822" y="2096111"/>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2" name="Text Placeholder 7">
            <a:extLst>
              <a:ext uri="{FF2B5EF4-FFF2-40B4-BE49-F238E27FC236}">
                <a16:creationId xmlns:a16="http://schemas.microsoft.com/office/drawing/2014/main" id="{7B467DBB-A17D-6120-0DAD-72D4CD89E2B2}"/>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3" name="Picture Placeholder 3">
            <a:extLst>
              <a:ext uri="{FF2B5EF4-FFF2-40B4-BE49-F238E27FC236}">
                <a16:creationId xmlns:a16="http://schemas.microsoft.com/office/drawing/2014/main" id="{C49068F2-EB76-5659-5166-121B3921247A}"/>
              </a:ext>
            </a:extLst>
          </p:cNvPr>
          <p:cNvSpPr>
            <a:spLocks noGrp="1"/>
          </p:cNvSpPr>
          <p:nvPr>
            <p:ph type="pic" sz="quarter" idx="26"/>
          </p:nvPr>
        </p:nvSpPr>
        <p:spPr>
          <a:xfrm>
            <a:off x="654205" y="804827"/>
            <a:ext cx="2237678" cy="4338674"/>
          </a:xfrm>
          <a:prstGeom prst="rect">
            <a:avLst/>
          </a:prstGeom>
        </p:spPr>
        <p:txBody>
          <a:bodyPr/>
          <a:lstStyle/>
          <a:p>
            <a:endParaRPr lang="en-US"/>
          </a:p>
        </p:txBody>
      </p:sp>
    </p:spTree>
    <p:extLst>
      <p:ext uri="{BB962C8B-B14F-4D97-AF65-F5344CB8AC3E}">
        <p14:creationId xmlns:p14="http://schemas.microsoft.com/office/powerpoint/2010/main" val="2802528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831DA9-EBA2-904C-94FD-31196A1ADFB0}"/>
              </a:ext>
            </a:extLst>
          </p:cNvPr>
          <p:cNvSpPr/>
          <p:nvPr userDrawn="1"/>
        </p:nvSpPr>
        <p:spPr>
          <a:xfrm>
            <a:off x="2679745" y="676712"/>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D25B4E0-2EF8-BC48-B1EF-114C5D16F350}"/>
              </a:ext>
            </a:extLst>
          </p:cNvPr>
          <p:cNvSpPr>
            <a:spLocks noGrp="1"/>
          </p:cNvSpPr>
          <p:nvPr>
            <p:ph type="body" sz="quarter" idx="10" hasCustomPrompt="1"/>
          </p:nvPr>
        </p:nvSpPr>
        <p:spPr>
          <a:xfrm>
            <a:off x="2588305" y="2462147"/>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November 29, 2019</a:t>
            </a:r>
            <a:br>
              <a:rPr lang="en-US"/>
            </a:br>
            <a:r>
              <a:rPr lang="en-US"/>
              <a:t>Presenter Name</a:t>
            </a:r>
          </a:p>
        </p:txBody>
      </p:sp>
      <p:sp>
        <p:nvSpPr>
          <p:cNvPr id="6" name="Title 3">
            <a:extLst>
              <a:ext uri="{FF2B5EF4-FFF2-40B4-BE49-F238E27FC236}">
                <a16:creationId xmlns:a16="http://schemas.microsoft.com/office/drawing/2014/main" id="{CEED9DBE-5F4B-5840-891E-670173BA954C}"/>
              </a:ext>
            </a:extLst>
          </p:cNvPr>
          <p:cNvSpPr>
            <a:spLocks noGrp="1"/>
          </p:cNvSpPr>
          <p:nvPr>
            <p:ph type="title" hasCustomPrompt="1"/>
          </p:nvPr>
        </p:nvSpPr>
        <p:spPr>
          <a:xfrm>
            <a:off x="2588305" y="1322401"/>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7" name="Text Placeholder 4">
            <a:extLst>
              <a:ext uri="{FF2B5EF4-FFF2-40B4-BE49-F238E27FC236}">
                <a16:creationId xmlns:a16="http://schemas.microsoft.com/office/drawing/2014/main" id="{6E2BC660-4D33-9549-9B5D-FBB8B3B26FA5}"/>
              </a:ext>
            </a:extLst>
          </p:cNvPr>
          <p:cNvSpPr>
            <a:spLocks noGrp="1"/>
          </p:cNvSpPr>
          <p:nvPr>
            <p:ph type="body" sz="quarter" idx="11" hasCustomPrompt="1"/>
          </p:nvPr>
        </p:nvSpPr>
        <p:spPr>
          <a:xfrm>
            <a:off x="2588305" y="834044"/>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a:solidFill>
                  <a:schemeClr val="bg1"/>
                </a:solidFill>
                <a:latin typeface="Arial" panose="020B0604020202020204" pitchFamily="34" charset="0"/>
                <a:cs typeface="Arial" panose="020B0604020202020204" pitchFamily="34" charset="0"/>
              </a:rPr>
              <a:t>Connected for Life.</a:t>
            </a:r>
            <a:endParaRPr lang="de-DE" sz="2400" b="1" i="0">
              <a:solidFill>
                <a:schemeClr val="bg1"/>
              </a:solidFill>
              <a:latin typeface="Arial" panose="020B0604020202020204" pitchFamily="34" charset="0"/>
              <a:cs typeface="Arial" panose="020B0604020202020204" pitchFamily="34" charset="0"/>
            </a:endParaRPr>
          </a:p>
          <a:p>
            <a:pPr lvl="0"/>
            <a:endParaRPr lang="en-US"/>
          </a:p>
        </p:txBody>
      </p:sp>
      <p:pic>
        <p:nvPicPr>
          <p:cNvPr id="4" name="Picture 3" descr="Graphical user interface, text&#10;&#10;Description automatically generated">
            <a:extLst>
              <a:ext uri="{FF2B5EF4-FFF2-40B4-BE49-F238E27FC236}">
                <a16:creationId xmlns:a16="http://schemas.microsoft.com/office/drawing/2014/main" id="{5DF87D19-CA91-7B8F-B83C-7A318283B86A}"/>
              </a:ext>
            </a:extLst>
          </p:cNvPr>
          <p:cNvPicPr>
            <a:picLocks noChangeAspect="1"/>
          </p:cNvPicPr>
          <p:nvPr userDrawn="1"/>
        </p:nvPicPr>
        <p:blipFill>
          <a:blip r:embed="rId3"/>
          <a:stretch>
            <a:fillRect/>
          </a:stretch>
        </p:blipFill>
        <p:spPr>
          <a:xfrm>
            <a:off x="2450504" y="3368015"/>
            <a:ext cx="1985852" cy="941441"/>
          </a:xfrm>
          <a:prstGeom prst="rect">
            <a:avLst/>
          </a:prstGeom>
        </p:spPr>
      </p:pic>
    </p:spTree>
    <p:extLst>
      <p:ext uri="{BB962C8B-B14F-4D97-AF65-F5344CB8AC3E}">
        <p14:creationId xmlns:p14="http://schemas.microsoft.com/office/powerpoint/2010/main" val="14120233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2B29703-F263-E244-9755-D61BAB956E4E}"/>
              </a:ext>
            </a:extLst>
          </p:cNvPr>
          <p:cNvSpPr/>
          <p:nvPr userDrawn="1"/>
        </p:nvSpPr>
        <p:spPr>
          <a:xfrm>
            <a:off x="3337823" y="804826"/>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1D1FAF1E-D036-974A-8493-E1F9394076F4}"/>
              </a:ext>
            </a:extLst>
          </p:cNvPr>
          <p:cNvSpPr>
            <a:spLocks noGrp="1"/>
          </p:cNvSpPr>
          <p:nvPr>
            <p:ph type="body" sz="quarter" idx="10" hasCustomPrompt="1"/>
          </p:nvPr>
        </p:nvSpPr>
        <p:spPr>
          <a:xfrm>
            <a:off x="3234694" y="997292"/>
            <a:ext cx="5470691" cy="84083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58ACDF69-C81A-D14D-9EE7-A7701871627E}"/>
              </a:ext>
            </a:extLst>
          </p:cNvPr>
          <p:cNvSpPr>
            <a:spLocks noGrp="1"/>
          </p:cNvSpPr>
          <p:nvPr>
            <p:ph type="body" sz="quarter" idx="22" hasCustomPrompt="1"/>
          </p:nvPr>
        </p:nvSpPr>
        <p:spPr>
          <a:xfrm>
            <a:off x="3337822" y="2096111"/>
            <a:ext cx="3162447" cy="215444"/>
          </a:xfrm>
          <a:prstGeom prst="rect">
            <a:avLst/>
          </a:prstGeom>
        </p:spPr>
        <p:txBody>
          <a:bodyPr wrap="square" lIns="0" tIns="0" rIns="0" bIns="0">
            <a:spAutoFit/>
          </a:bodyPr>
          <a:lstStyle>
            <a:lvl1pPr marL="0" indent="0">
              <a:lnSpc>
                <a:spcPct val="100000"/>
              </a:lnSpc>
              <a:spcBef>
                <a:spcPts val="100"/>
              </a:spcBef>
              <a:spcAft>
                <a:spcPts val="600"/>
              </a:spcAft>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9" name="Text Placeholder 5">
            <a:extLst>
              <a:ext uri="{FF2B5EF4-FFF2-40B4-BE49-F238E27FC236}">
                <a16:creationId xmlns:a16="http://schemas.microsoft.com/office/drawing/2014/main" id="{15A3F044-4A78-794C-A1C1-554B7F3CED62}"/>
              </a:ext>
            </a:extLst>
          </p:cNvPr>
          <p:cNvSpPr>
            <a:spLocks noGrp="1"/>
          </p:cNvSpPr>
          <p:nvPr>
            <p:ph type="body" sz="quarter" idx="25" hasCustomPrompt="1"/>
          </p:nvPr>
        </p:nvSpPr>
        <p:spPr>
          <a:xfrm>
            <a:off x="926612" y="1002511"/>
            <a:ext cx="1695215" cy="130507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bg1"/>
                </a:solidFill>
              </a:rPr>
              <a:t>Lorem Ipsum Dolor</a:t>
            </a:r>
            <a:endParaRPr lang="en-US"/>
          </a:p>
        </p:txBody>
      </p:sp>
      <p:sp>
        <p:nvSpPr>
          <p:cNvPr id="2" name="Text Placeholder 7">
            <a:extLst>
              <a:ext uri="{FF2B5EF4-FFF2-40B4-BE49-F238E27FC236}">
                <a16:creationId xmlns:a16="http://schemas.microsoft.com/office/drawing/2014/main" id="{7B467DBB-A17D-6120-0DAD-72D4CD89E2B2}"/>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582551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1947534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4" name="Title Placeholder 12">
            <a:extLst>
              <a:ext uri="{FF2B5EF4-FFF2-40B4-BE49-F238E27FC236}">
                <a16:creationId xmlns:a16="http://schemas.microsoft.com/office/drawing/2014/main" id="{9BD64C26-56D7-46A7-22FD-ED75CD4AD4D4}"/>
              </a:ext>
            </a:extLst>
          </p:cNvPr>
          <p:cNvSpPr txBox="1">
            <a:spLocks/>
          </p:cNvSpPr>
          <p:nvPr userDrawn="1"/>
        </p:nvSpPr>
        <p:spPr>
          <a:xfrm>
            <a:off x="684187" y="1324270"/>
            <a:ext cx="7775110" cy="2215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600"/>
              <a:t>Lorem ipsum dolor sit </a:t>
            </a:r>
            <a:r>
              <a:rPr lang="en-US" sz="1600" err="1"/>
              <a:t>amet</a:t>
            </a:r>
            <a:r>
              <a:rPr lang="en-US" sz="1600"/>
              <a:t> </a:t>
            </a:r>
            <a:r>
              <a:rPr lang="en-US" sz="1600" err="1"/>
              <a:t>consectetur</a:t>
            </a:r>
            <a:endParaRPr lang="en-US" sz="1600"/>
          </a:p>
        </p:txBody>
      </p:sp>
    </p:spTree>
    <p:extLst>
      <p:ext uri="{BB962C8B-B14F-4D97-AF65-F5344CB8AC3E}">
        <p14:creationId xmlns:p14="http://schemas.microsoft.com/office/powerpoint/2010/main" val="16014937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5" name="Content Placeholder 4">
            <a:extLst>
              <a:ext uri="{FF2B5EF4-FFF2-40B4-BE49-F238E27FC236}">
                <a16:creationId xmlns:a16="http://schemas.microsoft.com/office/drawing/2014/main" id="{5EF1C47D-5B7E-8598-23D3-F135A97C4B99}"/>
              </a:ext>
            </a:extLst>
          </p:cNvPr>
          <p:cNvSpPr>
            <a:spLocks noGrp="1"/>
          </p:cNvSpPr>
          <p:nvPr>
            <p:ph sz="quarter" idx="25" hasCustomPrompt="1"/>
          </p:nvPr>
        </p:nvSpPr>
        <p:spPr>
          <a:xfrm>
            <a:off x="684213" y="1324269"/>
            <a:ext cx="7775575" cy="3028831"/>
          </a:xfrm>
          <a:prstGeom prst="rect">
            <a:avLst/>
          </a:prstGeom>
        </p:spPr>
        <p:txBody>
          <a:bodyPr lIns="0" rIns="0"/>
          <a:lstStyle>
            <a:lvl1pPr marL="228600" indent="-228600">
              <a:buClr>
                <a:schemeClr val="accent2"/>
              </a:buClr>
              <a:buFont typeface="Wingdings" pitchFamily="2" charset="2"/>
              <a:buChar char="§"/>
              <a:defRPr sz="1600">
                <a:latin typeface="Arial" panose="020B0604020202020204" pitchFamily="34" charset="0"/>
                <a:cs typeface="Arial" panose="020B0604020202020204" pitchFamily="34" charset="0"/>
              </a:defRPr>
            </a:lvl1pPr>
            <a:lvl2pPr marL="685800" indent="-228600">
              <a:buClr>
                <a:schemeClr val="accent1"/>
              </a:buClr>
              <a:buFont typeface="Wingdings" pitchFamily="2" charset="2"/>
              <a:buChar char="§"/>
              <a:defRPr sz="1600">
                <a:latin typeface="Arial" panose="020B0604020202020204" pitchFamily="34" charset="0"/>
                <a:cs typeface="Arial" panose="020B0604020202020204" pitchFamily="34" charset="0"/>
              </a:defRPr>
            </a:lvl2pPr>
            <a:lvl3pPr marL="1143000" indent="-228600">
              <a:buClr>
                <a:schemeClr val="accent1"/>
              </a:buClr>
              <a:buFont typeface="Wingdings" pitchFamily="2" charset="2"/>
              <a:buChar char="§"/>
              <a:defRPr sz="1600">
                <a:latin typeface="Arial" panose="020B0604020202020204" pitchFamily="34" charset="0"/>
                <a:cs typeface="Arial" panose="020B0604020202020204" pitchFamily="34" charset="0"/>
              </a:defRPr>
            </a:lvl3pPr>
            <a:lvl4pPr marL="1600200" indent="-228600">
              <a:buClr>
                <a:schemeClr val="accent1"/>
              </a:buClr>
              <a:buFont typeface="Wingdings" pitchFamily="2" charset="2"/>
              <a:buChar char="§"/>
              <a:defRPr sz="1600">
                <a:latin typeface="Arial" panose="020B0604020202020204" pitchFamily="34" charset="0"/>
                <a:cs typeface="Arial" panose="020B0604020202020204" pitchFamily="34" charset="0"/>
              </a:defRPr>
            </a:lvl4pPr>
            <a:lvl5pPr marL="2057400" indent="-228600">
              <a:buClr>
                <a:schemeClr val="accent1"/>
              </a:buClr>
              <a:buFont typeface="Wingdings" pitchFamily="2" charset="2"/>
              <a:buChar char="§"/>
              <a:defRPr sz="1600">
                <a:latin typeface="Arial" panose="020B0604020202020204" pitchFamily="34" charset="0"/>
                <a:cs typeface="Arial" panose="020B0604020202020204" pitchFamily="34" charset="0"/>
              </a:defRPr>
            </a:lvl5pPr>
          </a:lstStyle>
          <a:p>
            <a:pPr marL="0" indent="0">
              <a:buNone/>
            </a:pPr>
            <a:r>
              <a:rPr lang="en-US"/>
              <a:t>Intro text with a </a:t>
            </a:r>
            <a:r>
              <a:rPr lang="en-US" b="1">
                <a:solidFill>
                  <a:schemeClr val="accent4"/>
                </a:solidFill>
              </a:rPr>
              <a:t>link</a:t>
            </a:r>
            <a:r>
              <a:rPr lang="en-US"/>
              <a:t>.</a:t>
            </a:r>
          </a:p>
          <a:p>
            <a:r>
              <a:rPr lang="en-US"/>
              <a:t>Bullet</a:t>
            </a:r>
          </a:p>
          <a:p>
            <a:r>
              <a:rPr lang="en-US"/>
              <a:t>Bullet Bullet</a:t>
            </a:r>
          </a:p>
        </p:txBody>
      </p:sp>
    </p:spTree>
    <p:extLst>
      <p:ext uri="{BB962C8B-B14F-4D97-AF65-F5344CB8AC3E}">
        <p14:creationId xmlns:p14="http://schemas.microsoft.com/office/powerpoint/2010/main" val="2234481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D5046A-9167-1A47-9CF6-67E07814D8B7}"/>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2279DBB6-17E5-FE4E-9A68-C662DD068E50}"/>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E43ECC0F-F7E1-8C4E-9F7F-B06C17281E55}"/>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5" name="Text Placeholder 7">
            <a:extLst>
              <a:ext uri="{FF2B5EF4-FFF2-40B4-BE49-F238E27FC236}">
                <a16:creationId xmlns:a16="http://schemas.microsoft.com/office/drawing/2014/main" id="{B2D03ACE-8D52-2A2D-6745-2302DED0C88E}"/>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4844683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2" name="Rectangle 1">
            <a:extLst>
              <a:ext uri="{FF2B5EF4-FFF2-40B4-BE49-F238E27FC236}">
                <a16:creationId xmlns:a16="http://schemas.microsoft.com/office/drawing/2014/main" id="{5C6F2C0D-3B74-04B0-5222-684F7BCD7EA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969782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2" name="Rectangle 1">
            <a:extLst>
              <a:ext uri="{FF2B5EF4-FFF2-40B4-BE49-F238E27FC236}">
                <a16:creationId xmlns:a16="http://schemas.microsoft.com/office/drawing/2014/main" id="{5C6F2C0D-3B74-04B0-5222-684F7BCD7EA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162661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8"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0"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3015415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8" y="1428751"/>
            <a:ext cx="2459063" cy="29028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0" y="1428751"/>
            <a:ext cx="2459063" cy="29028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35433606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39"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39"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850440"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34273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61705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362192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362192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362192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633684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633684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633684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7">
            <a:extLst>
              <a:ext uri="{FF2B5EF4-FFF2-40B4-BE49-F238E27FC236}">
                <a16:creationId xmlns:a16="http://schemas.microsoft.com/office/drawing/2014/main" id="{AC96BA6D-04F8-DC64-5EDC-BF0AC58E3931}"/>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616797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831DA9-EBA2-904C-94FD-31196A1ADFB0}"/>
              </a:ext>
            </a:extLst>
          </p:cNvPr>
          <p:cNvSpPr/>
          <p:nvPr userDrawn="1"/>
        </p:nvSpPr>
        <p:spPr>
          <a:xfrm>
            <a:off x="2476545" y="416982"/>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D25B4E0-2EF8-BC48-B1EF-114C5D16F350}"/>
              </a:ext>
            </a:extLst>
          </p:cNvPr>
          <p:cNvSpPr>
            <a:spLocks noGrp="1"/>
          </p:cNvSpPr>
          <p:nvPr>
            <p:ph type="body" sz="quarter" idx="10" hasCustomPrompt="1"/>
          </p:nvPr>
        </p:nvSpPr>
        <p:spPr>
          <a:xfrm>
            <a:off x="2385105" y="2202417"/>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November 29, 2019</a:t>
            </a:r>
            <a:br>
              <a:rPr lang="en-US"/>
            </a:br>
            <a:r>
              <a:rPr lang="en-US"/>
              <a:t>Presenter Name</a:t>
            </a:r>
          </a:p>
        </p:txBody>
      </p:sp>
      <p:sp>
        <p:nvSpPr>
          <p:cNvPr id="6" name="Title 3">
            <a:extLst>
              <a:ext uri="{FF2B5EF4-FFF2-40B4-BE49-F238E27FC236}">
                <a16:creationId xmlns:a16="http://schemas.microsoft.com/office/drawing/2014/main" id="{CEED9DBE-5F4B-5840-891E-670173BA954C}"/>
              </a:ext>
            </a:extLst>
          </p:cNvPr>
          <p:cNvSpPr>
            <a:spLocks noGrp="1"/>
          </p:cNvSpPr>
          <p:nvPr>
            <p:ph type="title" hasCustomPrompt="1"/>
          </p:nvPr>
        </p:nvSpPr>
        <p:spPr>
          <a:xfrm>
            <a:off x="2385105" y="1062671"/>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7" name="Text Placeholder 4">
            <a:extLst>
              <a:ext uri="{FF2B5EF4-FFF2-40B4-BE49-F238E27FC236}">
                <a16:creationId xmlns:a16="http://schemas.microsoft.com/office/drawing/2014/main" id="{88B299E3-BA99-3841-B52D-C59C42855E49}"/>
              </a:ext>
            </a:extLst>
          </p:cNvPr>
          <p:cNvSpPr>
            <a:spLocks noGrp="1"/>
          </p:cNvSpPr>
          <p:nvPr>
            <p:ph type="body" sz="quarter" idx="11" hasCustomPrompt="1"/>
          </p:nvPr>
        </p:nvSpPr>
        <p:spPr>
          <a:xfrm>
            <a:off x="2385105" y="569254"/>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a:solidFill>
                  <a:schemeClr val="bg1"/>
                </a:solidFill>
                <a:latin typeface="Arial" panose="020B0604020202020204" pitchFamily="34" charset="0"/>
                <a:cs typeface="Arial" panose="020B0604020202020204" pitchFamily="34" charset="0"/>
              </a:rPr>
              <a:t>Connected for Life.</a:t>
            </a:r>
            <a:endParaRPr lang="de-DE" sz="2400" b="1" i="0">
              <a:solidFill>
                <a:schemeClr val="bg1"/>
              </a:solidFill>
              <a:latin typeface="Arial" panose="020B0604020202020204" pitchFamily="34" charset="0"/>
              <a:cs typeface="Arial" panose="020B0604020202020204" pitchFamily="34" charset="0"/>
            </a:endParaRPr>
          </a:p>
          <a:p>
            <a:pPr lvl="0"/>
            <a:endParaRPr lang="en-US"/>
          </a:p>
        </p:txBody>
      </p:sp>
      <p:pic>
        <p:nvPicPr>
          <p:cNvPr id="8" name="Picture 7" descr="Graphical user interface, text&#10;&#10;Description automatically generated">
            <a:extLst>
              <a:ext uri="{FF2B5EF4-FFF2-40B4-BE49-F238E27FC236}">
                <a16:creationId xmlns:a16="http://schemas.microsoft.com/office/drawing/2014/main" id="{BC95A02B-4656-43D8-3F98-6F191FB4F948}"/>
              </a:ext>
            </a:extLst>
          </p:cNvPr>
          <p:cNvPicPr>
            <a:picLocks noChangeAspect="1"/>
          </p:cNvPicPr>
          <p:nvPr userDrawn="1"/>
        </p:nvPicPr>
        <p:blipFill>
          <a:blip r:embed="rId3"/>
          <a:stretch>
            <a:fillRect/>
          </a:stretch>
        </p:blipFill>
        <p:spPr>
          <a:xfrm>
            <a:off x="2238426" y="3265768"/>
            <a:ext cx="1985852" cy="941441"/>
          </a:xfrm>
          <a:prstGeom prst="rect">
            <a:avLst/>
          </a:prstGeom>
        </p:spPr>
      </p:pic>
    </p:spTree>
    <p:extLst>
      <p:ext uri="{BB962C8B-B14F-4D97-AF65-F5344CB8AC3E}">
        <p14:creationId xmlns:p14="http://schemas.microsoft.com/office/powerpoint/2010/main" val="32484346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39"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39"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850440"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3427386" y="1782178"/>
            <a:ext cx="2577487" cy="26491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6170586" y="1782178"/>
            <a:ext cx="2577487" cy="26491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362192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362192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362192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633684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633684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633684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7">
            <a:extLst>
              <a:ext uri="{FF2B5EF4-FFF2-40B4-BE49-F238E27FC236}">
                <a16:creationId xmlns:a16="http://schemas.microsoft.com/office/drawing/2014/main" id="{AC96BA6D-04F8-DC64-5EDC-BF0AC58E3931}"/>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6553834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3936851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3686043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416289"/>
            <a:ext cx="2156546" cy="356553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BE1D72E0-3270-D017-586E-972004483372}"/>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2278624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416289"/>
            <a:ext cx="2156546" cy="356553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BE1D72E0-3270-D017-586E-972004483372}"/>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741345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1780717"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35459"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2475779"/>
            <a:ext cx="1465377" cy="1688711"/>
          </a:xfrm>
          <a:prstGeom prst="rect">
            <a:avLst/>
          </a:prstGeom>
        </p:spPr>
        <p:txBody>
          <a:bodyPr lIns="0" rIns="0"/>
          <a:lstStyle>
            <a:lvl1pPr marL="285750" indent="-285750">
              <a:buClr>
                <a:schemeClr val="accent4"/>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cxnSp>
        <p:nvCxnSpPr>
          <p:cNvPr id="4" name="Google Shape;400;g20f6aa90e08_0_342">
            <a:extLst>
              <a:ext uri="{FF2B5EF4-FFF2-40B4-BE49-F238E27FC236}">
                <a16:creationId xmlns:a16="http://schemas.microsoft.com/office/drawing/2014/main" id="{4DE0AB72-C263-EEC0-586A-C4621F84E617}"/>
              </a:ext>
            </a:extLst>
          </p:cNvPr>
          <p:cNvCxnSpPr/>
          <p:nvPr userDrawn="1"/>
        </p:nvCxnSpPr>
        <p:spPr>
          <a:xfrm>
            <a:off x="850440" y="2352602"/>
            <a:ext cx="1031400" cy="0"/>
          </a:xfrm>
          <a:prstGeom prst="straightConnector1">
            <a:avLst/>
          </a:prstGeom>
          <a:noFill/>
          <a:ln w="28575" cap="flat" cmpd="sng">
            <a:solidFill>
              <a:srgbClr val="A6192E"/>
            </a:solidFill>
            <a:prstDash val="solid"/>
            <a:miter lim="800000"/>
            <a:headEnd type="none" w="sm" len="sm"/>
            <a:tailEnd type="none" w="sm" len="sm"/>
          </a:ln>
        </p:spPr>
      </p:cxnSp>
      <p:sp>
        <p:nvSpPr>
          <p:cNvPr id="32" name="Rectangle 31">
            <a:extLst>
              <a:ext uri="{FF2B5EF4-FFF2-40B4-BE49-F238E27FC236}">
                <a16:creationId xmlns:a16="http://schemas.microsoft.com/office/drawing/2014/main" id="{882E3D29-9117-19FE-A423-E31878FD4432}"/>
              </a:ext>
            </a:extLst>
          </p:cNvPr>
          <p:cNvSpPr/>
          <p:nvPr userDrawn="1"/>
        </p:nvSpPr>
        <p:spPr>
          <a:xfrm>
            <a:off x="6687422" y="1887685"/>
            <a:ext cx="1780717"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3" name="Text Placeholder 4">
            <a:extLst>
              <a:ext uri="{FF2B5EF4-FFF2-40B4-BE49-F238E27FC236}">
                <a16:creationId xmlns:a16="http://schemas.microsoft.com/office/drawing/2014/main" id="{F933F151-834F-E725-CF15-D88DC43F34B4}"/>
              </a:ext>
            </a:extLst>
          </p:cNvPr>
          <p:cNvSpPr>
            <a:spLocks noGrp="1"/>
          </p:cNvSpPr>
          <p:nvPr>
            <p:ph type="body" sz="quarter" idx="28" hasCustomPrompt="1"/>
          </p:nvPr>
        </p:nvSpPr>
        <p:spPr>
          <a:xfrm>
            <a:off x="6838694"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34" name="Text Placeholder 4">
            <a:extLst>
              <a:ext uri="{FF2B5EF4-FFF2-40B4-BE49-F238E27FC236}">
                <a16:creationId xmlns:a16="http://schemas.microsoft.com/office/drawing/2014/main" id="{E1BD0C2A-E29C-BB6A-3092-99D0188CD8ED}"/>
              </a:ext>
            </a:extLst>
          </p:cNvPr>
          <p:cNvSpPr>
            <a:spLocks noGrp="1"/>
          </p:cNvSpPr>
          <p:nvPr>
            <p:ph type="body" sz="quarter" idx="29" hasCustomPrompt="1"/>
          </p:nvPr>
        </p:nvSpPr>
        <p:spPr>
          <a:xfrm>
            <a:off x="6853675" y="2475779"/>
            <a:ext cx="1465377" cy="1688711"/>
          </a:xfrm>
          <a:prstGeom prst="rect">
            <a:avLst/>
          </a:prstGeom>
        </p:spPr>
        <p:txBody>
          <a:bodyPr lIns="0" rIns="0"/>
          <a:lstStyle>
            <a:lvl1pPr marL="285750" indent="-285750">
              <a:buClr>
                <a:schemeClr val="accent4"/>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cxnSp>
        <p:nvCxnSpPr>
          <p:cNvPr id="35" name="Google Shape;400;g20f6aa90e08_0_342">
            <a:extLst>
              <a:ext uri="{FF2B5EF4-FFF2-40B4-BE49-F238E27FC236}">
                <a16:creationId xmlns:a16="http://schemas.microsoft.com/office/drawing/2014/main" id="{A6A31FCF-FEEB-BAD4-BEDE-2FE13A759B66}"/>
              </a:ext>
            </a:extLst>
          </p:cNvPr>
          <p:cNvCxnSpPr/>
          <p:nvPr userDrawn="1"/>
        </p:nvCxnSpPr>
        <p:spPr>
          <a:xfrm>
            <a:off x="6853675" y="2352602"/>
            <a:ext cx="1031400" cy="0"/>
          </a:xfrm>
          <a:prstGeom prst="straightConnector1">
            <a:avLst/>
          </a:prstGeom>
          <a:noFill/>
          <a:ln w="28575" cap="flat" cmpd="sng">
            <a:solidFill>
              <a:srgbClr val="A6192E"/>
            </a:solidFill>
            <a:prstDash val="solid"/>
            <a:miter lim="800000"/>
            <a:headEnd type="none" w="sm" len="sm"/>
            <a:tailEnd type="none" w="sm" len="sm"/>
          </a:ln>
        </p:spPr>
      </p:cxnSp>
      <p:sp>
        <p:nvSpPr>
          <p:cNvPr id="36" name="Rectangle 35">
            <a:extLst>
              <a:ext uri="{FF2B5EF4-FFF2-40B4-BE49-F238E27FC236}">
                <a16:creationId xmlns:a16="http://schemas.microsoft.com/office/drawing/2014/main" id="{79F163B5-6A7C-4C85-1C96-52A7C49B3964}"/>
              </a:ext>
            </a:extLst>
          </p:cNvPr>
          <p:cNvSpPr/>
          <p:nvPr userDrawn="1"/>
        </p:nvSpPr>
        <p:spPr>
          <a:xfrm>
            <a:off x="4692971" y="1887685"/>
            <a:ext cx="1780717"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7" name="Text Placeholder 4">
            <a:extLst>
              <a:ext uri="{FF2B5EF4-FFF2-40B4-BE49-F238E27FC236}">
                <a16:creationId xmlns:a16="http://schemas.microsoft.com/office/drawing/2014/main" id="{FB8B58D6-1AC9-C284-0DA5-BD5F9B061FE1}"/>
              </a:ext>
            </a:extLst>
          </p:cNvPr>
          <p:cNvSpPr>
            <a:spLocks noGrp="1"/>
          </p:cNvSpPr>
          <p:nvPr>
            <p:ph type="body" sz="quarter" idx="30" hasCustomPrompt="1"/>
          </p:nvPr>
        </p:nvSpPr>
        <p:spPr>
          <a:xfrm>
            <a:off x="4844243"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38" name="Text Placeholder 4">
            <a:extLst>
              <a:ext uri="{FF2B5EF4-FFF2-40B4-BE49-F238E27FC236}">
                <a16:creationId xmlns:a16="http://schemas.microsoft.com/office/drawing/2014/main" id="{BFD6C79C-1160-EA83-C7E6-E8E4A3A18C35}"/>
              </a:ext>
            </a:extLst>
          </p:cNvPr>
          <p:cNvSpPr>
            <a:spLocks noGrp="1"/>
          </p:cNvSpPr>
          <p:nvPr>
            <p:ph type="body" sz="quarter" idx="31" hasCustomPrompt="1"/>
          </p:nvPr>
        </p:nvSpPr>
        <p:spPr>
          <a:xfrm>
            <a:off x="4859224" y="2475779"/>
            <a:ext cx="1465377" cy="1688711"/>
          </a:xfrm>
          <a:prstGeom prst="rect">
            <a:avLst/>
          </a:prstGeom>
        </p:spPr>
        <p:txBody>
          <a:bodyPr lIns="0" rIns="0"/>
          <a:lstStyle>
            <a:lvl1pPr marL="285750" indent="-285750">
              <a:buClr>
                <a:schemeClr val="accent4"/>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cxnSp>
        <p:nvCxnSpPr>
          <p:cNvPr id="39" name="Google Shape;400;g20f6aa90e08_0_342">
            <a:extLst>
              <a:ext uri="{FF2B5EF4-FFF2-40B4-BE49-F238E27FC236}">
                <a16:creationId xmlns:a16="http://schemas.microsoft.com/office/drawing/2014/main" id="{8420CF23-9086-F198-C393-54F4723930B6}"/>
              </a:ext>
            </a:extLst>
          </p:cNvPr>
          <p:cNvCxnSpPr/>
          <p:nvPr userDrawn="1"/>
        </p:nvCxnSpPr>
        <p:spPr>
          <a:xfrm>
            <a:off x="4859224" y="2352602"/>
            <a:ext cx="1031400" cy="0"/>
          </a:xfrm>
          <a:prstGeom prst="straightConnector1">
            <a:avLst/>
          </a:prstGeom>
          <a:noFill/>
          <a:ln w="28575" cap="flat" cmpd="sng">
            <a:solidFill>
              <a:srgbClr val="A6192E"/>
            </a:solidFill>
            <a:prstDash val="solid"/>
            <a:miter lim="800000"/>
            <a:headEnd type="none" w="sm" len="sm"/>
            <a:tailEnd type="none" w="sm" len="sm"/>
          </a:ln>
        </p:spPr>
      </p:cxnSp>
      <p:sp>
        <p:nvSpPr>
          <p:cNvPr id="40" name="Rectangle 39">
            <a:extLst>
              <a:ext uri="{FF2B5EF4-FFF2-40B4-BE49-F238E27FC236}">
                <a16:creationId xmlns:a16="http://schemas.microsoft.com/office/drawing/2014/main" id="{DC72933A-F31F-C22E-A40A-687BDDBF2D12}"/>
              </a:ext>
            </a:extLst>
          </p:cNvPr>
          <p:cNvSpPr/>
          <p:nvPr userDrawn="1"/>
        </p:nvSpPr>
        <p:spPr>
          <a:xfrm>
            <a:off x="2685237" y="1887685"/>
            <a:ext cx="1780717"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1" name="Text Placeholder 4">
            <a:extLst>
              <a:ext uri="{FF2B5EF4-FFF2-40B4-BE49-F238E27FC236}">
                <a16:creationId xmlns:a16="http://schemas.microsoft.com/office/drawing/2014/main" id="{E1E77D58-C578-4908-212A-706168154C22}"/>
              </a:ext>
            </a:extLst>
          </p:cNvPr>
          <p:cNvSpPr>
            <a:spLocks noGrp="1"/>
          </p:cNvSpPr>
          <p:nvPr>
            <p:ph type="body" sz="quarter" idx="32" hasCustomPrompt="1"/>
          </p:nvPr>
        </p:nvSpPr>
        <p:spPr>
          <a:xfrm>
            <a:off x="2836509"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42" name="Text Placeholder 4">
            <a:extLst>
              <a:ext uri="{FF2B5EF4-FFF2-40B4-BE49-F238E27FC236}">
                <a16:creationId xmlns:a16="http://schemas.microsoft.com/office/drawing/2014/main" id="{41E2EECF-2C2D-B3AB-220D-CD337AF855C2}"/>
              </a:ext>
            </a:extLst>
          </p:cNvPr>
          <p:cNvSpPr>
            <a:spLocks noGrp="1"/>
          </p:cNvSpPr>
          <p:nvPr>
            <p:ph type="body" sz="quarter" idx="33" hasCustomPrompt="1"/>
          </p:nvPr>
        </p:nvSpPr>
        <p:spPr>
          <a:xfrm>
            <a:off x="2851490" y="2475779"/>
            <a:ext cx="1465377" cy="1688711"/>
          </a:xfrm>
          <a:prstGeom prst="rect">
            <a:avLst/>
          </a:prstGeom>
        </p:spPr>
        <p:txBody>
          <a:bodyPr lIns="0" rIns="0"/>
          <a:lstStyle>
            <a:lvl1pPr marL="285750" indent="-285750">
              <a:buClr>
                <a:schemeClr val="accent4"/>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cxnSp>
        <p:nvCxnSpPr>
          <p:cNvPr id="43" name="Google Shape;400;g20f6aa90e08_0_342">
            <a:extLst>
              <a:ext uri="{FF2B5EF4-FFF2-40B4-BE49-F238E27FC236}">
                <a16:creationId xmlns:a16="http://schemas.microsoft.com/office/drawing/2014/main" id="{9D318BA8-07A0-E429-8612-4A6FB7D633E4}"/>
              </a:ext>
            </a:extLst>
          </p:cNvPr>
          <p:cNvCxnSpPr/>
          <p:nvPr userDrawn="1"/>
        </p:nvCxnSpPr>
        <p:spPr>
          <a:xfrm>
            <a:off x="2851490" y="2352602"/>
            <a:ext cx="1031400" cy="0"/>
          </a:xfrm>
          <a:prstGeom prst="straightConnector1">
            <a:avLst/>
          </a:prstGeom>
          <a:noFill/>
          <a:ln w="28575" cap="flat" cmpd="sng">
            <a:solidFill>
              <a:srgbClr val="A6192E"/>
            </a:solidFill>
            <a:prstDash val="solid"/>
            <a:miter lim="800000"/>
            <a:headEnd type="none" w="sm" len="sm"/>
            <a:tailEnd type="none" w="sm" len="sm"/>
          </a:ln>
        </p:spPr>
      </p:cxnSp>
    </p:spTree>
    <p:extLst>
      <p:ext uri="{BB962C8B-B14F-4D97-AF65-F5344CB8AC3E}">
        <p14:creationId xmlns:p14="http://schemas.microsoft.com/office/powerpoint/2010/main" val="39849995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1780717"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35459"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2475779"/>
            <a:ext cx="1465377" cy="1688711"/>
          </a:xfrm>
          <a:prstGeom prst="rect">
            <a:avLst/>
          </a:prstGeom>
        </p:spPr>
        <p:txBody>
          <a:bodyPr lIns="0" rIns="0"/>
          <a:lstStyle>
            <a:lvl1pPr marL="285750" indent="-285750">
              <a:buClr>
                <a:schemeClr val="accent1"/>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cxnSp>
        <p:nvCxnSpPr>
          <p:cNvPr id="4" name="Google Shape;400;g20f6aa90e08_0_342">
            <a:extLst>
              <a:ext uri="{FF2B5EF4-FFF2-40B4-BE49-F238E27FC236}">
                <a16:creationId xmlns:a16="http://schemas.microsoft.com/office/drawing/2014/main" id="{4DE0AB72-C263-EEC0-586A-C4621F84E617}"/>
              </a:ext>
            </a:extLst>
          </p:cNvPr>
          <p:cNvCxnSpPr/>
          <p:nvPr userDrawn="1"/>
        </p:nvCxnSpPr>
        <p:spPr>
          <a:xfrm>
            <a:off x="850440" y="2352602"/>
            <a:ext cx="1031400" cy="0"/>
          </a:xfrm>
          <a:prstGeom prst="straightConnector1">
            <a:avLst/>
          </a:prstGeom>
          <a:noFill/>
          <a:ln w="38100" cap="flat" cmpd="sng">
            <a:solidFill>
              <a:srgbClr val="A6192E"/>
            </a:solidFill>
            <a:prstDash val="solid"/>
            <a:miter lim="800000"/>
            <a:headEnd type="none" w="sm" len="sm"/>
            <a:tailEnd type="none" w="sm" len="sm"/>
          </a:ln>
        </p:spPr>
      </p:cxnSp>
      <p:sp>
        <p:nvSpPr>
          <p:cNvPr id="32" name="Rectangle 31">
            <a:extLst>
              <a:ext uri="{FF2B5EF4-FFF2-40B4-BE49-F238E27FC236}">
                <a16:creationId xmlns:a16="http://schemas.microsoft.com/office/drawing/2014/main" id="{882E3D29-9117-19FE-A423-E31878FD4432}"/>
              </a:ext>
            </a:extLst>
          </p:cNvPr>
          <p:cNvSpPr/>
          <p:nvPr userDrawn="1"/>
        </p:nvSpPr>
        <p:spPr>
          <a:xfrm>
            <a:off x="6687422" y="1887685"/>
            <a:ext cx="1780717" cy="2443943"/>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3" name="Text Placeholder 4">
            <a:extLst>
              <a:ext uri="{FF2B5EF4-FFF2-40B4-BE49-F238E27FC236}">
                <a16:creationId xmlns:a16="http://schemas.microsoft.com/office/drawing/2014/main" id="{F933F151-834F-E725-CF15-D88DC43F34B4}"/>
              </a:ext>
            </a:extLst>
          </p:cNvPr>
          <p:cNvSpPr>
            <a:spLocks noGrp="1"/>
          </p:cNvSpPr>
          <p:nvPr>
            <p:ph type="body" sz="quarter" idx="28" hasCustomPrompt="1"/>
          </p:nvPr>
        </p:nvSpPr>
        <p:spPr>
          <a:xfrm>
            <a:off x="6838694"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34" name="Text Placeholder 4">
            <a:extLst>
              <a:ext uri="{FF2B5EF4-FFF2-40B4-BE49-F238E27FC236}">
                <a16:creationId xmlns:a16="http://schemas.microsoft.com/office/drawing/2014/main" id="{E1BD0C2A-E29C-BB6A-3092-99D0188CD8ED}"/>
              </a:ext>
            </a:extLst>
          </p:cNvPr>
          <p:cNvSpPr>
            <a:spLocks noGrp="1"/>
          </p:cNvSpPr>
          <p:nvPr>
            <p:ph type="body" sz="quarter" idx="29" hasCustomPrompt="1"/>
          </p:nvPr>
        </p:nvSpPr>
        <p:spPr>
          <a:xfrm>
            <a:off x="6853675" y="2475779"/>
            <a:ext cx="1465377" cy="1688711"/>
          </a:xfrm>
          <a:prstGeom prst="rect">
            <a:avLst/>
          </a:prstGeom>
        </p:spPr>
        <p:txBody>
          <a:bodyPr lIns="0" rIns="0"/>
          <a:lstStyle>
            <a:lvl1pPr marL="285750" indent="-285750">
              <a:buClr>
                <a:schemeClr val="accent1"/>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cxnSp>
        <p:nvCxnSpPr>
          <p:cNvPr id="35" name="Google Shape;400;g20f6aa90e08_0_342">
            <a:extLst>
              <a:ext uri="{FF2B5EF4-FFF2-40B4-BE49-F238E27FC236}">
                <a16:creationId xmlns:a16="http://schemas.microsoft.com/office/drawing/2014/main" id="{A6A31FCF-FEEB-BAD4-BEDE-2FE13A759B66}"/>
              </a:ext>
            </a:extLst>
          </p:cNvPr>
          <p:cNvCxnSpPr/>
          <p:nvPr userDrawn="1"/>
        </p:nvCxnSpPr>
        <p:spPr>
          <a:xfrm>
            <a:off x="6853675" y="2352602"/>
            <a:ext cx="1031400" cy="0"/>
          </a:xfrm>
          <a:prstGeom prst="straightConnector1">
            <a:avLst/>
          </a:prstGeom>
          <a:noFill/>
          <a:ln w="38100" cap="flat" cmpd="sng">
            <a:solidFill>
              <a:schemeClr val="accent3"/>
            </a:solidFill>
            <a:prstDash val="solid"/>
            <a:miter lim="800000"/>
            <a:headEnd type="none" w="sm" len="sm"/>
            <a:tailEnd type="none" w="sm" len="sm"/>
          </a:ln>
        </p:spPr>
      </p:cxnSp>
      <p:sp>
        <p:nvSpPr>
          <p:cNvPr id="36" name="Rectangle 35">
            <a:extLst>
              <a:ext uri="{FF2B5EF4-FFF2-40B4-BE49-F238E27FC236}">
                <a16:creationId xmlns:a16="http://schemas.microsoft.com/office/drawing/2014/main" id="{79F163B5-6A7C-4C85-1C96-52A7C49B3964}"/>
              </a:ext>
            </a:extLst>
          </p:cNvPr>
          <p:cNvSpPr/>
          <p:nvPr userDrawn="1"/>
        </p:nvSpPr>
        <p:spPr>
          <a:xfrm>
            <a:off x="4692971" y="1887685"/>
            <a:ext cx="1780717" cy="244394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7" name="Text Placeholder 4">
            <a:extLst>
              <a:ext uri="{FF2B5EF4-FFF2-40B4-BE49-F238E27FC236}">
                <a16:creationId xmlns:a16="http://schemas.microsoft.com/office/drawing/2014/main" id="{FB8B58D6-1AC9-C284-0DA5-BD5F9B061FE1}"/>
              </a:ext>
            </a:extLst>
          </p:cNvPr>
          <p:cNvSpPr>
            <a:spLocks noGrp="1"/>
          </p:cNvSpPr>
          <p:nvPr>
            <p:ph type="body" sz="quarter" idx="30" hasCustomPrompt="1"/>
          </p:nvPr>
        </p:nvSpPr>
        <p:spPr>
          <a:xfrm>
            <a:off x="4844243"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38" name="Text Placeholder 4">
            <a:extLst>
              <a:ext uri="{FF2B5EF4-FFF2-40B4-BE49-F238E27FC236}">
                <a16:creationId xmlns:a16="http://schemas.microsoft.com/office/drawing/2014/main" id="{BFD6C79C-1160-EA83-C7E6-E8E4A3A18C35}"/>
              </a:ext>
            </a:extLst>
          </p:cNvPr>
          <p:cNvSpPr>
            <a:spLocks noGrp="1"/>
          </p:cNvSpPr>
          <p:nvPr>
            <p:ph type="body" sz="quarter" idx="31" hasCustomPrompt="1"/>
          </p:nvPr>
        </p:nvSpPr>
        <p:spPr>
          <a:xfrm>
            <a:off x="4859224" y="2475779"/>
            <a:ext cx="1465377" cy="1688711"/>
          </a:xfrm>
          <a:prstGeom prst="rect">
            <a:avLst/>
          </a:prstGeom>
        </p:spPr>
        <p:txBody>
          <a:bodyPr lIns="0" rIns="0"/>
          <a:lstStyle>
            <a:lvl1pPr marL="285750" indent="-285750">
              <a:buClr>
                <a:schemeClr val="accent1"/>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cxnSp>
        <p:nvCxnSpPr>
          <p:cNvPr id="39" name="Google Shape;400;g20f6aa90e08_0_342">
            <a:extLst>
              <a:ext uri="{FF2B5EF4-FFF2-40B4-BE49-F238E27FC236}">
                <a16:creationId xmlns:a16="http://schemas.microsoft.com/office/drawing/2014/main" id="{8420CF23-9086-F198-C393-54F4723930B6}"/>
              </a:ext>
            </a:extLst>
          </p:cNvPr>
          <p:cNvCxnSpPr/>
          <p:nvPr userDrawn="1"/>
        </p:nvCxnSpPr>
        <p:spPr>
          <a:xfrm>
            <a:off x="4859224" y="2352602"/>
            <a:ext cx="1031400" cy="0"/>
          </a:xfrm>
          <a:prstGeom prst="straightConnector1">
            <a:avLst/>
          </a:prstGeom>
          <a:noFill/>
          <a:ln w="38100" cap="flat" cmpd="sng">
            <a:solidFill>
              <a:schemeClr val="accent4"/>
            </a:solidFill>
            <a:prstDash val="solid"/>
            <a:miter lim="800000"/>
            <a:headEnd type="none" w="sm" len="sm"/>
            <a:tailEnd type="none" w="sm" len="sm"/>
          </a:ln>
        </p:spPr>
      </p:cxnSp>
      <p:sp>
        <p:nvSpPr>
          <p:cNvPr id="40" name="Rectangle 39">
            <a:extLst>
              <a:ext uri="{FF2B5EF4-FFF2-40B4-BE49-F238E27FC236}">
                <a16:creationId xmlns:a16="http://schemas.microsoft.com/office/drawing/2014/main" id="{DC72933A-F31F-C22E-A40A-687BDDBF2D12}"/>
              </a:ext>
            </a:extLst>
          </p:cNvPr>
          <p:cNvSpPr/>
          <p:nvPr userDrawn="1"/>
        </p:nvSpPr>
        <p:spPr>
          <a:xfrm>
            <a:off x="2685237" y="1887685"/>
            <a:ext cx="1780717" cy="244394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41" name="Text Placeholder 4">
            <a:extLst>
              <a:ext uri="{FF2B5EF4-FFF2-40B4-BE49-F238E27FC236}">
                <a16:creationId xmlns:a16="http://schemas.microsoft.com/office/drawing/2014/main" id="{E1E77D58-C578-4908-212A-706168154C22}"/>
              </a:ext>
            </a:extLst>
          </p:cNvPr>
          <p:cNvSpPr>
            <a:spLocks noGrp="1"/>
          </p:cNvSpPr>
          <p:nvPr>
            <p:ph type="body" sz="quarter" idx="32" hasCustomPrompt="1"/>
          </p:nvPr>
        </p:nvSpPr>
        <p:spPr>
          <a:xfrm>
            <a:off x="2836509" y="2018023"/>
            <a:ext cx="1465377" cy="255332"/>
          </a:xfrm>
          <a:prstGeom prst="rect">
            <a:avLst/>
          </a:prstGeom>
        </p:spPr>
        <p:txBody>
          <a:bodyPr lIns="0" rIns="0"/>
          <a:lstStyle>
            <a:lvl1pPr marL="0" indent="0">
              <a:buNone/>
              <a:defRPr sz="1200" b="1" i="0">
                <a:solidFill>
                  <a:schemeClr val="accent1"/>
                </a:solidFill>
                <a:latin typeface="Arial" panose="020B0604020202020204" pitchFamily="34" charset="0"/>
                <a:cs typeface="Arial" panose="020B0604020202020204" pitchFamily="34" charset="0"/>
              </a:defRPr>
            </a:lvl1pPr>
          </a:lstStyle>
          <a:p>
            <a:pPr lvl="0"/>
            <a:r>
              <a:rPr lang="en-US"/>
              <a:t>CURRENT FRAME</a:t>
            </a:r>
          </a:p>
        </p:txBody>
      </p:sp>
      <p:sp>
        <p:nvSpPr>
          <p:cNvPr id="42" name="Text Placeholder 4">
            <a:extLst>
              <a:ext uri="{FF2B5EF4-FFF2-40B4-BE49-F238E27FC236}">
                <a16:creationId xmlns:a16="http://schemas.microsoft.com/office/drawing/2014/main" id="{41E2EECF-2C2D-B3AB-220D-CD337AF855C2}"/>
              </a:ext>
            </a:extLst>
          </p:cNvPr>
          <p:cNvSpPr>
            <a:spLocks noGrp="1"/>
          </p:cNvSpPr>
          <p:nvPr>
            <p:ph type="body" sz="quarter" idx="33" hasCustomPrompt="1"/>
          </p:nvPr>
        </p:nvSpPr>
        <p:spPr>
          <a:xfrm>
            <a:off x="2851490" y="2475779"/>
            <a:ext cx="1465377" cy="1688711"/>
          </a:xfrm>
          <a:prstGeom prst="rect">
            <a:avLst/>
          </a:prstGeom>
        </p:spPr>
        <p:txBody>
          <a:bodyPr lIns="0" rIns="0"/>
          <a:lstStyle>
            <a:lvl1pPr marL="285750" indent="-285750">
              <a:buClr>
                <a:schemeClr val="accent1"/>
              </a:buClr>
              <a:buFont typeface="Wingdings" pitchFamily="2" charset="2"/>
              <a:buChar char="§"/>
              <a:defRPr sz="12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cxnSp>
        <p:nvCxnSpPr>
          <p:cNvPr id="43" name="Google Shape;400;g20f6aa90e08_0_342">
            <a:extLst>
              <a:ext uri="{FF2B5EF4-FFF2-40B4-BE49-F238E27FC236}">
                <a16:creationId xmlns:a16="http://schemas.microsoft.com/office/drawing/2014/main" id="{9D318BA8-07A0-E429-8612-4A6FB7D633E4}"/>
              </a:ext>
            </a:extLst>
          </p:cNvPr>
          <p:cNvCxnSpPr/>
          <p:nvPr userDrawn="1"/>
        </p:nvCxnSpPr>
        <p:spPr>
          <a:xfrm>
            <a:off x="2851490" y="2352602"/>
            <a:ext cx="1031400" cy="0"/>
          </a:xfrm>
          <a:prstGeom prst="straightConnector1">
            <a:avLst/>
          </a:prstGeom>
          <a:noFill/>
          <a:ln w="38100" cap="flat" cmpd="sng">
            <a:solidFill>
              <a:schemeClr val="accent2"/>
            </a:solidFill>
            <a:prstDash val="solid"/>
            <a:miter lim="800000"/>
            <a:headEnd type="none" w="sm" len="sm"/>
            <a:tailEnd type="none" w="sm" len="sm"/>
          </a:ln>
        </p:spPr>
      </p:cxnSp>
    </p:spTree>
    <p:extLst>
      <p:ext uri="{BB962C8B-B14F-4D97-AF65-F5344CB8AC3E}">
        <p14:creationId xmlns:p14="http://schemas.microsoft.com/office/powerpoint/2010/main" val="17072339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grpSp>
        <p:nvGrpSpPr>
          <p:cNvPr id="15" name="Group 14">
            <a:extLst>
              <a:ext uri="{FF2B5EF4-FFF2-40B4-BE49-F238E27FC236}">
                <a16:creationId xmlns:a16="http://schemas.microsoft.com/office/drawing/2014/main" id="{1A71A6EC-7993-72A3-6B69-1DC62AB536E1}"/>
              </a:ext>
            </a:extLst>
          </p:cNvPr>
          <p:cNvGrpSpPr/>
          <p:nvPr userDrawn="1"/>
        </p:nvGrpSpPr>
        <p:grpSpPr>
          <a:xfrm>
            <a:off x="2857500" y="1630463"/>
            <a:ext cx="3429000" cy="3089537"/>
            <a:chOff x="3090042" y="1630463"/>
            <a:chExt cx="3429000" cy="3089537"/>
          </a:xfrm>
        </p:grpSpPr>
        <p:sp>
          <p:nvSpPr>
            <p:cNvPr id="11" name="Oval 10">
              <a:extLst>
                <a:ext uri="{FF2B5EF4-FFF2-40B4-BE49-F238E27FC236}">
                  <a16:creationId xmlns:a16="http://schemas.microsoft.com/office/drawing/2014/main" id="{856B32C5-D63F-BFD0-3C1A-8F706370767A}"/>
                </a:ext>
              </a:extLst>
            </p:cNvPr>
            <p:cNvSpPr/>
            <p:nvPr userDrawn="1"/>
          </p:nvSpPr>
          <p:spPr>
            <a:xfrm>
              <a:off x="3799027" y="1630463"/>
              <a:ext cx="1947042" cy="194704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015357F-1CA4-D881-F7A4-98A9A098A7B5}"/>
                </a:ext>
              </a:extLst>
            </p:cNvPr>
            <p:cNvSpPr/>
            <p:nvPr userDrawn="1"/>
          </p:nvSpPr>
          <p:spPr>
            <a:xfrm>
              <a:off x="3090042" y="2772958"/>
              <a:ext cx="1947042" cy="1947042"/>
            </a:xfrm>
            <a:prstGeom prst="ellipse">
              <a:avLst/>
            </a:prstGeom>
            <a:solidFill>
              <a:srgbClr val="008996">
                <a:alpha val="904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EFA3560-CFA2-09F6-0719-4D3B25D21801}"/>
                </a:ext>
              </a:extLst>
            </p:cNvPr>
            <p:cNvSpPr/>
            <p:nvPr userDrawn="1"/>
          </p:nvSpPr>
          <p:spPr>
            <a:xfrm>
              <a:off x="4572000" y="2772958"/>
              <a:ext cx="1947042" cy="1947042"/>
            </a:xfrm>
            <a:prstGeom prst="ellipse">
              <a:avLst/>
            </a:prstGeom>
            <a:solidFill>
              <a:schemeClr val="accent2">
                <a:alpha val="90439"/>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4F74C6C-0D62-4F91-C968-E7579E06832A}"/>
                </a:ext>
              </a:extLst>
            </p:cNvPr>
            <p:cNvSpPr/>
            <p:nvPr userDrawn="1"/>
          </p:nvSpPr>
          <p:spPr>
            <a:xfrm>
              <a:off x="3799027" y="1630463"/>
              <a:ext cx="1947042" cy="1947042"/>
            </a:xfrm>
            <a:prstGeom prst="ellipse">
              <a:avLst/>
            </a:prstGeom>
            <a:solidFill>
              <a:schemeClr val="accent1">
                <a:alpha val="4369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a:extLst>
              <a:ext uri="{FF2B5EF4-FFF2-40B4-BE49-F238E27FC236}">
                <a16:creationId xmlns:a16="http://schemas.microsoft.com/office/drawing/2014/main" id="{C10EA2ED-7A38-42F9-EF93-74F081EBBE41}"/>
              </a:ext>
            </a:extLst>
          </p:cNvPr>
          <p:cNvSpPr>
            <a:spLocks noGrp="1"/>
          </p:cNvSpPr>
          <p:nvPr>
            <p:ph type="body" sz="quarter" idx="25" hasCustomPrompt="1"/>
          </p:nvPr>
        </p:nvSpPr>
        <p:spPr>
          <a:xfrm>
            <a:off x="3924849" y="2236990"/>
            <a:ext cx="1230313" cy="267104"/>
          </a:xfrm>
          <a:prstGeom prst="rect">
            <a:avLst/>
          </a:prstGeom>
        </p:spPr>
        <p:txBody>
          <a:bodyPr/>
          <a:lstStyle>
            <a:lvl1pPr marL="0" indent="0" algn="ctr">
              <a:buNone/>
              <a:defRPr sz="18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a:t>
            </a:r>
          </a:p>
        </p:txBody>
      </p:sp>
      <p:sp>
        <p:nvSpPr>
          <p:cNvPr id="10" name="Text Placeholder 3">
            <a:extLst>
              <a:ext uri="{FF2B5EF4-FFF2-40B4-BE49-F238E27FC236}">
                <a16:creationId xmlns:a16="http://schemas.microsoft.com/office/drawing/2014/main" id="{747CC77A-053B-95F7-E477-9181460A926F}"/>
              </a:ext>
            </a:extLst>
          </p:cNvPr>
          <p:cNvSpPr>
            <a:spLocks noGrp="1"/>
          </p:cNvSpPr>
          <p:nvPr>
            <p:ph type="body" sz="quarter" idx="26" hasCustomPrompt="1"/>
          </p:nvPr>
        </p:nvSpPr>
        <p:spPr>
          <a:xfrm>
            <a:off x="3093576" y="3650154"/>
            <a:ext cx="1230313" cy="267104"/>
          </a:xfrm>
          <a:prstGeom prst="rect">
            <a:avLst/>
          </a:prstGeom>
        </p:spPr>
        <p:txBody>
          <a:bodyPr/>
          <a:lstStyle>
            <a:lvl1pPr marL="0" indent="0" algn="ctr">
              <a:buNone/>
              <a:defRPr sz="18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a:t>
            </a:r>
          </a:p>
        </p:txBody>
      </p:sp>
      <p:sp>
        <p:nvSpPr>
          <p:cNvPr id="16" name="Text Placeholder 3">
            <a:extLst>
              <a:ext uri="{FF2B5EF4-FFF2-40B4-BE49-F238E27FC236}">
                <a16:creationId xmlns:a16="http://schemas.microsoft.com/office/drawing/2014/main" id="{EA4C81AF-4D02-8226-5CFC-AD1484729545}"/>
              </a:ext>
            </a:extLst>
          </p:cNvPr>
          <p:cNvSpPr>
            <a:spLocks noGrp="1"/>
          </p:cNvSpPr>
          <p:nvPr>
            <p:ph type="body" sz="quarter" idx="27" hasCustomPrompt="1"/>
          </p:nvPr>
        </p:nvSpPr>
        <p:spPr>
          <a:xfrm>
            <a:off x="4839249" y="3650154"/>
            <a:ext cx="1230313" cy="267104"/>
          </a:xfrm>
          <a:prstGeom prst="rect">
            <a:avLst/>
          </a:prstGeom>
        </p:spPr>
        <p:txBody>
          <a:bodyPr/>
          <a:lstStyle>
            <a:lvl1pPr marL="0" indent="0" algn="ctr">
              <a:buNone/>
              <a:defRPr sz="18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a:t>
            </a:r>
          </a:p>
        </p:txBody>
      </p:sp>
    </p:spTree>
    <p:extLst>
      <p:ext uri="{BB962C8B-B14F-4D97-AF65-F5344CB8AC3E}">
        <p14:creationId xmlns:p14="http://schemas.microsoft.com/office/powerpoint/2010/main" val="29136175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 name="Google Shape;423;p5">
            <a:extLst>
              <a:ext uri="{FF2B5EF4-FFF2-40B4-BE49-F238E27FC236}">
                <a16:creationId xmlns:a16="http://schemas.microsoft.com/office/drawing/2014/main" id="{79A3FD79-1E88-AED6-3F84-5EDE75C26611}"/>
              </a:ext>
            </a:extLst>
          </p:cNvPr>
          <p:cNvSpPr/>
          <p:nvPr userDrawn="1"/>
        </p:nvSpPr>
        <p:spPr>
          <a:xfrm>
            <a:off x="1082100" y="1739002"/>
            <a:ext cx="3489900" cy="1456369"/>
          </a:xfrm>
          <a:prstGeom prst="rect">
            <a:avLst/>
          </a:prstGeom>
          <a:solidFill>
            <a:schemeClr val="accent2"/>
          </a:solidFill>
          <a:ln w="38100" cap="flat" cmpd="sng">
            <a:solidFill>
              <a:schemeClr val="bg1"/>
            </a:solidFill>
            <a:prstDash val="solid"/>
            <a:round/>
            <a:headEnd type="none" w="sm" len="sm"/>
            <a:tailEnd type="none" w="sm" len="sm"/>
          </a:ln>
        </p:spPr>
        <p:txBody>
          <a:bodyPr spcFirstLastPara="1" wrap="square" lIns="182875" tIns="182880" rIns="182875" bIns="182880" anchor="t" anchorCtr="0">
            <a:noAutofit/>
          </a:bodyPr>
          <a:lstStyle/>
          <a:p>
            <a:pPr marL="0" lvl="0" indent="0" rtl="0">
              <a:lnSpc>
                <a:spcPct val="90000"/>
              </a:lnSpc>
              <a:spcBef>
                <a:spcPts val="0"/>
              </a:spcBef>
              <a:spcAft>
                <a:spcPts val="0"/>
              </a:spcAft>
              <a:buNone/>
            </a:pPr>
            <a:endParaRPr sz="2000" b="1">
              <a:solidFill>
                <a:schemeClr val="bg1"/>
              </a:solidFill>
              <a:latin typeface="Helvetica Neue"/>
              <a:ea typeface="Helvetica Neue"/>
              <a:cs typeface="Helvetica Neue"/>
              <a:sym typeface="Helvetica Neue"/>
            </a:endParaRPr>
          </a:p>
        </p:txBody>
      </p:sp>
      <p:sp>
        <p:nvSpPr>
          <p:cNvPr id="5" name="Google Shape;424;p5">
            <a:extLst>
              <a:ext uri="{FF2B5EF4-FFF2-40B4-BE49-F238E27FC236}">
                <a16:creationId xmlns:a16="http://schemas.microsoft.com/office/drawing/2014/main" id="{0087A81F-4075-7FF2-BC88-AAB4F552A068}"/>
              </a:ext>
            </a:extLst>
          </p:cNvPr>
          <p:cNvSpPr/>
          <p:nvPr userDrawn="1"/>
        </p:nvSpPr>
        <p:spPr>
          <a:xfrm>
            <a:off x="4572000" y="1739001"/>
            <a:ext cx="3489900" cy="1456369"/>
          </a:xfrm>
          <a:prstGeom prst="rect">
            <a:avLst/>
          </a:prstGeom>
          <a:solidFill>
            <a:srgbClr val="008996"/>
          </a:solidFill>
          <a:ln w="38100" cap="flat" cmpd="sng">
            <a:solidFill>
              <a:schemeClr val="bg1"/>
            </a:solidFill>
            <a:prstDash val="solid"/>
            <a:round/>
            <a:headEnd type="none" w="sm" len="sm"/>
            <a:tailEnd type="none" w="sm" len="sm"/>
          </a:ln>
        </p:spPr>
        <p:txBody>
          <a:bodyPr spcFirstLastPara="1" wrap="square" lIns="182875" tIns="182880" rIns="182875" bIns="182880" anchor="t" anchorCtr="0">
            <a:noAutofit/>
          </a:bodyPr>
          <a:lstStyle/>
          <a:p>
            <a:pPr marL="0" lvl="0" indent="0" algn="r" rtl="0">
              <a:lnSpc>
                <a:spcPct val="90000"/>
              </a:lnSpc>
              <a:spcBef>
                <a:spcPts val="0"/>
              </a:spcBef>
              <a:spcAft>
                <a:spcPts val="0"/>
              </a:spcAft>
              <a:buNone/>
            </a:pPr>
            <a:endParaRPr sz="2000" b="1">
              <a:solidFill>
                <a:schemeClr val="bg1"/>
              </a:solidFill>
              <a:latin typeface="Helvetica Neue"/>
              <a:ea typeface="Helvetica Neue"/>
              <a:cs typeface="Helvetica Neue"/>
              <a:sym typeface="Helvetica Neue"/>
            </a:endParaRPr>
          </a:p>
        </p:txBody>
      </p:sp>
      <p:sp>
        <p:nvSpPr>
          <p:cNvPr id="6" name="Google Shape;425;p5">
            <a:extLst>
              <a:ext uri="{FF2B5EF4-FFF2-40B4-BE49-F238E27FC236}">
                <a16:creationId xmlns:a16="http://schemas.microsoft.com/office/drawing/2014/main" id="{CEAAB1CC-E8C0-7D25-EEE6-F995B6DFA53D}"/>
              </a:ext>
            </a:extLst>
          </p:cNvPr>
          <p:cNvSpPr/>
          <p:nvPr userDrawn="1"/>
        </p:nvSpPr>
        <p:spPr>
          <a:xfrm>
            <a:off x="1082100" y="3187273"/>
            <a:ext cx="3489900" cy="1456368"/>
          </a:xfrm>
          <a:prstGeom prst="rect">
            <a:avLst/>
          </a:prstGeom>
          <a:solidFill>
            <a:schemeClr val="accent1"/>
          </a:solidFill>
          <a:ln w="38100" cap="flat" cmpd="sng">
            <a:solidFill>
              <a:schemeClr val="bg1"/>
            </a:solidFill>
            <a:prstDash val="solid"/>
            <a:round/>
            <a:headEnd type="none" w="sm" len="sm"/>
            <a:tailEnd type="none" w="sm" len="sm"/>
          </a:ln>
        </p:spPr>
        <p:txBody>
          <a:bodyPr spcFirstLastPara="1" wrap="square" lIns="182875" tIns="182880" rIns="182875" bIns="182880" anchor="b" anchorCtr="0">
            <a:noAutofit/>
          </a:bodyPr>
          <a:lstStyle/>
          <a:p>
            <a:pPr marL="0" lvl="0" indent="0" rtl="0">
              <a:lnSpc>
                <a:spcPct val="90000"/>
              </a:lnSpc>
              <a:spcBef>
                <a:spcPts val="0"/>
              </a:spcBef>
              <a:spcAft>
                <a:spcPts val="0"/>
              </a:spcAft>
              <a:buNone/>
            </a:pPr>
            <a:endParaRPr sz="2000" b="1">
              <a:solidFill>
                <a:schemeClr val="bg1"/>
              </a:solidFill>
              <a:latin typeface="Helvetica Neue"/>
              <a:ea typeface="Helvetica Neue"/>
              <a:cs typeface="Helvetica Neue"/>
              <a:sym typeface="Helvetica Neue"/>
            </a:endParaRPr>
          </a:p>
        </p:txBody>
      </p:sp>
      <p:sp>
        <p:nvSpPr>
          <p:cNvPr id="7" name="Google Shape;426;p5">
            <a:extLst>
              <a:ext uri="{FF2B5EF4-FFF2-40B4-BE49-F238E27FC236}">
                <a16:creationId xmlns:a16="http://schemas.microsoft.com/office/drawing/2014/main" id="{D8EEC2D6-F8E9-DB5B-923B-D48C596F4903}"/>
              </a:ext>
            </a:extLst>
          </p:cNvPr>
          <p:cNvSpPr/>
          <p:nvPr userDrawn="1"/>
        </p:nvSpPr>
        <p:spPr>
          <a:xfrm>
            <a:off x="4572000" y="3185798"/>
            <a:ext cx="3489900" cy="1456368"/>
          </a:xfrm>
          <a:prstGeom prst="rect">
            <a:avLst/>
          </a:prstGeom>
          <a:solidFill>
            <a:schemeClr val="tx1"/>
          </a:solidFill>
          <a:ln w="38100" cap="flat" cmpd="sng">
            <a:solidFill>
              <a:schemeClr val="bg1"/>
            </a:solidFill>
            <a:prstDash val="solid"/>
            <a:round/>
            <a:headEnd type="none" w="sm" len="sm"/>
            <a:tailEnd type="none" w="sm" len="sm"/>
          </a:ln>
        </p:spPr>
        <p:txBody>
          <a:bodyPr spcFirstLastPara="1" wrap="square" lIns="182875" tIns="182880" rIns="182875" bIns="182880" anchor="b" anchorCtr="0">
            <a:noAutofit/>
          </a:bodyPr>
          <a:lstStyle/>
          <a:p>
            <a:pPr marL="0" lvl="0" indent="0" algn="r" rtl="0">
              <a:lnSpc>
                <a:spcPct val="90000"/>
              </a:lnSpc>
              <a:spcBef>
                <a:spcPts val="0"/>
              </a:spcBef>
              <a:spcAft>
                <a:spcPts val="0"/>
              </a:spcAft>
              <a:buNone/>
            </a:pPr>
            <a:endParaRPr sz="2000" b="1">
              <a:solidFill>
                <a:schemeClr val="bg1"/>
              </a:solidFill>
              <a:latin typeface="Helvetica Neue"/>
              <a:ea typeface="Helvetica Neue"/>
              <a:cs typeface="Helvetica Neue"/>
              <a:sym typeface="Helvetica Neue"/>
            </a:endParaRPr>
          </a:p>
        </p:txBody>
      </p:sp>
      <p:sp>
        <p:nvSpPr>
          <p:cNvPr id="8" name="Rectangle 7">
            <a:extLst>
              <a:ext uri="{FF2B5EF4-FFF2-40B4-BE49-F238E27FC236}">
                <a16:creationId xmlns:a16="http://schemas.microsoft.com/office/drawing/2014/main" id="{F1F261BB-6A6B-061E-E9DD-22BD421590CF}"/>
              </a:ext>
            </a:extLst>
          </p:cNvPr>
          <p:cNvSpPr/>
          <p:nvPr userDrawn="1"/>
        </p:nvSpPr>
        <p:spPr>
          <a:xfrm>
            <a:off x="3204972" y="2732490"/>
            <a:ext cx="2734056" cy="925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spcBef>
                <a:spcPts val="0"/>
              </a:spcBef>
            </a:pPr>
            <a:endParaRPr lang="en-US" sz="2000" b="1">
              <a:solidFill>
                <a:schemeClr val="accent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4" name="Text Placeholder 3">
            <a:extLst>
              <a:ext uri="{FF2B5EF4-FFF2-40B4-BE49-F238E27FC236}">
                <a16:creationId xmlns:a16="http://schemas.microsoft.com/office/drawing/2014/main" id="{C10EA2ED-7A38-42F9-EF93-74F081EBBE41}"/>
              </a:ext>
            </a:extLst>
          </p:cNvPr>
          <p:cNvSpPr>
            <a:spLocks noGrp="1"/>
          </p:cNvSpPr>
          <p:nvPr>
            <p:ph type="body" sz="quarter" idx="25" hasCustomPrompt="1"/>
          </p:nvPr>
        </p:nvSpPr>
        <p:spPr>
          <a:xfrm>
            <a:off x="1275965" y="1867009"/>
            <a:ext cx="1230313" cy="267104"/>
          </a:xfrm>
          <a:prstGeom prst="rect">
            <a:avLst/>
          </a:prstGeom>
        </p:spPr>
        <p:txBody>
          <a:bodyPr lIns="0" rIns="0"/>
          <a:lstStyle>
            <a:lvl1pPr marL="0" indent="0" algn="l">
              <a:buNone/>
              <a:defRPr sz="20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a:t>
            </a:r>
          </a:p>
        </p:txBody>
      </p:sp>
      <p:sp>
        <p:nvSpPr>
          <p:cNvPr id="10" name="Text Placeholder 3">
            <a:extLst>
              <a:ext uri="{FF2B5EF4-FFF2-40B4-BE49-F238E27FC236}">
                <a16:creationId xmlns:a16="http://schemas.microsoft.com/office/drawing/2014/main" id="{747CC77A-053B-95F7-E477-9181460A926F}"/>
              </a:ext>
            </a:extLst>
          </p:cNvPr>
          <p:cNvSpPr>
            <a:spLocks noGrp="1"/>
          </p:cNvSpPr>
          <p:nvPr>
            <p:ph type="body" sz="quarter" idx="26" hasCustomPrompt="1"/>
          </p:nvPr>
        </p:nvSpPr>
        <p:spPr>
          <a:xfrm>
            <a:off x="1275966" y="4132840"/>
            <a:ext cx="1230313" cy="267104"/>
          </a:xfrm>
          <a:prstGeom prst="rect">
            <a:avLst/>
          </a:prstGeom>
        </p:spPr>
        <p:txBody>
          <a:bodyPr lIns="0" rIns="0"/>
          <a:lstStyle>
            <a:lvl1pPr marL="0" indent="0" algn="l">
              <a:buNone/>
              <a:defRPr sz="20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a:t>
            </a:r>
          </a:p>
        </p:txBody>
      </p:sp>
      <p:sp>
        <p:nvSpPr>
          <p:cNvPr id="16" name="Text Placeholder 3">
            <a:extLst>
              <a:ext uri="{FF2B5EF4-FFF2-40B4-BE49-F238E27FC236}">
                <a16:creationId xmlns:a16="http://schemas.microsoft.com/office/drawing/2014/main" id="{EA4C81AF-4D02-8226-5CFC-AD1484729545}"/>
              </a:ext>
            </a:extLst>
          </p:cNvPr>
          <p:cNvSpPr>
            <a:spLocks noGrp="1"/>
          </p:cNvSpPr>
          <p:nvPr>
            <p:ph type="body" sz="quarter" idx="27" hasCustomPrompt="1"/>
          </p:nvPr>
        </p:nvSpPr>
        <p:spPr>
          <a:xfrm>
            <a:off x="6632111" y="1879817"/>
            <a:ext cx="1230313" cy="267104"/>
          </a:xfrm>
          <a:prstGeom prst="rect">
            <a:avLst/>
          </a:prstGeom>
        </p:spPr>
        <p:txBody>
          <a:bodyPr lIns="0" rIns="0"/>
          <a:lstStyle>
            <a:lvl1pPr marL="0" indent="0" algn="r">
              <a:buNone/>
              <a:defRPr sz="20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a:t>
            </a:r>
          </a:p>
        </p:txBody>
      </p:sp>
      <p:sp>
        <p:nvSpPr>
          <p:cNvPr id="21" name="Text Placeholder 3">
            <a:extLst>
              <a:ext uri="{FF2B5EF4-FFF2-40B4-BE49-F238E27FC236}">
                <a16:creationId xmlns:a16="http://schemas.microsoft.com/office/drawing/2014/main" id="{B615594B-80AF-964F-11FB-991CA2EA0844}"/>
              </a:ext>
            </a:extLst>
          </p:cNvPr>
          <p:cNvSpPr>
            <a:spLocks noGrp="1"/>
          </p:cNvSpPr>
          <p:nvPr>
            <p:ph type="body" sz="quarter" idx="28" hasCustomPrompt="1"/>
          </p:nvPr>
        </p:nvSpPr>
        <p:spPr>
          <a:xfrm>
            <a:off x="6632111" y="4121564"/>
            <a:ext cx="1230313" cy="267104"/>
          </a:xfrm>
          <a:prstGeom prst="rect">
            <a:avLst/>
          </a:prstGeom>
        </p:spPr>
        <p:txBody>
          <a:bodyPr lIns="0" rIns="0"/>
          <a:lstStyle>
            <a:lvl1pPr marL="0" indent="0" algn="r">
              <a:buNone/>
              <a:defRPr sz="2000" b="1">
                <a:solidFill>
                  <a:schemeClr val="bg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a:t>
            </a:r>
          </a:p>
        </p:txBody>
      </p:sp>
      <p:sp>
        <p:nvSpPr>
          <p:cNvPr id="22" name="Text Placeholder 3">
            <a:extLst>
              <a:ext uri="{FF2B5EF4-FFF2-40B4-BE49-F238E27FC236}">
                <a16:creationId xmlns:a16="http://schemas.microsoft.com/office/drawing/2014/main" id="{475CCC3C-CF48-1A1E-31D4-34B39F0DC5CF}"/>
              </a:ext>
            </a:extLst>
          </p:cNvPr>
          <p:cNvSpPr>
            <a:spLocks noGrp="1"/>
          </p:cNvSpPr>
          <p:nvPr>
            <p:ph type="body" sz="quarter" idx="29" hasCustomPrompt="1"/>
          </p:nvPr>
        </p:nvSpPr>
        <p:spPr>
          <a:xfrm>
            <a:off x="3401706" y="2928328"/>
            <a:ext cx="2340071" cy="544001"/>
          </a:xfrm>
          <a:prstGeom prst="rect">
            <a:avLst/>
          </a:prstGeom>
        </p:spPr>
        <p:txBody>
          <a:bodyPr lIns="0" rIns="0"/>
          <a:lstStyle>
            <a:lvl1pPr marL="0" indent="0" algn="ctr">
              <a:lnSpc>
                <a:spcPts val="1920"/>
              </a:lnSpc>
              <a:buNone/>
              <a:defRPr sz="2000" b="1">
                <a:solidFill>
                  <a:schemeClr val="accent1"/>
                </a:solidFill>
              </a:defRPr>
            </a:lvl1pPr>
            <a:lvl2pPr marL="457200" indent="0">
              <a:buNone/>
              <a:defRPr sz="1600" b="1">
                <a:solidFill>
                  <a:schemeClr val="bg1"/>
                </a:solidFill>
              </a:defRPr>
            </a:lvl2pPr>
            <a:lvl3pPr marL="914400" indent="0">
              <a:buNone/>
              <a:defRPr sz="1600" b="1">
                <a:solidFill>
                  <a:schemeClr val="bg1"/>
                </a:solidFill>
              </a:defRPr>
            </a:lvl3pPr>
            <a:lvl4pPr marL="1371600" indent="0">
              <a:buNone/>
              <a:defRPr sz="1600" b="1">
                <a:solidFill>
                  <a:schemeClr val="bg1"/>
                </a:solidFill>
              </a:defRPr>
            </a:lvl4pPr>
            <a:lvl5pPr marL="1828800" indent="0">
              <a:buNone/>
              <a:defRPr sz="1600" b="1">
                <a:solidFill>
                  <a:schemeClr val="bg1"/>
                </a:solidFill>
              </a:defRPr>
            </a:lvl5pPr>
          </a:lstStyle>
          <a:p>
            <a:pPr lvl="0"/>
            <a:r>
              <a:rPr lang="en-US"/>
              <a:t>Header with room for two lines</a:t>
            </a:r>
          </a:p>
        </p:txBody>
      </p:sp>
    </p:spTree>
    <p:extLst>
      <p:ext uri="{BB962C8B-B14F-4D97-AF65-F5344CB8AC3E}">
        <p14:creationId xmlns:p14="http://schemas.microsoft.com/office/powerpoint/2010/main" val="32634228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797094" y="1813644"/>
            <a:ext cx="6577488" cy="262123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lvl="0"/>
            <a:endParaRPr lang="en-US"/>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84187" y="790400"/>
            <a:ext cx="7775110" cy="7921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3" name="Rectangle 2">
            <a:extLst>
              <a:ext uri="{FF2B5EF4-FFF2-40B4-BE49-F238E27FC236}">
                <a16:creationId xmlns:a16="http://schemas.microsoft.com/office/drawing/2014/main" id="{5A0344F5-3685-60A2-5872-E91B2239F92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7">
            <a:extLst>
              <a:ext uri="{FF2B5EF4-FFF2-40B4-BE49-F238E27FC236}">
                <a16:creationId xmlns:a16="http://schemas.microsoft.com/office/drawing/2014/main" id="{B8C2968C-BCF5-18C5-B1CE-CF3418300A20}"/>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951400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831DA9-EBA2-904C-94FD-31196A1ADFB0}"/>
              </a:ext>
            </a:extLst>
          </p:cNvPr>
          <p:cNvSpPr/>
          <p:nvPr userDrawn="1"/>
        </p:nvSpPr>
        <p:spPr>
          <a:xfrm>
            <a:off x="2598465" y="670982"/>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D25B4E0-2EF8-BC48-B1EF-114C5D16F350}"/>
              </a:ext>
            </a:extLst>
          </p:cNvPr>
          <p:cNvSpPr>
            <a:spLocks noGrp="1"/>
          </p:cNvSpPr>
          <p:nvPr>
            <p:ph type="body" sz="quarter" idx="10" hasCustomPrompt="1"/>
          </p:nvPr>
        </p:nvSpPr>
        <p:spPr>
          <a:xfrm>
            <a:off x="2507025" y="2456417"/>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November 29, 2019</a:t>
            </a:r>
            <a:br>
              <a:rPr lang="en-US"/>
            </a:br>
            <a:r>
              <a:rPr lang="en-US"/>
              <a:t>Presenter Name</a:t>
            </a:r>
          </a:p>
        </p:txBody>
      </p:sp>
      <p:sp>
        <p:nvSpPr>
          <p:cNvPr id="6" name="Title 3">
            <a:extLst>
              <a:ext uri="{FF2B5EF4-FFF2-40B4-BE49-F238E27FC236}">
                <a16:creationId xmlns:a16="http://schemas.microsoft.com/office/drawing/2014/main" id="{CEED9DBE-5F4B-5840-891E-670173BA954C}"/>
              </a:ext>
            </a:extLst>
          </p:cNvPr>
          <p:cNvSpPr>
            <a:spLocks noGrp="1"/>
          </p:cNvSpPr>
          <p:nvPr>
            <p:ph type="title" hasCustomPrompt="1"/>
          </p:nvPr>
        </p:nvSpPr>
        <p:spPr>
          <a:xfrm>
            <a:off x="2507025" y="1316671"/>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7" name="Text Placeholder 4">
            <a:extLst>
              <a:ext uri="{FF2B5EF4-FFF2-40B4-BE49-F238E27FC236}">
                <a16:creationId xmlns:a16="http://schemas.microsoft.com/office/drawing/2014/main" id="{DA3651D4-7451-1B45-971B-3FBC4B98EA3B}"/>
              </a:ext>
            </a:extLst>
          </p:cNvPr>
          <p:cNvSpPr>
            <a:spLocks noGrp="1"/>
          </p:cNvSpPr>
          <p:nvPr>
            <p:ph type="body" sz="quarter" idx="11" hasCustomPrompt="1"/>
          </p:nvPr>
        </p:nvSpPr>
        <p:spPr>
          <a:xfrm>
            <a:off x="2507025" y="828314"/>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a:solidFill>
                  <a:schemeClr val="bg1"/>
                </a:solidFill>
                <a:latin typeface="Arial" panose="020B0604020202020204" pitchFamily="34" charset="0"/>
                <a:cs typeface="Arial" panose="020B0604020202020204" pitchFamily="34" charset="0"/>
              </a:rPr>
              <a:t>Connected for Life.</a:t>
            </a:r>
            <a:endParaRPr lang="de-DE" sz="2400" b="1" i="0">
              <a:solidFill>
                <a:schemeClr val="bg1"/>
              </a:solidFill>
              <a:latin typeface="Arial" panose="020B0604020202020204" pitchFamily="34" charset="0"/>
              <a:cs typeface="Arial" panose="020B0604020202020204" pitchFamily="34" charset="0"/>
            </a:endParaRPr>
          </a:p>
          <a:p>
            <a:pPr lvl="0"/>
            <a:endParaRPr lang="en-US"/>
          </a:p>
        </p:txBody>
      </p:sp>
      <p:pic>
        <p:nvPicPr>
          <p:cNvPr id="10" name="Picture 9" descr="Graphical user interface, text&#10;&#10;Description automatically generated">
            <a:extLst>
              <a:ext uri="{FF2B5EF4-FFF2-40B4-BE49-F238E27FC236}">
                <a16:creationId xmlns:a16="http://schemas.microsoft.com/office/drawing/2014/main" id="{4B5CD388-3B17-AF6C-A57D-451070AD6295}"/>
              </a:ext>
            </a:extLst>
          </p:cNvPr>
          <p:cNvPicPr>
            <a:picLocks noChangeAspect="1"/>
          </p:cNvPicPr>
          <p:nvPr userDrawn="1"/>
        </p:nvPicPr>
        <p:blipFill>
          <a:blip r:embed="rId3"/>
          <a:stretch>
            <a:fillRect/>
          </a:stretch>
        </p:blipFill>
        <p:spPr>
          <a:xfrm>
            <a:off x="2378102" y="3058129"/>
            <a:ext cx="1985852" cy="941441"/>
          </a:xfrm>
          <a:prstGeom prst="rect">
            <a:avLst/>
          </a:prstGeom>
        </p:spPr>
      </p:pic>
    </p:spTree>
    <p:extLst>
      <p:ext uri="{BB962C8B-B14F-4D97-AF65-F5344CB8AC3E}">
        <p14:creationId xmlns:p14="http://schemas.microsoft.com/office/powerpoint/2010/main" val="27432085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797094" y="1417026"/>
            <a:ext cx="6577488" cy="262123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lvl="0"/>
            <a:endParaRPr lang="en-US"/>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84187" y="790400"/>
            <a:ext cx="7775110"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One line of text only</a:t>
            </a:r>
          </a:p>
        </p:txBody>
      </p:sp>
      <p:sp>
        <p:nvSpPr>
          <p:cNvPr id="3" name="Rectangle 2">
            <a:extLst>
              <a:ext uri="{FF2B5EF4-FFF2-40B4-BE49-F238E27FC236}">
                <a16:creationId xmlns:a16="http://schemas.microsoft.com/office/drawing/2014/main" id="{5A0344F5-3685-60A2-5872-E91B2239F92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7">
            <a:extLst>
              <a:ext uri="{FF2B5EF4-FFF2-40B4-BE49-F238E27FC236}">
                <a16:creationId xmlns:a16="http://schemas.microsoft.com/office/drawing/2014/main" id="{B8C2968C-BCF5-18C5-B1CE-CF3418300A20}"/>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5106929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1489552" y="235630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1489552" y="204253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9" name="Text Placeholder 2">
            <a:extLst>
              <a:ext uri="{FF2B5EF4-FFF2-40B4-BE49-F238E27FC236}">
                <a16:creationId xmlns:a16="http://schemas.microsoft.com/office/drawing/2014/main" id="{9BF151B2-D739-E14B-B8E9-4C4106807930}"/>
              </a:ext>
            </a:extLst>
          </p:cNvPr>
          <p:cNvSpPr>
            <a:spLocks noGrp="1"/>
          </p:cNvSpPr>
          <p:nvPr>
            <p:ph type="body" sz="quarter" idx="13" hasCustomPrompt="1"/>
          </p:nvPr>
        </p:nvSpPr>
        <p:spPr>
          <a:xfrm>
            <a:off x="1489552" y="375838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0" name="Text Placeholder 22">
            <a:extLst>
              <a:ext uri="{FF2B5EF4-FFF2-40B4-BE49-F238E27FC236}">
                <a16:creationId xmlns:a16="http://schemas.microsoft.com/office/drawing/2014/main" id="{38FB52AC-F984-1546-929F-62CC69C8F7EE}"/>
              </a:ext>
            </a:extLst>
          </p:cNvPr>
          <p:cNvSpPr>
            <a:spLocks noGrp="1"/>
          </p:cNvSpPr>
          <p:nvPr>
            <p:ph type="body" sz="quarter" idx="14" hasCustomPrompt="1"/>
          </p:nvPr>
        </p:nvSpPr>
        <p:spPr>
          <a:xfrm>
            <a:off x="1489552" y="344461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11" name="Text Placeholder 2">
            <a:extLst>
              <a:ext uri="{FF2B5EF4-FFF2-40B4-BE49-F238E27FC236}">
                <a16:creationId xmlns:a16="http://schemas.microsoft.com/office/drawing/2014/main" id="{83F6BCA7-0315-5844-B4F1-405FA698F335}"/>
              </a:ext>
            </a:extLst>
          </p:cNvPr>
          <p:cNvSpPr>
            <a:spLocks noGrp="1"/>
          </p:cNvSpPr>
          <p:nvPr>
            <p:ph type="body" sz="quarter" idx="15" hasCustomPrompt="1"/>
          </p:nvPr>
        </p:nvSpPr>
        <p:spPr>
          <a:xfrm>
            <a:off x="5309712" y="235630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2" name="Text Placeholder 22">
            <a:extLst>
              <a:ext uri="{FF2B5EF4-FFF2-40B4-BE49-F238E27FC236}">
                <a16:creationId xmlns:a16="http://schemas.microsoft.com/office/drawing/2014/main" id="{3914B4A2-1F9F-654C-B68D-CE647132A633}"/>
              </a:ext>
            </a:extLst>
          </p:cNvPr>
          <p:cNvSpPr>
            <a:spLocks noGrp="1"/>
          </p:cNvSpPr>
          <p:nvPr>
            <p:ph type="body" sz="quarter" idx="16" hasCustomPrompt="1"/>
          </p:nvPr>
        </p:nvSpPr>
        <p:spPr>
          <a:xfrm>
            <a:off x="5309712" y="204253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13" name="Text Placeholder 2">
            <a:extLst>
              <a:ext uri="{FF2B5EF4-FFF2-40B4-BE49-F238E27FC236}">
                <a16:creationId xmlns:a16="http://schemas.microsoft.com/office/drawing/2014/main" id="{887EF468-DA4C-2B4F-B78B-1726B7A61223}"/>
              </a:ext>
            </a:extLst>
          </p:cNvPr>
          <p:cNvSpPr>
            <a:spLocks noGrp="1"/>
          </p:cNvSpPr>
          <p:nvPr>
            <p:ph type="body" sz="quarter" idx="17" hasCustomPrompt="1"/>
          </p:nvPr>
        </p:nvSpPr>
        <p:spPr>
          <a:xfrm>
            <a:off x="5309712" y="3758386"/>
            <a:ext cx="2156545"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14" name="Text Placeholder 22">
            <a:extLst>
              <a:ext uri="{FF2B5EF4-FFF2-40B4-BE49-F238E27FC236}">
                <a16:creationId xmlns:a16="http://schemas.microsoft.com/office/drawing/2014/main" id="{0925B92E-4A85-E847-9D2E-1A170D069315}"/>
              </a:ext>
            </a:extLst>
          </p:cNvPr>
          <p:cNvSpPr>
            <a:spLocks noGrp="1"/>
          </p:cNvSpPr>
          <p:nvPr>
            <p:ph type="body" sz="quarter" idx="18" hasCustomPrompt="1"/>
          </p:nvPr>
        </p:nvSpPr>
        <p:spPr>
          <a:xfrm>
            <a:off x="5309712" y="3444611"/>
            <a:ext cx="2156545"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2" name="Text Placeholder 2">
            <a:extLst>
              <a:ext uri="{FF2B5EF4-FFF2-40B4-BE49-F238E27FC236}">
                <a16:creationId xmlns:a16="http://schemas.microsoft.com/office/drawing/2014/main" id="{ACAF60BD-0590-9985-2BAB-611163693584}"/>
              </a:ext>
            </a:extLst>
          </p:cNvPr>
          <p:cNvSpPr>
            <a:spLocks noGrp="1"/>
          </p:cNvSpPr>
          <p:nvPr>
            <p:ph type="body" sz="quarter" idx="10" hasCustomPrompt="1"/>
          </p:nvPr>
        </p:nvSpPr>
        <p:spPr>
          <a:xfrm>
            <a:off x="684187" y="790400"/>
            <a:ext cx="7775110" cy="7921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5" name="Rectangle 4">
            <a:extLst>
              <a:ext uri="{FF2B5EF4-FFF2-40B4-BE49-F238E27FC236}">
                <a16:creationId xmlns:a16="http://schemas.microsoft.com/office/drawing/2014/main" id="{B9FA4C12-CBBB-EEAF-4A1F-A7A27F1BE93B}"/>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 Placeholder 7">
            <a:extLst>
              <a:ext uri="{FF2B5EF4-FFF2-40B4-BE49-F238E27FC236}">
                <a16:creationId xmlns:a16="http://schemas.microsoft.com/office/drawing/2014/main" id="{DC948899-D8B4-3402-E26C-D7D29CDFA7DE}"/>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6105963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3872752" y="1004238"/>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580662" y="759123"/>
            <a:ext cx="2224103" cy="89144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24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Points here</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2">
            <a:extLst>
              <a:ext uri="{FF2B5EF4-FFF2-40B4-BE49-F238E27FC236}">
                <a16:creationId xmlns:a16="http://schemas.microsoft.com/office/drawing/2014/main" id="{7252FE36-F342-8A40-9E73-B4577FDC830C}"/>
              </a:ext>
            </a:extLst>
          </p:cNvPr>
          <p:cNvSpPr>
            <a:spLocks noGrp="1"/>
          </p:cNvSpPr>
          <p:nvPr>
            <p:ph type="body" sz="quarter" idx="12" hasCustomPrompt="1"/>
          </p:nvPr>
        </p:nvSpPr>
        <p:spPr>
          <a:xfrm>
            <a:off x="3872752" y="690463"/>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19" name="Text Placeholder 2">
            <a:extLst>
              <a:ext uri="{FF2B5EF4-FFF2-40B4-BE49-F238E27FC236}">
                <a16:creationId xmlns:a16="http://schemas.microsoft.com/office/drawing/2014/main" id="{86CFC235-2445-B945-80C2-EDF5231202FF}"/>
              </a:ext>
            </a:extLst>
          </p:cNvPr>
          <p:cNvSpPr>
            <a:spLocks noGrp="1"/>
          </p:cNvSpPr>
          <p:nvPr>
            <p:ph type="body" sz="quarter" idx="15" hasCustomPrompt="1"/>
          </p:nvPr>
        </p:nvSpPr>
        <p:spPr>
          <a:xfrm>
            <a:off x="6508376" y="1004238"/>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0" name="Text Placeholder 22">
            <a:extLst>
              <a:ext uri="{FF2B5EF4-FFF2-40B4-BE49-F238E27FC236}">
                <a16:creationId xmlns:a16="http://schemas.microsoft.com/office/drawing/2014/main" id="{21CB281B-16EF-1444-AB73-E6046573EDC5}"/>
              </a:ext>
            </a:extLst>
          </p:cNvPr>
          <p:cNvSpPr>
            <a:spLocks noGrp="1"/>
          </p:cNvSpPr>
          <p:nvPr>
            <p:ph type="body" sz="quarter" idx="16" hasCustomPrompt="1"/>
          </p:nvPr>
        </p:nvSpPr>
        <p:spPr>
          <a:xfrm>
            <a:off x="6508376" y="690463"/>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21" name="Text Placeholder 2">
            <a:extLst>
              <a:ext uri="{FF2B5EF4-FFF2-40B4-BE49-F238E27FC236}">
                <a16:creationId xmlns:a16="http://schemas.microsoft.com/office/drawing/2014/main" id="{64F3F84C-C8D7-B54D-B960-233D66EF5C4C}"/>
              </a:ext>
            </a:extLst>
          </p:cNvPr>
          <p:cNvSpPr>
            <a:spLocks noGrp="1"/>
          </p:cNvSpPr>
          <p:nvPr>
            <p:ph type="body" sz="quarter" idx="17" hasCustomPrompt="1"/>
          </p:nvPr>
        </p:nvSpPr>
        <p:spPr>
          <a:xfrm>
            <a:off x="3872752" y="2362391"/>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2" name="Text Placeholder 22">
            <a:extLst>
              <a:ext uri="{FF2B5EF4-FFF2-40B4-BE49-F238E27FC236}">
                <a16:creationId xmlns:a16="http://schemas.microsoft.com/office/drawing/2014/main" id="{F64B5FE6-983E-1047-8420-8AB82B885BE6}"/>
              </a:ext>
            </a:extLst>
          </p:cNvPr>
          <p:cNvSpPr>
            <a:spLocks noGrp="1"/>
          </p:cNvSpPr>
          <p:nvPr>
            <p:ph type="body" sz="quarter" idx="18" hasCustomPrompt="1"/>
          </p:nvPr>
        </p:nvSpPr>
        <p:spPr>
          <a:xfrm>
            <a:off x="3872752" y="2048616"/>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23" name="Text Placeholder 2">
            <a:extLst>
              <a:ext uri="{FF2B5EF4-FFF2-40B4-BE49-F238E27FC236}">
                <a16:creationId xmlns:a16="http://schemas.microsoft.com/office/drawing/2014/main" id="{CBF28626-6A23-9B47-AE95-73D67ACF4DCF}"/>
              </a:ext>
            </a:extLst>
          </p:cNvPr>
          <p:cNvSpPr>
            <a:spLocks noGrp="1"/>
          </p:cNvSpPr>
          <p:nvPr>
            <p:ph type="body" sz="quarter" idx="19" hasCustomPrompt="1"/>
          </p:nvPr>
        </p:nvSpPr>
        <p:spPr>
          <a:xfrm>
            <a:off x="3872752" y="3720544"/>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4" name="Text Placeholder 22">
            <a:extLst>
              <a:ext uri="{FF2B5EF4-FFF2-40B4-BE49-F238E27FC236}">
                <a16:creationId xmlns:a16="http://schemas.microsoft.com/office/drawing/2014/main" id="{A19624D4-DCEF-A342-88C6-42DE83459FD1}"/>
              </a:ext>
            </a:extLst>
          </p:cNvPr>
          <p:cNvSpPr>
            <a:spLocks noGrp="1"/>
          </p:cNvSpPr>
          <p:nvPr>
            <p:ph type="body" sz="quarter" idx="20" hasCustomPrompt="1"/>
          </p:nvPr>
        </p:nvSpPr>
        <p:spPr>
          <a:xfrm>
            <a:off x="3872752" y="3406769"/>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25" name="Text Placeholder 2">
            <a:extLst>
              <a:ext uri="{FF2B5EF4-FFF2-40B4-BE49-F238E27FC236}">
                <a16:creationId xmlns:a16="http://schemas.microsoft.com/office/drawing/2014/main" id="{D6B579F7-4404-B443-A683-CC5DC541D53F}"/>
              </a:ext>
            </a:extLst>
          </p:cNvPr>
          <p:cNvSpPr>
            <a:spLocks noGrp="1"/>
          </p:cNvSpPr>
          <p:nvPr>
            <p:ph type="body" sz="quarter" idx="21" hasCustomPrompt="1"/>
          </p:nvPr>
        </p:nvSpPr>
        <p:spPr>
          <a:xfrm>
            <a:off x="6494929" y="2362391"/>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6" name="Text Placeholder 22">
            <a:extLst>
              <a:ext uri="{FF2B5EF4-FFF2-40B4-BE49-F238E27FC236}">
                <a16:creationId xmlns:a16="http://schemas.microsoft.com/office/drawing/2014/main" id="{96EEA7B3-F518-B34B-A586-0A11AD85AF21}"/>
              </a:ext>
            </a:extLst>
          </p:cNvPr>
          <p:cNvSpPr>
            <a:spLocks noGrp="1"/>
          </p:cNvSpPr>
          <p:nvPr>
            <p:ph type="body" sz="quarter" idx="22" hasCustomPrompt="1"/>
          </p:nvPr>
        </p:nvSpPr>
        <p:spPr>
          <a:xfrm>
            <a:off x="6494929" y="2048616"/>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27" name="Text Placeholder 2">
            <a:extLst>
              <a:ext uri="{FF2B5EF4-FFF2-40B4-BE49-F238E27FC236}">
                <a16:creationId xmlns:a16="http://schemas.microsoft.com/office/drawing/2014/main" id="{EBF6D427-3144-704C-A8DC-60358F022A2E}"/>
              </a:ext>
            </a:extLst>
          </p:cNvPr>
          <p:cNvSpPr>
            <a:spLocks noGrp="1"/>
          </p:cNvSpPr>
          <p:nvPr>
            <p:ph type="body" sz="quarter" idx="23" hasCustomPrompt="1"/>
          </p:nvPr>
        </p:nvSpPr>
        <p:spPr>
          <a:xfrm>
            <a:off x="6494929" y="3720544"/>
            <a:ext cx="1858766" cy="6463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28" name="Text Placeholder 22">
            <a:extLst>
              <a:ext uri="{FF2B5EF4-FFF2-40B4-BE49-F238E27FC236}">
                <a16:creationId xmlns:a16="http://schemas.microsoft.com/office/drawing/2014/main" id="{D2DD1DB7-CE18-EE4E-A271-DBC62452E806}"/>
              </a:ext>
            </a:extLst>
          </p:cNvPr>
          <p:cNvSpPr>
            <a:spLocks noGrp="1"/>
          </p:cNvSpPr>
          <p:nvPr>
            <p:ph type="body" sz="quarter" idx="24" hasCustomPrompt="1"/>
          </p:nvPr>
        </p:nvSpPr>
        <p:spPr>
          <a:xfrm>
            <a:off x="6494929" y="3406769"/>
            <a:ext cx="1858766" cy="249299"/>
          </a:xfrm>
          <a:prstGeom prst="rect">
            <a:avLst/>
          </a:prstGeom>
        </p:spPr>
        <p:txBody>
          <a:bodyPr wrap="square" lIns="0" tIns="0" rIns="0" bIns="0">
            <a:spAutoFit/>
          </a:bodyPr>
          <a:lstStyle>
            <a:lvl1pPr marL="0" indent="0" algn="l">
              <a:buNone/>
              <a:defRPr sz="1800" b="1" i="0">
                <a:latin typeface="Arial" panose="020B0604020202020204" pitchFamily="34" charset="0"/>
                <a:cs typeface="Arial" panose="020B0604020202020204" pitchFamily="34" charset="0"/>
              </a:defRPr>
            </a:lvl1pPr>
          </a:lstStyle>
          <a:p>
            <a:pPr lvl="0"/>
            <a:r>
              <a:rPr lang="en-US"/>
              <a:t>Lorem ipsum</a:t>
            </a:r>
          </a:p>
        </p:txBody>
      </p:sp>
      <p:sp>
        <p:nvSpPr>
          <p:cNvPr id="2" name="Text Placeholder 7">
            <a:extLst>
              <a:ext uri="{FF2B5EF4-FFF2-40B4-BE49-F238E27FC236}">
                <a16:creationId xmlns:a16="http://schemas.microsoft.com/office/drawing/2014/main" id="{64DA304F-6B2F-D6EA-E3FC-783A5B64010F}"/>
              </a:ext>
            </a:extLst>
          </p:cNvPr>
          <p:cNvSpPr>
            <a:spLocks noGrp="1"/>
          </p:cNvSpPr>
          <p:nvPr>
            <p:ph type="body" sz="quarter" idx="25"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3" name="Rectangle 2">
            <a:extLst>
              <a:ext uri="{FF2B5EF4-FFF2-40B4-BE49-F238E27FC236}">
                <a16:creationId xmlns:a16="http://schemas.microsoft.com/office/drawing/2014/main" id="{A92E29F3-B70C-4025-7CB7-D83880E7FA04}"/>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993527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6" name="Text Placeholder 2">
            <a:extLst>
              <a:ext uri="{FF2B5EF4-FFF2-40B4-BE49-F238E27FC236}">
                <a16:creationId xmlns:a16="http://schemas.microsoft.com/office/drawing/2014/main" id="{0B521D4B-2740-0743-8A03-0930A43A725A}"/>
              </a:ext>
            </a:extLst>
          </p:cNvPr>
          <p:cNvSpPr>
            <a:spLocks noGrp="1"/>
          </p:cNvSpPr>
          <p:nvPr>
            <p:ph type="body" sz="quarter" idx="11" hasCustomPrompt="1"/>
          </p:nvPr>
        </p:nvSpPr>
        <p:spPr>
          <a:xfrm>
            <a:off x="684187"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37" name="Text Placeholder 22">
            <a:extLst>
              <a:ext uri="{FF2B5EF4-FFF2-40B4-BE49-F238E27FC236}">
                <a16:creationId xmlns:a16="http://schemas.microsoft.com/office/drawing/2014/main" id="{2F9AAD15-DC15-5743-B2CB-81DAB5BE9354}"/>
              </a:ext>
            </a:extLst>
          </p:cNvPr>
          <p:cNvSpPr>
            <a:spLocks noGrp="1"/>
          </p:cNvSpPr>
          <p:nvPr>
            <p:ph type="body" sz="quarter" idx="12" hasCustomPrompt="1"/>
          </p:nvPr>
        </p:nvSpPr>
        <p:spPr>
          <a:xfrm>
            <a:off x="684187"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40" name="Text Placeholder 2">
            <a:extLst>
              <a:ext uri="{FF2B5EF4-FFF2-40B4-BE49-F238E27FC236}">
                <a16:creationId xmlns:a16="http://schemas.microsoft.com/office/drawing/2014/main" id="{E765D23B-1314-E242-BE32-44AB85C7E63F}"/>
              </a:ext>
            </a:extLst>
          </p:cNvPr>
          <p:cNvSpPr>
            <a:spLocks noGrp="1"/>
          </p:cNvSpPr>
          <p:nvPr>
            <p:ph type="body" sz="quarter" idx="25" hasCustomPrompt="1"/>
          </p:nvPr>
        </p:nvSpPr>
        <p:spPr>
          <a:xfrm>
            <a:off x="684187"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1" name="Text Placeholder 22">
            <a:extLst>
              <a:ext uri="{FF2B5EF4-FFF2-40B4-BE49-F238E27FC236}">
                <a16:creationId xmlns:a16="http://schemas.microsoft.com/office/drawing/2014/main" id="{417AE95B-53EC-024C-B901-A98431615EB9}"/>
              </a:ext>
            </a:extLst>
          </p:cNvPr>
          <p:cNvSpPr>
            <a:spLocks noGrp="1"/>
          </p:cNvSpPr>
          <p:nvPr>
            <p:ph type="body" sz="quarter" idx="26" hasCustomPrompt="1"/>
          </p:nvPr>
        </p:nvSpPr>
        <p:spPr>
          <a:xfrm>
            <a:off x="684187"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42" name="Text Placeholder 2">
            <a:extLst>
              <a:ext uri="{FF2B5EF4-FFF2-40B4-BE49-F238E27FC236}">
                <a16:creationId xmlns:a16="http://schemas.microsoft.com/office/drawing/2014/main" id="{E67B2801-3608-674D-ADD4-1E44ED198498}"/>
              </a:ext>
            </a:extLst>
          </p:cNvPr>
          <p:cNvSpPr>
            <a:spLocks noGrp="1"/>
          </p:cNvSpPr>
          <p:nvPr>
            <p:ph type="body" sz="quarter" idx="27" hasCustomPrompt="1"/>
          </p:nvPr>
        </p:nvSpPr>
        <p:spPr>
          <a:xfrm>
            <a:off x="2708059"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3" name="Text Placeholder 22">
            <a:extLst>
              <a:ext uri="{FF2B5EF4-FFF2-40B4-BE49-F238E27FC236}">
                <a16:creationId xmlns:a16="http://schemas.microsoft.com/office/drawing/2014/main" id="{E215B41E-F15D-C841-82FA-4379FC3557EE}"/>
              </a:ext>
            </a:extLst>
          </p:cNvPr>
          <p:cNvSpPr>
            <a:spLocks noGrp="1"/>
          </p:cNvSpPr>
          <p:nvPr>
            <p:ph type="body" sz="quarter" idx="28" hasCustomPrompt="1"/>
          </p:nvPr>
        </p:nvSpPr>
        <p:spPr>
          <a:xfrm>
            <a:off x="2708059"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44" name="Text Placeholder 2">
            <a:extLst>
              <a:ext uri="{FF2B5EF4-FFF2-40B4-BE49-F238E27FC236}">
                <a16:creationId xmlns:a16="http://schemas.microsoft.com/office/drawing/2014/main" id="{CD10A8B8-91CF-9E48-9318-8BA1ADF3299D}"/>
              </a:ext>
            </a:extLst>
          </p:cNvPr>
          <p:cNvSpPr>
            <a:spLocks noGrp="1"/>
          </p:cNvSpPr>
          <p:nvPr>
            <p:ph type="body" sz="quarter" idx="29" hasCustomPrompt="1"/>
          </p:nvPr>
        </p:nvSpPr>
        <p:spPr>
          <a:xfrm>
            <a:off x="4731931"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5" name="Text Placeholder 22">
            <a:extLst>
              <a:ext uri="{FF2B5EF4-FFF2-40B4-BE49-F238E27FC236}">
                <a16:creationId xmlns:a16="http://schemas.microsoft.com/office/drawing/2014/main" id="{75E94E2D-3D0F-6141-8986-3392B8CAD229}"/>
              </a:ext>
            </a:extLst>
          </p:cNvPr>
          <p:cNvSpPr>
            <a:spLocks noGrp="1"/>
          </p:cNvSpPr>
          <p:nvPr>
            <p:ph type="body" sz="quarter" idx="30" hasCustomPrompt="1"/>
          </p:nvPr>
        </p:nvSpPr>
        <p:spPr>
          <a:xfrm>
            <a:off x="4731931"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46" name="Text Placeholder 2">
            <a:extLst>
              <a:ext uri="{FF2B5EF4-FFF2-40B4-BE49-F238E27FC236}">
                <a16:creationId xmlns:a16="http://schemas.microsoft.com/office/drawing/2014/main" id="{285B87F7-2B16-A041-958A-AA664AA1B105}"/>
              </a:ext>
            </a:extLst>
          </p:cNvPr>
          <p:cNvSpPr>
            <a:spLocks noGrp="1"/>
          </p:cNvSpPr>
          <p:nvPr>
            <p:ph type="body" sz="quarter" idx="31" hasCustomPrompt="1"/>
          </p:nvPr>
        </p:nvSpPr>
        <p:spPr>
          <a:xfrm>
            <a:off x="2708059"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7" name="Text Placeholder 22">
            <a:extLst>
              <a:ext uri="{FF2B5EF4-FFF2-40B4-BE49-F238E27FC236}">
                <a16:creationId xmlns:a16="http://schemas.microsoft.com/office/drawing/2014/main" id="{DBAD1EAA-1FD1-164B-A280-33E00754CEC2}"/>
              </a:ext>
            </a:extLst>
          </p:cNvPr>
          <p:cNvSpPr>
            <a:spLocks noGrp="1"/>
          </p:cNvSpPr>
          <p:nvPr>
            <p:ph type="body" sz="quarter" idx="32" hasCustomPrompt="1"/>
          </p:nvPr>
        </p:nvSpPr>
        <p:spPr>
          <a:xfrm>
            <a:off x="2708059"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48" name="Text Placeholder 2">
            <a:extLst>
              <a:ext uri="{FF2B5EF4-FFF2-40B4-BE49-F238E27FC236}">
                <a16:creationId xmlns:a16="http://schemas.microsoft.com/office/drawing/2014/main" id="{705D251B-C902-2446-B74C-F68CD37D3BD8}"/>
              </a:ext>
            </a:extLst>
          </p:cNvPr>
          <p:cNvSpPr>
            <a:spLocks noGrp="1"/>
          </p:cNvSpPr>
          <p:nvPr>
            <p:ph type="body" sz="quarter" idx="33" hasCustomPrompt="1"/>
          </p:nvPr>
        </p:nvSpPr>
        <p:spPr>
          <a:xfrm>
            <a:off x="4731931"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49" name="Text Placeholder 22">
            <a:extLst>
              <a:ext uri="{FF2B5EF4-FFF2-40B4-BE49-F238E27FC236}">
                <a16:creationId xmlns:a16="http://schemas.microsoft.com/office/drawing/2014/main" id="{8B1D5655-0B6A-A347-9552-204BE998CE27}"/>
              </a:ext>
            </a:extLst>
          </p:cNvPr>
          <p:cNvSpPr>
            <a:spLocks noGrp="1"/>
          </p:cNvSpPr>
          <p:nvPr>
            <p:ph type="body" sz="quarter" idx="34" hasCustomPrompt="1"/>
          </p:nvPr>
        </p:nvSpPr>
        <p:spPr>
          <a:xfrm>
            <a:off x="4731931"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50" name="Text Placeholder 2">
            <a:extLst>
              <a:ext uri="{FF2B5EF4-FFF2-40B4-BE49-F238E27FC236}">
                <a16:creationId xmlns:a16="http://schemas.microsoft.com/office/drawing/2014/main" id="{5614195E-C2C5-3C49-9146-74EC89312BF4}"/>
              </a:ext>
            </a:extLst>
          </p:cNvPr>
          <p:cNvSpPr>
            <a:spLocks noGrp="1"/>
          </p:cNvSpPr>
          <p:nvPr>
            <p:ph type="body" sz="quarter" idx="35" hasCustomPrompt="1"/>
          </p:nvPr>
        </p:nvSpPr>
        <p:spPr>
          <a:xfrm>
            <a:off x="6755803" y="2375774"/>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51" name="Text Placeholder 22">
            <a:extLst>
              <a:ext uri="{FF2B5EF4-FFF2-40B4-BE49-F238E27FC236}">
                <a16:creationId xmlns:a16="http://schemas.microsoft.com/office/drawing/2014/main" id="{ECAC70C6-1136-1B4C-80EB-F6D07E8EFB8E}"/>
              </a:ext>
            </a:extLst>
          </p:cNvPr>
          <p:cNvSpPr>
            <a:spLocks noGrp="1"/>
          </p:cNvSpPr>
          <p:nvPr>
            <p:ph type="body" sz="quarter" idx="36" hasCustomPrompt="1"/>
          </p:nvPr>
        </p:nvSpPr>
        <p:spPr>
          <a:xfrm>
            <a:off x="6755803" y="2061999"/>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58" name="Text Placeholder 2">
            <a:extLst>
              <a:ext uri="{FF2B5EF4-FFF2-40B4-BE49-F238E27FC236}">
                <a16:creationId xmlns:a16="http://schemas.microsoft.com/office/drawing/2014/main" id="{F247382D-4DAC-6644-A8A9-8FBEF8331412}"/>
              </a:ext>
            </a:extLst>
          </p:cNvPr>
          <p:cNvSpPr>
            <a:spLocks noGrp="1"/>
          </p:cNvSpPr>
          <p:nvPr>
            <p:ph type="body" sz="quarter" idx="37" hasCustomPrompt="1"/>
          </p:nvPr>
        </p:nvSpPr>
        <p:spPr>
          <a:xfrm>
            <a:off x="6755803" y="3891280"/>
            <a:ext cx="1858766"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2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
        <p:nvSpPr>
          <p:cNvPr id="59" name="Text Placeholder 22">
            <a:extLst>
              <a:ext uri="{FF2B5EF4-FFF2-40B4-BE49-F238E27FC236}">
                <a16:creationId xmlns:a16="http://schemas.microsoft.com/office/drawing/2014/main" id="{1B4B640B-2C4E-0343-9F1E-1232FE2AB5E2}"/>
              </a:ext>
            </a:extLst>
          </p:cNvPr>
          <p:cNvSpPr>
            <a:spLocks noGrp="1"/>
          </p:cNvSpPr>
          <p:nvPr>
            <p:ph type="body" sz="quarter" idx="38" hasCustomPrompt="1"/>
          </p:nvPr>
        </p:nvSpPr>
        <p:spPr>
          <a:xfrm>
            <a:off x="6755803" y="3577505"/>
            <a:ext cx="1858766" cy="221599"/>
          </a:xfrm>
          <a:prstGeom prst="rect">
            <a:avLst/>
          </a:prstGeom>
        </p:spPr>
        <p:txBody>
          <a:bodyPr wrap="square" lIns="0" tIns="0" rIns="0" bIns="0">
            <a:spAutoFit/>
          </a:bodyPr>
          <a:lstStyle>
            <a:lvl1pPr marL="0" indent="0" algn="l">
              <a:buNone/>
              <a:defRPr sz="1600" b="1" i="0">
                <a:latin typeface="Arial" panose="020B0604020202020204" pitchFamily="34" charset="0"/>
                <a:cs typeface="Arial" panose="020B0604020202020204" pitchFamily="34" charset="0"/>
              </a:defRPr>
            </a:lvl1pPr>
          </a:lstStyle>
          <a:p>
            <a:pPr lvl="0"/>
            <a:r>
              <a:rPr lang="en-US"/>
              <a:t>Lorem ipsum</a:t>
            </a:r>
          </a:p>
        </p:txBody>
      </p:sp>
      <p:sp>
        <p:nvSpPr>
          <p:cNvPr id="2" name="Text Placeholder 7">
            <a:extLst>
              <a:ext uri="{FF2B5EF4-FFF2-40B4-BE49-F238E27FC236}">
                <a16:creationId xmlns:a16="http://schemas.microsoft.com/office/drawing/2014/main" id="{E768F33A-73E8-03F2-CD61-A580681D187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5426375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A8422B-B96F-1B4C-880B-6F219A673213}"/>
              </a:ext>
            </a:extLst>
          </p:cNvPr>
          <p:cNvSpPr>
            <a:spLocks noGrp="1"/>
          </p:cNvSpPr>
          <p:nvPr>
            <p:ph type="body" sz="quarter" idx="11" hasCustomPrompt="1"/>
          </p:nvPr>
        </p:nvSpPr>
        <p:spPr>
          <a:xfrm>
            <a:off x="787059" y="2464028"/>
            <a:ext cx="7777820" cy="21544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p:txBody>
      </p:sp>
    </p:spTree>
    <p:extLst>
      <p:ext uri="{BB962C8B-B14F-4D97-AF65-F5344CB8AC3E}">
        <p14:creationId xmlns:p14="http://schemas.microsoft.com/office/powerpoint/2010/main" val="652122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F8CC25-9C9A-8142-9489-9C9BE864FF2B}"/>
              </a:ext>
            </a:extLst>
          </p:cNvPr>
          <p:cNvSpPr/>
          <p:nvPr userDrawn="1"/>
        </p:nvSpPr>
        <p:spPr>
          <a:xfrm>
            <a:off x="1165480" y="1253927"/>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9" name="Text Placeholder 2">
            <a:extLst>
              <a:ext uri="{FF2B5EF4-FFF2-40B4-BE49-F238E27FC236}">
                <a16:creationId xmlns:a16="http://schemas.microsoft.com/office/drawing/2014/main" id="{19344640-9678-B74D-915F-DD938059D33B}"/>
              </a:ext>
            </a:extLst>
          </p:cNvPr>
          <p:cNvSpPr>
            <a:spLocks noGrp="1"/>
          </p:cNvSpPr>
          <p:nvPr>
            <p:ph type="body" sz="quarter" idx="22" hasCustomPrompt="1"/>
          </p:nvPr>
        </p:nvSpPr>
        <p:spPr>
          <a:xfrm>
            <a:off x="1165479" y="2822991"/>
            <a:ext cx="3162447" cy="193899"/>
          </a:xfrm>
          <a:prstGeom prst="rect">
            <a:avLst/>
          </a:prstGeom>
        </p:spPr>
        <p:txBody>
          <a:bodyPr wrap="square" lIns="0" tIns="0" rIns="0" bIns="0">
            <a:spAutoFit/>
          </a:bodyPr>
          <a:lstStyle>
            <a:lvl1pPr marL="0" indent="0">
              <a:spcBef>
                <a:spcPts val="100"/>
              </a:spcBef>
              <a:buNone/>
              <a:defRPr sz="1400">
                <a:solidFill>
                  <a:schemeClr val="bg1"/>
                </a:solidFill>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10" name="Title 3">
            <a:extLst>
              <a:ext uri="{FF2B5EF4-FFF2-40B4-BE49-F238E27FC236}">
                <a16:creationId xmlns:a16="http://schemas.microsoft.com/office/drawing/2014/main" id="{EA4E2D05-EB6F-2C40-AC88-3F64FA54E30F}"/>
              </a:ext>
            </a:extLst>
          </p:cNvPr>
          <p:cNvSpPr>
            <a:spLocks noGrp="1"/>
          </p:cNvSpPr>
          <p:nvPr>
            <p:ph type="title" hasCustomPrompt="1"/>
          </p:nvPr>
        </p:nvSpPr>
        <p:spPr>
          <a:xfrm>
            <a:off x="1077264" y="13724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dirty="0">
                <a:solidFill>
                  <a:schemeClr val="bg1"/>
                </a:solidFill>
                <a:latin typeface="Arial" panose="020B0604020202020204" pitchFamily="34" charset="0"/>
                <a:cs typeface="Arial" panose="020B0604020202020204" pitchFamily="34" charset="0"/>
              </a:defRPr>
            </a:lvl1pPr>
          </a:lstStyle>
          <a:p>
            <a:r>
              <a:rPr lang="en-US"/>
              <a:t>Presentation Title Goes Here in This Defined Space</a:t>
            </a:r>
          </a:p>
        </p:txBody>
      </p:sp>
      <p:sp>
        <p:nvSpPr>
          <p:cNvPr id="11" name="Text Placeholder 2">
            <a:extLst>
              <a:ext uri="{FF2B5EF4-FFF2-40B4-BE49-F238E27FC236}">
                <a16:creationId xmlns:a16="http://schemas.microsoft.com/office/drawing/2014/main" id="{070CA9DC-FE01-C647-B833-CEF14D807E1D}"/>
              </a:ext>
            </a:extLst>
          </p:cNvPr>
          <p:cNvSpPr>
            <a:spLocks noGrp="1"/>
          </p:cNvSpPr>
          <p:nvPr>
            <p:ph type="body" sz="quarter" idx="23" hasCustomPrompt="1"/>
          </p:nvPr>
        </p:nvSpPr>
        <p:spPr>
          <a:xfrm>
            <a:off x="5122017" y="813681"/>
            <a:ext cx="3162447" cy="193899"/>
          </a:xfrm>
          <a:prstGeom prst="rect">
            <a:avLst/>
          </a:prstGeom>
        </p:spPr>
        <p:txBody>
          <a:bodyPr wrap="square" lIns="0" tIns="0" rIns="0" bIns="0">
            <a:spAutoFit/>
          </a:bodyPr>
          <a:lstStyle>
            <a:lvl1pPr marL="0" indent="0">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12" name="Text Placeholder 7">
            <a:extLst>
              <a:ext uri="{FF2B5EF4-FFF2-40B4-BE49-F238E27FC236}">
                <a16:creationId xmlns:a16="http://schemas.microsoft.com/office/drawing/2014/main" id="{7738BEA0-9E44-1A4E-8C1E-18636D092ED8}"/>
              </a:ext>
            </a:extLst>
          </p:cNvPr>
          <p:cNvSpPr>
            <a:spLocks noGrp="1"/>
          </p:cNvSpPr>
          <p:nvPr>
            <p:ph type="body" sz="quarter" idx="24" hasCustomPrompt="1"/>
          </p:nvPr>
        </p:nvSpPr>
        <p:spPr>
          <a:xfrm>
            <a:off x="136779" y="161681"/>
            <a:ext cx="7540625" cy="193675"/>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300623924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9605583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2" name="Title Placeholder 12">
            <a:extLst>
              <a:ext uri="{FF2B5EF4-FFF2-40B4-BE49-F238E27FC236}">
                <a16:creationId xmlns:a16="http://schemas.microsoft.com/office/drawing/2014/main" id="{7AA38AA2-3A2F-A021-C89A-FB3E6A4CC713}"/>
              </a:ext>
            </a:extLst>
          </p:cNvPr>
          <p:cNvSpPr txBox="1">
            <a:spLocks/>
          </p:cNvSpPr>
          <p:nvPr userDrawn="1"/>
        </p:nvSpPr>
        <p:spPr>
          <a:xfrm>
            <a:off x="684187" y="1324270"/>
            <a:ext cx="7775110" cy="221599"/>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1600"/>
              <a:t>Lorem ipsum dolor sit </a:t>
            </a:r>
            <a:r>
              <a:rPr lang="en-US" sz="1600" err="1"/>
              <a:t>amet</a:t>
            </a:r>
            <a:r>
              <a:rPr lang="en-US" sz="1600"/>
              <a:t> </a:t>
            </a:r>
            <a:r>
              <a:rPr lang="en-US" sz="1600" err="1"/>
              <a:t>consectetur</a:t>
            </a:r>
            <a:endParaRPr lang="en-US" sz="1600"/>
          </a:p>
        </p:txBody>
      </p:sp>
    </p:spTree>
    <p:extLst>
      <p:ext uri="{BB962C8B-B14F-4D97-AF65-F5344CB8AC3E}">
        <p14:creationId xmlns:p14="http://schemas.microsoft.com/office/powerpoint/2010/main" val="34847315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4" name="Content Placeholder 4">
            <a:extLst>
              <a:ext uri="{FF2B5EF4-FFF2-40B4-BE49-F238E27FC236}">
                <a16:creationId xmlns:a16="http://schemas.microsoft.com/office/drawing/2014/main" id="{0ED75EE3-2848-4F2F-0871-734442486781}"/>
              </a:ext>
            </a:extLst>
          </p:cNvPr>
          <p:cNvSpPr>
            <a:spLocks noGrp="1"/>
          </p:cNvSpPr>
          <p:nvPr>
            <p:ph sz="quarter" idx="25"/>
          </p:nvPr>
        </p:nvSpPr>
        <p:spPr>
          <a:xfrm>
            <a:off x="684213" y="1324269"/>
            <a:ext cx="7775575" cy="3243618"/>
          </a:xfrm>
          <a:prstGeom prst="rect">
            <a:avLst/>
          </a:prstGeom>
        </p:spPr>
        <p:txBody>
          <a:bodyPr lIns="0" rIns="0"/>
          <a:lstStyle>
            <a:lvl1pPr marL="228600" indent="-228600">
              <a:buClr>
                <a:schemeClr val="accent4"/>
              </a:buClr>
              <a:buFont typeface="Wingdings" pitchFamily="2" charset="2"/>
              <a:buChar char="§"/>
              <a:defRPr sz="1600">
                <a:latin typeface="Arial" panose="020B0604020202020204" pitchFamily="34" charset="0"/>
                <a:cs typeface="Arial" panose="020B0604020202020204" pitchFamily="34" charset="0"/>
              </a:defRPr>
            </a:lvl1pPr>
            <a:lvl2pPr marL="685800" indent="-228600">
              <a:buClr>
                <a:schemeClr val="accent4"/>
              </a:buClr>
              <a:buFont typeface="Wingdings" pitchFamily="2" charset="2"/>
              <a:buChar char="§"/>
              <a:defRPr sz="1600">
                <a:latin typeface="Arial" panose="020B0604020202020204" pitchFamily="34" charset="0"/>
                <a:cs typeface="Arial" panose="020B0604020202020204" pitchFamily="34" charset="0"/>
              </a:defRPr>
            </a:lvl2pPr>
            <a:lvl3pPr marL="1143000" indent="-228600">
              <a:buClr>
                <a:schemeClr val="accent4"/>
              </a:buClr>
              <a:buFont typeface="Wingdings" pitchFamily="2" charset="2"/>
              <a:buChar char="§"/>
              <a:defRPr sz="1600">
                <a:latin typeface="Arial" panose="020B0604020202020204" pitchFamily="34" charset="0"/>
                <a:cs typeface="Arial" panose="020B0604020202020204" pitchFamily="34" charset="0"/>
              </a:defRPr>
            </a:lvl3pPr>
            <a:lvl4pPr marL="1600200" indent="-228600">
              <a:buClr>
                <a:schemeClr val="accent4"/>
              </a:buClr>
              <a:buFont typeface="Wingdings" pitchFamily="2" charset="2"/>
              <a:buChar char="§"/>
              <a:defRPr sz="1600">
                <a:latin typeface="Arial" panose="020B0604020202020204" pitchFamily="34" charset="0"/>
                <a:cs typeface="Arial" panose="020B0604020202020204" pitchFamily="34" charset="0"/>
              </a:defRPr>
            </a:lvl4pPr>
            <a:lvl5pPr marL="2057400" indent="-228600">
              <a:buClr>
                <a:schemeClr val="accent4"/>
              </a:buClr>
              <a:buFont typeface="Wingdings" pitchFamily="2" charset="2"/>
              <a:buChar cha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9040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D5046A-9167-1A47-9CF6-67E07814D8B7}"/>
              </a:ext>
            </a:extLst>
          </p:cNvPr>
          <p:cNvSpPr/>
          <p:nvPr userDrawn="1"/>
        </p:nvSpPr>
        <p:spPr>
          <a:xfrm>
            <a:off x="5122018" y="787935"/>
            <a:ext cx="844325" cy="68713"/>
          </a:xfrm>
          <a:prstGeom prst="rect">
            <a:avLst/>
          </a:prstGeom>
          <a:solidFill>
            <a:srgbClr val="AA182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2279DBB6-17E5-FE4E-9A68-C662DD068E50}"/>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E43ECC0F-F7E1-8C4E-9F7F-B06C17281E55}"/>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5" name="Text Placeholder 7">
            <a:extLst>
              <a:ext uri="{FF2B5EF4-FFF2-40B4-BE49-F238E27FC236}">
                <a16:creationId xmlns:a16="http://schemas.microsoft.com/office/drawing/2014/main" id="{B2D03ACE-8D52-2A2D-6745-2302DED0C88E}"/>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690287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831DA9-EBA2-904C-94FD-31196A1ADFB0}"/>
              </a:ext>
            </a:extLst>
          </p:cNvPr>
          <p:cNvSpPr/>
          <p:nvPr userDrawn="1"/>
        </p:nvSpPr>
        <p:spPr>
          <a:xfrm>
            <a:off x="2281473" y="524678"/>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D25B4E0-2EF8-BC48-B1EF-114C5D16F350}"/>
              </a:ext>
            </a:extLst>
          </p:cNvPr>
          <p:cNvSpPr>
            <a:spLocks noGrp="1"/>
          </p:cNvSpPr>
          <p:nvPr>
            <p:ph type="body" sz="quarter" idx="10" hasCustomPrompt="1"/>
          </p:nvPr>
        </p:nvSpPr>
        <p:spPr>
          <a:xfrm>
            <a:off x="2190033" y="2236961"/>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November 29, 2019</a:t>
            </a:r>
            <a:br>
              <a:rPr lang="en-US"/>
            </a:br>
            <a:r>
              <a:rPr lang="en-US"/>
              <a:t>Presenter Name</a:t>
            </a:r>
          </a:p>
        </p:txBody>
      </p:sp>
      <p:sp>
        <p:nvSpPr>
          <p:cNvPr id="6" name="Title 3">
            <a:extLst>
              <a:ext uri="{FF2B5EF4-FFF2-40B4-BE49-F238E27FC236}">
                <a16:creationId xmlns:a16="http://schemas.microsoft.com/office/drawing/2014/main" id="{CEED9DBE-5F4B-5840-891E-670173BA954C}"/>
              </a:ext>
            </a:extLst>
          </p:cNvPr>
          <p:cNvSpPr>
            <a:spLocks noGrp="1"/>
          </p:cNvSpPr>
          <p:nvPr>
            <p:ph type="title" hasCustomPrompt="1"/>
          </p:nvPr>
        </p:nvSpPr>
        <p:spPr>
          <a:xfrm>
            <a:off x="2190033" y="1170367"/>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7" name="Text Placeholder 4">
            <a:extLst>
              <a:ext uri="{FF2B5EF4-FFF2-40B4-BE49-F238E27FC236}">
                <a16:creationId xmlns:a16="http://schemas.microsoft.com/office/drawing/2014/main" id="{DA3651D4-7451-1B45-971B-3FBC4B98EA3B}"/>
              </a:ext>
            </a:extLst>
          </p:cNvPr>
          <p:cNvSpPr>
            <a:spLocks noGrp="1"/>
          </p:cNvSpPr>
          <p:nvPr>
            <p:ph type="body" sz="quarter" idx="11" hasCustomPrompt="1"/>
          </p:nvPr>
        </p:nvSpPr>
        <p:spPr>
          <a:xfrm>
            <a:off x="2190033" y="682010"/>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a:solidFill>
                  <a:schemeClr val="bg1"/>
                </a:solidFill>
                <a:latin typeface="Arial" panose="020B0604020202020204" pitchFamily="34" charset="0"/>
                <a:cs typeface="Arial" panose="020B0604020202020204" pitchFamily="34" charset="0"/>
              </a:rPr>
              <a:t>Connected for Life.</a:t>
            </a:r>
            <a:endParaRPr lang="de-DE" sz="2400" b="1" i="0">
              <a:solidFill>
                <a:schemeClr val="bg1"/>
              </a:solidFill>
              <a:latin typeface="Arial" panose="020B0604020202020204" pitchFamily="34" charset="0"/>
              <a:cs typeface="Arial" panose="020B0604020202020204" pitchFamily="34" charset="0"/>
            </a:endParaRPr>
          </a:p>
          <a:p>
            <a:pPr lvl="0"/>
            <a:endParaRPr lang="en-US"/>
          </a:p>
        </p:txBody>
      </p:sp>
      <p:pic>
        <p:nvPicPr>
          <p:cNvPr id="13" name="Picture 12" descr="Graphical user interface, text&#10;&#10;Description automatically generated">
            <a:extLst>
              <a:ext uri="{FF2B5EF4-FFF2-40B4-BE49-F238E27FC236}">
                <a16:creationId xmlns:a16="http://schemas.microsoft.com/office/drawing/2014/main" id="{C4E99731-30C5-31BC-413C-4294D91CC663}"/>
              </a:ext>
            </a:extLst>
          </p:cNvPr>
          <p:cNvPicPr>
            <a:picLocks noChangeAspect="1"/>
          </p:cNvPicPr>
          <p:nvPr userDrawn="1"/>
        </p:nvPicPr>
        <p:blipFill>
          <a:blip r:embed="rId3"/>
          <a:stretch>
            <a:fillRect/>
          </a:stretch>
        </p:blipFill>
        <p:spPr>
          <a:xfrm>
            <a:off x="6985613" y="4061306"/>
            <a:ext cx="1985852" cy="941441"/>
          </a:xfrm>
          <a:prstGeom prst="rect">
            <a:avLst/>
          </a:prstGeom>
        </p:spPr>
      </p:pic>
    </p:spTree>
    <p:extLst>
      <p:ext uri="{BB962C8B-B14F-4D97-AF65-F5344CB8AC3E}">
        <p14:creationId xmlns:p14="http://schemas.microsoft.com/office/powerpoint/2010/main" val="8371609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D5046A-9167-1A47-9CF6-67E07814D8B7}"/>
              </a:ext>
            </a:extLst>
          </p:cNvPr>
          <p:cNvSpPr/>
          <p:nvPr userDrawn="1"/>
        </p:nvSpPr>
        <p:spPr>
          <a:xfrm>
            <a:off x="5122018" y="787935"/>
            <a:ext cx="844325" cy="68713"/>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2279DBB6-17E5-FE4E-9A68-C662DD068E50}"/>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E43ECC0F-F7E1-8C4E-9F7F-B06C17281E55}"/>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5" name="Text Placeholder 7">
            <a:extLst>
              <a:ext uri="{FF2B5EF4-FFF2-40B4-BE49-F238E27FC236}">
                <a16:creationId xmlns:a16="http://schemas.microsoft.com/office/drawing/2014/main" id="{B2D03ACE-8D52-2A2D-6745-2302DED0C88E}"/>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6072753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4D5046A-9167-1A47-9CF6-67E07814D8B7}"/>
              </a:ext>
            </a:extLst>
          </p:cNvPr>
          <p:cNvSpPr/>
          <p:nvPr userDrawn="1"/>
        </p:nvSpPr>
        <p:spPr>
          <a:xfrm>
            <a:off x="5122018" y="787935"/>
            <a:ext cx="844325" cy="68713"/>
          </a:xfrm>
          <a:prstGeom prst="rect">
            <a:avLst/>
          </a:prstGeom>
          <a:solidFill>
            <a:schemeClr val="accent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7" name="Text Placeholder 2">
            <a:extLst>
              <a:ext uri="{FF2B5EF4-FFF2-40B4-BE49-F238E27FC236}">
                <a16:creationId xmlns:a16="http://schemas.microsoft.com/office/drawing/2014/main" id="{2279DBB6-17E5-FE4E-9A68-C662DD068E50}"/>
              </a:ext>
            </a:extLst>
          </p:cNvPr>
          <p:cNvSpPr>
            <a:spLocks noGrp="1"/>
          </p:cNvSpPr>
          <p:nvPr>
            <p:ph type="body" sz="quarter" idx="10" hasCustomPrompt="1"/>
          </p:nvPr>
        </p:nvSpPr>
        <p:spPr>
          <a:xfrm>
            <a:off x="5018889" y="980401"/>
            <a:ext cx="3795101" cy="1235261"/>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Lorem Ipsum Dolor Sit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Amet</a:t>
            </a: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 </a:t>
            </a: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Consectetur</a:t>
            </a:r>
            <a:b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br>
            <a:r>
              <a:rPr kumimoji="0" lang="en-US" sz="2800" b="1" i="0" u="none" strike="noStrike" kern="1200" cap="none" spc="0" normalizeH="0" baseline="0" noProof="0" err="1">
                <a:ln>
                  <a:noFill/>
                </a:ln>
                <a:solidFill>
                  <a:srgbClr val="000000"/>
                </a:solidFill>
                <a:effectLst/>
                <a:uLnTx/>
                <a:uFillTx/>
                <a:latin typeface="Arial" panose="020B0604020202020204" pitchFamily="34" charset="0"/>
                <a:ea typeface="+mj-ea"/>
                <a:cs typeface="Arial" panose="020B0604020202020204" pitchFamily="34" charset="0"/>
              </a:rPr>
              <a:t>Adipisicing</a:t>
            </a:r>
            <a:endPar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endParaRPr>
          </a:p>
        </p:txBody>
      </p:sp>
      <p:sp>
        <p:nvSpPr>
          <p:cNvPr id="8" name="Text Placeholder 2">
            <a:extLst>
              <a:ext uri="{FF2B5EF4-FFF2-40B4-BE49-F238E27FC236}">
                <a16:creationId xmlns:a16="http://schemas.microsoft.com/office/drawing/2014/main" id="{E43ECC0F-F7E1-8C4E-9F7F-B06C17281E55}"/>
              </a:ext>
            </a:extLst>
          </p:cNvPr>
          <p:cNvSpPr>
            <a:spLocks noGrp="1"/>
          </p:cNvSpPr>
          <p:nvPr>
            <p:ph type="body" sz="quarter" idx="22" hasCustomPrompt="1"/>
          </p:nvPr>
        </p:nvSpPr>
        <p:spPr>
          <a:xfrm>
            <a:off x="5122017" y="2339415"/>
            <a:ext cx="3162447" cy="215444"/>
          </a:xfrm>
          <a:prstGeom prst="rect">
            <a:avLst/>
          </a:prstGeom>
        </p:spPr>
        <p:txBody>
          <a:bodyPr wrap="square" lIns="0" tIns="0" rIns="0" bIns="0">
            <a:spAutoFit/>
          </a:bodyPr>
          <a:lstStyle>
            <a:lvl1pPr marL="0" indent="0">
              <a:lnSpc>
                <a:spcPct val="100000"/>
              </a:lnSpc>
              <a:spcBef>
                <a:spcPts val="100"/>
              </a:spcBef>
              <a:buNone/>
              <a:defRPr sz="1400">
                <a:latin typeface="Arial" panose="020B0604020202020204" pitchFamily="34" charset="0"/>
                <a:cs typeface="Arial" panose="020B0604020202020204" pitchFamily="34" charset="0"/>
              </a:defRPr>
            </a:lvl1pPr>
            <a:lvl2pPr marL="457200" indent="0">
              <a:buNone/>
              <a:defRPr sz="3500"/>
            </a:lvl2pPr>
            <a:lvl3pPr marL="914400" indent="0">
              <a:buNone/>
              <a:defRPr sz="3500"/>
            </a:lvl3pPr>
            <a:lvl4pPr marL="1371600" indent="0">
              <a:buNone/>
              <a:defRPr sz="3500"/>
            </a:lvl4pPr>
            <a:lvl5pPr marL="1828800" indent="0">
              <a:buNone/>
              <a:defRPr sz="3500"/>
            </a:lvl5pPr>
          </a:lstStyle>
          <a:p>
            <a:pPr lvl="0"/>
            <a:r>
              <a:rPr lang="en-US"/>
              <a:t>Lorem Ipsum Dolor</a:t>
            </a:r>
          </a:p>
        </p:txBody>
      </p:sp>
      <p:sp>
        <p:nvSpPr>
          <p:cNvPr id="5" name="Text Placeholder 7">
            <a:extLst>
              <a:ext uri="{FF2B5EF4-FFF2-40B4-BE49-F238E27FC236}">
                <a16:creationId xmlns:a16="http://schemas.microsoft.com/office/drawing/2014/main" id="{B2D03ACE-8D52-2A2D-6745-2302DED0C88E}"/>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7980089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2" name="Rectangle 1">
            <a:extLst>
              <a:ext uri="{FF2B5EF4-FFF2-40B4-BE49-F238E27FC236}">
                <a16:creationId xmlns:a16="http://schemas.microsoft.com/office/drawing/2014/main" id="{5C6F2C0D-3B74-04B0-5222-684F7BCD7EA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890527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27" name="Text Placeholder 7">
            <a:extLst>
              <a:ext uri="{FF2B5EF4-FFF2-40B4-BE49-F238E27FC236}">
                <a16:creationId xmlns:a16="http://schemas.microsoft.com/office/drawing/2014/main" id="{DBD9C579-5956-B949-A4A5-65F7D5D8BCAB}"/>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2" name="Rectangle 1">
            <a:extLst>
              <a:ext uri="{FF2B5EF4-FFF2-40B4-BE49-F238E27FC236}">
                <a16:creationId xmlns:a16="http://schemas.microsoft.com/office/drawing/2014/main" id="{5C6F2C0D-3B74-04B0-5222-684F7BCD7EA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191846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8"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0"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42431706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428751"/>
            <a:ext cx="2459063" cy="290287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8" y="1428751"/>
            <a:ext cx="2459063" cy="29028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0" y="1428751"/>
            <a:ext cx="2459063" cy="29028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8400579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39"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39"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850440"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34273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61705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362192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362192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362192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633684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633684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633684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7">
            <a:extLst>
              <a:ext uri="{FF2B5EF4-FFF2-40B4-BE49-F238E27FC236}">
                <a16:creationId xmlns:a16="http://schemas.microsoft.com/office/drawing/2014/main" id="{AC96BA6D-04F8-DC64-5EDC-BF0AC58E3931}"/>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4482428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6" y="1782178"/>
            <a:ext cx="2577487" cy="2649145"/>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39"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39"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14" name="Rectangle 13">
            <a:extLst>
              <a:ext uri="{FF2B5EF4-FFF2-40B4-BE49-F238E27FC236}">
                <a16:creationId xmlns:a16="http://schemas.microsoft.com/office/drawing/2014/main" id="{EBFED695-E14E-3543-B8E3-ED58599F463B}"/>
              </a:ext>
            </a:extLst>
          </p:cNvPr>
          <p:cNvSpPr/>
          <p:nvPr userDrawn="1"/>
        </p:nvSpPr>
        <p:spPr>
          <a:xfrm>
            <a:off x="850440"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58D1DAD5-69F7-2648-B222-C2D7F36CE77F}"/>
              </a:ext>
            </a:extLst>
          </p:cNvPr>
          <p:cNvSpPr/>
          <p:nvPr userDrawn="1"/>
        </p:nvSpPr>
        <p:spPr>
          <a:xfrm>
            <a:off x="3427386" y="1782178"/>
            <a:ext cx="2577487" cy="26491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8" name="Rectangle 37">
            <a:extLst>
              <a:ext uri="{FF2B5EF4-FFF2-40B4-BE49-F238E27FC236}">
                <a16:creationId xmlns:a16="http://schemas.microsoft.com/office/drawing/2014/main" id="{2F497746-9332-FC42-B692-1B6AF8AE4ED7}"/>
              </a:ext>
            </a:extLst>
          </p:cNvPr>
          <p:cNvSpPr/>
          <p:nvPr userDrawn="1"/>
        </p:nvSpPr>
        <p:spPr>
          <a:xfrm>
            <a:off x="6170586" y="1782178"/>
            <a:ext cx="2577487" cy="264914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39" name="Text Placeholder 4">
            <a:extLst>
              <a:ext uri="{FF2B5EF4-FFF2-40B4-BE49-F238E27FC236}">
                <a16:creationId xmlns:a16="http://schemas.microsoft.com/office/drawing/2014/main" id="{BD643B76-28CA-FE40-891C-95FF7EAD35A1}"/>
              </a:ext>
            </a:extLst>
          </p:cNvPr>
          <p:cNvSpPr>
            <a:spLocks noGrp="1"/>
          </p:cNvSpPr>
          <p:nvPr>
            <p:ph type="body" sz="quarter" idx="28" hasCustomPrompt="1"/>
          </p:nvPr>
        </p:nvSpPr>
        <p:spPr>
          <a:xfrm>
            <a:off x="362192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0" name="Text Placeholder 4">
            <a:extLst>
              <a:ext uri="{FF2B5EF4-FFF2-40B4-BE49-F238E27FC236}">
                <a16:creationId xmlns:a16="http://schemas.microsoft.com/office/drawing/2014/main" id="{92B20E4A-CDD9-FB42-BB7A-4A01AD1FF055}"/>
              </a:ext>
            </a:extLst>
          </p:cNvPr>
          <p:cNvSpPr>
            <a:spLocks noGrp="1"/>
          </p:cNvSpPr>
          <p:nvPr>
            <p:ph type="body" sz="quarter" idx="29" hasCustomPrompt="1"/>
          </p:nvPr>
        </p:nvSpPr>
        <p:spPr>
          <a:xfrm>
            <a:off x="362192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1" name="Rectangle 40">
            <a:extLst>
              <a:ext uri="{FF2B5EF4-FFF2-40B4-BE49-F238E27FC236}">
                <a16:creationId xmlns:a16="http://schemas.microsoft.com/office/drawing/2014/main" id="{CC0A044D-DC9B-B34C-9EB8-2062C290FFAF}"/>
              </a:ext>
            </a:extLst>
          </p:cNvPr>
          <p:cNvSpPr/>
          <p:nvPr userDrawn="1"/>
        </p:nvSpPr>
        <p:spPr>
          <a:xfrm>
            <a:off x="362192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42" name="Text Placeholder 4">
            <a:extLst>
              <a:ext uri="{FF2B5EF4-FFF2-40B4-BE49-F238E27FC236}">
                <a16:creationId xmlns:a16="http://schemas.microsoft.com/office/drawing/2014/main" id="{58C2763F-5CD5-A848-BE93-42A6729EDA90}"/>
              </a:ext>
            </a:extLst>
          </p:cNvPr>
          <p:cNvSpPr>
            <a:spLocks noGrp="1"/>
          </p:cNvSpPr>
          <p:nvPr>
            <p:ph type="body" sz="quarter" idx="30" hasCustomPrompt="1"/>
          </p:nvPr>
        </p:nvSpPr>
        <p:spPr>
          <a:xfrm>
            <a:off x="6336840" y="2083554"/>
            <a:ext cx="2166138" cy="630237"/>
          </a:xfrm>
          <a:prstGeom prst="rect">
            <a:avLst/>
          </a:prstGeom>
        </p:spPr>
        <p:txBody>
          <a:bodyPr/>
          <a:lstStyle>
            <a:lvl1pPr marL="0" indent="0">
              <a:buNone/>
              <a:defRPr sz="2000" b="1" i="0">
                <a:solidFill>
                  <a:schemeClr val="bg1"/>
                </a:solidFill>
                <a:latin typeface="Arial" panose="020B0604020202020204" pitchFamily="34" charset="0"/>
                <a:cs typeface="Arial" panose="020B0604020202020204" pitchFamily="34" charset="0"/>
              </a:defRPr>
            </a:lvl1pPr>
          </a:lstStyle>
          <a:p>
            <a:pPr lvl="0"/>
            <a:r>
              <a:rPr lang="en-US"/>
              <a:t>CURRENT FRAME</a:t>
            </a:r>
          </a:p>
        </p:txBody>
      </p:sp>
      <p:sp>
        <p:nvSpPr>
          <p:cNvPr id="43" name="Text Placeholder 4">
            <a:extLst>
              <a:ext uri="{FF2B5EF4-FFF2-40B4-BE49-F238E27FC236}">
                <a16:creationId xmlns:a16="http://schemas.microsoft.com/office/drawing/2014/main" id="{48039A62-AA9A-E448-AC35-604DB69FF6ED}"/>
              </a:ext>
            </a:extLst>
          </p:cNvPr>
          <p:cNvSpPr>
            <a:spLocks noGrp="1"/>
          </p:cNvSpPr>
          <p:nvPr>
            <p:ph type="body" sz="quarter" idx="31" hasCustomPrompt="1"/>
          </p:nvPr>
        </p:nvSpPr>
        <p:spPr>
          <a:xfrm>
            <a:off x="6336840" y="3004150"/>
            <a:ext cx="2166137" cy="630237"/>
          </a:xfrm>
          <a:prstGeom prst="rect">
            <a:avLst/>
          </a:prstGeom>
        </p:spPr>
        <p:txBody>
          <a:bodyPr/>
          <a:lstStyle>
            <a:lvl1pPr marL="0" indent="0">
              <a:buNone/>
              <a:defRPr sz="1600" b="0"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44" name="Rectangle 43">
            <a:extLst>
              <a:ext uri="{FF2B5EF4-FFF2-40B4-BE49-F238E27FC236}">
                <a16:creationId xmlns:a16="http://schemas.microsoft.com/office/drawing/2014/main" id="{2A51A495-A5D3-4F4D-A5E2-3EF4020BC610}"/>
              </a:ext>
            </a:extLst>
          </p:cNvPr>
          <p:cNvSpPr/>
          <p:nvPr userDrawn="1"/>
        </p:nvSpPr>
        <p:spPr>
          <a:xfrm>
            <a:off x="6336841" y="1940136"/>
            <a:ext cx="844325" cy="68713"/>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sp>
        <p:nvSpPr>
          <p:cNvPr id="3" name="Text Placeholder 7">
            <a:extLst>
              <a:ext uri="{FF2B5EF4-FFF2-40B4-BE49-F238E27FC236}">
                <a16:creationId xmlns:a16="http://schemas.microsoft.com/office/drawing/2014/main" id="{AC96BA6D-04F8-DC64-5EDC-BF0AC58E3931}"/>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4676250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67431809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887685"/>
            <a:ext cx="2156546" cy="244394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17147B67-39E7-81BC-1D28-61303E6FA079}"/>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5384349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F831DA9-EBA2-904C-94FD-31196A1ADFB0}"/>
              </a:ext>
            </a:extLst>
          </p:cNvPr>
          <p:cNvSpPr/>
          <p:nvPr userDrawn="1"/>
        </p:nvSpPr>
        <p:spPr>
          <a:xfrm>
            <a:off x="2097304" y="345666"/>
            <a:ext cx="694806" cy="5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D25B4E0-2EF8-BC48-B1EF-114C5D16F350}"/>
              </a:ext>
            </a:extLst>
          </p:cNvPr>
          <p:cNvSpPr>
            <a:spLocks noGrp="1"/>
          </p:cNvSpPr>
          <p:nvPr>
            <p:ph type="body" sz="quarter" idx="10" hasCustomPrompt="1"/>
          </p:nvPr>
        </p:nvSpPr>
        <p:spPr>
          <a:xfrm>
            <a:off x="2005864" y="2131101"/>
            <a:ext cx="1874685" cy="369333"/>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0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November 29, 2019</a:t>
            </a:r>
            <a:br>
              <a:rPr lang="en-US"/>
            </a:br>
            <a:r>
              <a:rPr lang="en-US"/>
              <a:t>Presenter Name</a:t>
            </a:r>
          </a:p>
        </p:txBody>
      </p:sp>
      <p:sp>
        <p:nvSpPr>
          <p:cNvPr id="6" name="Title 3">
            <a:extLst>
              <a:ext uri="{FF2B5EF4-FFF2-40B4-BE49-F238E27FC236}">
                <a16:creationId xmlns:a16="http://schemas.microsoft.com/office/drawing/2014/main" id="{CEED9DBE-5F4B-5840-891E-670173BA954C}"/>
              </a:ext>
            </a:extLst>
          </p:cNvPr>
          <p:cNvSpPr>
            <a:spLocks noGrp="1"/>
          </p:cNvSpPr>
          <p:nvPr>
            <p:ph type="title" hasCustomPrompt="1"/>
          </p:nvPr>
        </p:nvSpPr>
        <p:spPr>
          <a:xfrm>
            <a:off x="2005864" y="991355"/>
            <a:ext cx="1774101" cy="1015663"/>
          </a:xfrm>
          <a:prstGeom prst="rect">
            <a:avLst/>
          </a:prstGeom>
        </p:spPr>
        <p:txBody>
          <a:bodyPr wrap="square">
            <a:spAutoFit/>
          </a:bodyPr>
          <a:lstStyle>
            <a:lvl1pPr marL="0" marR="0" indent="0" algn="l" defTabSz="914400" rtl="0" eaLnBrk="1" fontAlgn="auto" latinLnBrk="0" hangingPunct="1">
              <a:lnSpc>
                <a:spcPct val="100000"/>
              </a:lnSpc>
              <a:spcBef>
                <a:spcPct val="0"/>
              </a:spcBef>
              <a:spcAft>
                <a:spcPts val="0"/>
              </a:spcAft>
              <a:buClrTx/>
              <a:buSzTx/>
              <a:buFontTx/>
              <a:buNone/>
              <a:tabLst/>
              <a:defRPr lang="de-DE" sz="2000" b="1" dirty="0">
                <a:solidFill>
                  <a:schemeClr val="bg1"/>
                </a:solidFill>
                <a:latin typeface="Arial" panose="020B0604020202020204" pitchFamily="34" charset="0"/>
                <a:cs typeface="Arial" panose="020B0604020202020204" pitchFamily="34" charset="0"/>
              </a:defRPr>
            </a:lvl1pPr>
          </a:lstStyle>
          <a:p>
            <a:r>
              <a:rPr lang="en-US"/>
              <a:t>Presentation Title Goes Here</a:t>
            </a:r>
          </a:p>
        </p:txBody>
      </p:sp>
      <p:sp>
        <p:nvSpPr>
          <p:cNvPr id="7" name="Text Placeholder 4">
            <a:extLst>
              <a:ext uri="{FF2B5EF4-FFF2-40B4-BE49-F238E27FC236}">
                <a16:creationId xmlns:a16="http://schemas.microsoft.com/office/drawing/2014/main" id="{DA3651D4-7451-1B45-971B-3FBC4B98EA3B}"/>
              </a:ext>
            </a:extLst>
          </p:cNvPr>
          <p:cNvSpPr>
            <a:spLocks noGrp="1"/>
          </p:cNvSpPr>
          <p:nvPr>
            <p:ph type="body" sz="quarter" idx="11" hasCustomPrompt="1"/>
          </p:nvPr>
        </p:nvSpPr>
        <p:spPr>
          <a:xfrm>
            <a:off x="2005864" y="502998"/>
            <a:ext cx="2989177" cy="369334"/>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i="0">
                <a:solidFill>
                  <a:schemeClr val="bg1"/>
                </a:solidFill>
                <a:latin typeface="Arial" panose="020B0604020202020204" pitchFamily="34" charset="0"/>
                <a:cs typeface="Arial" panose="020B0604020202020204" pitchFamily="34" charset="0"/>
              </a:defRPr>
            </a:lvl1pPr>
            <a:lvl2pPr>
              <a:defRPr sz="2400" b="1" i="0">
                <a:solidFill>
                  <a:schemeClr val="bg1"/>
                </a:solidFill>
                <a:latin typeface="Arial" panose="020B0604020202020204" pitchFamily="34" charset="0"/>
                <a:cs typeface="Arial" panose="020B0604020202020204" pitchFamily="34" charset="0"/>
              </a:defRPr>
            </a:lvl2pPr>
            <a:lvl3pPr>
              <a:defRPr sz="2400" b="1" i="0">
                <a:solidFill>
                  <a:schemeClr val="bg1"/>
                </a:solidFill>
                <a:latin typeface="Arial" panose="020B0604020202020204" pitchFamily="34" charset="0"/>
                <a:cs typeface="Arial" panose="020B0604020202020204" pitchFamily="34" charset="0"/>
              </a:defRPr>
            </a:lvl3pPr>
            <a:lvl4pPr>
              <a:defRPr sz="2400" b="1" i="0">
                <a:solidFill>
                  <a:schemeClr val="bg1"/>
                </a:solidFill>
                <a:latin typeface="Arial" panose="020B0604020202020204" pitchFamily="34" charset="0"/>
                <a:cs typeface="Arial" panose="020B0604020202020204" pitchFamily="34" charset="0"/>
              </a:defRPr>
            </a:lvl4pPr>
            <a:lvl5pPr>
              <a:defRPr sz="2400" b="1" i="0">
                <a:solidFill>
                  <a:schemeClr val="bg1"/>
                </a:solidFill>
                <a:latin typeface="Arial" panose="020B0604020202020204" pitchFamily="34" charset="0"/>
                <a:cs typeface="Arial" panose="020B0604020202020204" pitchFamily="34" charset="0"/>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i="0">
                <a:solidFill>
                  <a:schemeClr val="bg1"/>
                </a:solidFill>
                <a:latin typeface="Arial" panose="020B0604020202020204" pitchFamily="34" charset="0"/>
                <a:cs typeface="Arial" panose="020B0604020202020204" pitchFamily="34" charset="0"/>
              </a:rPr>
              <a:t>Connected for Life.</a:t>
            </a:r>
            <a:endParaRPr lang="de-DE" sz="2400" b="1" i="0">
              <a:solidFill>
                <a:schemeClr val="bg1"/>
              </a:solidFill>
              <a:latin typeface="Arial" panose="020B0604020202020204" pitchFamily="34" charset="0"/>
              <a:cs typeface="Arial" panose="020B0604020202020204" pitchFamily="34" charset="0"/>
            </a:endParaRPr>
          </a:p>
          <a:p>
            <a:pPr lvl="0"/>
            <a:endParaRPr lang="en-US"/>
          </a:p>
        </p:txBody>
      </p:sp>
      <p:pic>
        <p:nvPicPr>
          <p:cNvPr id="8" name="Picture 7" descr="Graphical user interface, text&#10;&#10;Description automatically generated">
            <a:extLst>
              <a:ext uri="{FF2B5EF4-FFF2-40B4-BE49-F238E27FC236}">
                <a16:creationId xmlns:a16="http://schemas.microsoft.com/office/drawing/2014/main" id="{1B924D43-B72A-2F2D-25C5-6354771E3843}"/>
              </a:ext>
            </a:extLst>
          </p:cNvPr>
          <p:cNvPicPr>
            <a:picLocks noChangeAspect="1"/>
          </p:cNvPicPr>
          <p:nvPr userDrawn="1"/>
        </p:nvPicPr>
        <p:blipFill>
          <a:blip r:embed="rId3"/>
          <a:stretch>
            <a:fillRect/>
          </a:stretch>
        </p:blipFill>
        <p:spPr>
          <a:xfrm>
            <a:off x="6985613" y="4061306"/>
            <a:ext cx="1985852" cy="941441"/>
          </a:xfrm>
          <a:prstGeom prst="rect">
            <a:avLst/>
          </a:prstGeom>
        </p:spPr>
      </p:pic>
    </p:spTree>
    <p:extLst>
      <p:ext uri="{BB962C8B-B14F-4D97-AF65-F5344CB8AC3E}">
        <p14:creationId xmlns:p14="http://schemas.microsoft.com/office/powerpoint/2010/main" val="15973154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416289"/>
            <a:ext cx="2156546" cy="356553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BE1D72E0-3270-D017-586E-972004483372}"/>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7107536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694B254-5902-40D8-A65D-C5E77C944B9E}"/>
              </a:ext>
            </a:extLst>
          </p:cNvPr>
          <p:cNvSpPr/>
          <p:nvPr userDrawn="1"/>
        </p:nvSpPr>
        <p:spPr>
          <a:xfrm>
            <a:off x="684187" y="1887685"/>
            <a:ext cx="2156546" cy="2443943"/>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7" name="Rectangle 16">
            <a:extLst>
              <a:ext uri="{FF2B5EF4-FFF2-40B4-BE49-F238E27FC236}">
                <a16:creationId xmlns:a16="http://schemas.microsoft.com/office/drawing/2014/main" id="{FAE3B889-045F-4C5A-BC67-CADAAB336806}"/>
              </a:ext>
            </a:extLst>
          </p:cNvPr>
          <p:cNvSpPr/>
          <p:nvPr userDrawn="1"/>
        </p:nvSpPr>
        <p:spPr>
          <a:xfrm>
            <a:off x="3493469" y="1416289"/>
            <a:ext cx="2156546" cy="3565530"/>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8" name="Rectangle 17">
            <a:extLst>
              <a:ext uri="{FF2B5EF4-FFF2-40B4-BE49-F238E27FC236}">
                <a16:creationId xmlns:a16="http://schemas.microsoft.com/office/drawing/2014/main" id="{33191BF1-0DAB-4751-838F-31C818CACBC0}"/>
              </a:ext>
            </a:extLst>
          </p:cNvPr>
          <p:cNvSpPr/>
          <p:nvPr userDrawn="1"/>
        </p:nvSpPr>
        <p:spPr>
          <a:xfrm>
            <a:off x="6302751" y="1887685"/>
            <a:ext cx="2156546" cy="244394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75"/>
          </a:p>
        </p:txBody>
      </p:sp>
      <p:sp>
        <p:nvSpPr>
          <p:cNvPr id="19" name="Text Placeholder 4">
            <a:extLst>
              <a:ext uri="{FF2B5EF4-FFF2-40B4-BE49-F238E27FC236}">
                <a16:creationId xmlns:a16="http://schemas.microsoft.com/office/drawing/2014/main" id="{0AE4949E-092C-4FEC-920F-E38686FA04ED}"/>
              </a:ext>
            </a:extLst>
          </p:cNvPr>
          <p:cNvSpPr>
            <a:spLocks noGrp="1"/>
          </p:cNvSpPr>
          <p:nvPr>
            <p:ph type="body" sz="quarter" idx="26" hasCustomPrompt="1"/>
          </p:nvPr>
        </p:nvSpPr>
        <p:spPr>
          <a:xfrm>
            <a:off x="85044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0" name="Text Placeholder 4">
            <a:extLst>
              <a:ext uri="{FF2B5EF4-FFF2-40B4-BE49-F238E27FC236}">
                <a16:creationId xmlns:a16="http://schemas.microsoft.com/office/drawing/2014/main" id="{8DB5A669-275B-49BB-9A4C-7BBB69F65D9A}"/>
              </a:ext>
            </a:extLst>
          </p:cNvPr>
          <p:cNvSpPr>
            <a:spLocks noGrp="1"/>
          </p:cNvSpPr>
          <p:nvPr>
            <p:ph type="body" sz="quarter" idx="27" hasCustomPrompt="1"/>
          </p:nvPr>
        </p:nvSpPr>
        <p:spPr>
          <a:xfrm>
            <a:off x="85044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1" name="Text Placeholder 4">
            <a:extLst>
              <a:ext uri="{FF2B5EF4-FFF2-40B4-BE49-F238E27FC236}">
                <a16:creationId xmlns:a16="http://schemas.microsoft.com/office/drawing/2014/main" id="{EB8E5D2D-D1A6-430F-AF0C-2A2492A75DBE}"/>
              </a:ext>
            </a:extLst>
          </p:cNvPr>
          <p:cNvSpPr>
            <a:spLocks noGrp="1"/>
          </p:cNvSpPr>
          <p:nvPr>
            <p:ph type="body" sz="quarter" idx="28" hasCustomPrompt="1"/>
          </p:nvPr>
        </p:nvSpPr>
        <p:spPr>
          <a:xfrm>
            <a:off x="365460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2" name="Text Placeholder 4">
            <a:extLst>
              <a:ext uri="{FF2B5EF4-FFF2-40B4-BE49-F238E27FC236}">
                <a16:creationId xmlns:a16="http://schemas.microsoft.com/office/drawing/2014/main" id="{9DF8938F-2F74-4282-B3AE-1FC2A85108A8}"/>
              </a:ext>
            </a:extLst>
          </p:cNvPr>
          <p:cNvSpPr>
            <a:spLocks noGrp="1"/>
          </p:cNvSpPr>
          <p:nvPr>
            <p:ph type="body" sz="quarter" idx="29" hasCustomPrompt="1"/>
          </p:nvPr>
        </p:nvSpPr>
        <p:spPr>
          <a:xfrm>
            <a:off x="365460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3" name="Text Placeholder 4">
            <a:extLst>
              <a:ext uri="{FF2B5EF4-FFF2-40B4-BE49-F238E27FC236}">
                <a16:creationId xmlns:a16="http://schemas.microsoft.com/office/drawing/2014/main" id="{02DFBFD1-4085-4EF0-A9B1-57F77FD5C5D4}"/>
              </a:ext>
            </a:extLst>
          </p:cNvPr>
          <p:cNvSpPr>
            <a:spLocks noGrp="1"/>
          </p:cNvSpPr>
          <p:nvPr>
            <p:ph type="body" sz="quarter" idx="30" hasCustomPrompt="1"/>
          </p:nvPr>
        </p:nvSpPr>
        <p:spPr>
          <a:xfrm>
            <a:off x="6468920" y="2144457"/>
            <a:ext cx="1824038" cy="630237"/>
          </a:xfrm>
          <a:prstGeom prst="rect">
            <a:avLst/>
          </a:prstGeom>
        </p:spPr>
        <p:txBody>
          <a:bodyPr/>
          <a:lstStyle>
            <a:lvl1pPr marL="0" indent="0">
              <a:buNone/>
              <a:defRPr sz="2000" b="1" i="0">
                <a:solidFill>
                  <a:schemeClr val="tx1"/>
                </a:solidFill>
                <a:latin typeface="Arial" panose="020B0604020202020204" pitchFamily="34" charset="0"/>
                <a:cs typeface="Arial" panose="020B0604020202020204" pitchFamily="34" charset="0"/>
              </a:defRPr>
            </a:lvl1pPr>
          </a:lstStyle>
          <a:p>
            <a:pPr lvl="0"/>
            <a:r>
              <a:rPr lang="en-US"/>
              <a:t>CURRENT FRAME</a:t>
            </a:r>
          </a:p>
        </p:txBody>
      </p:sp>
      <p:sp>
        <p:nvSpPr>
          <p:cNvPr id="24" name="Text Placeholder 4">
            <a:extLst>
              <a:ext uri="{FF2B5EF4-FFF2-40B4-BE49-F238E27FC236}">
                <a16:creationId xmlns:a16="http://schemas.microsoft.com/office/drawing/2014/main" id="{62DC5B25-12AF-4F44-A3DE-8FDE93430BCC}"/>
              </a:ext>
            </a:extLst>
          </p:cNvPr>
          <p:cNvSpPr>
            <a:spLocks noGrp="1"/>
          </p:cNvSpPr>
          <p:nvPr>
            <p:ph type="body" sz="quarter" idx="31" hasCustomPrompt="1"/>
          </p:nvPr>
        </p:nvSpPr>
        <p:spPr>
          <a:xfrm>
            <a:off x="6468920" y="3109657"/>
            <a:ext cx="1824038" cy="630237"/>
          </a:xfrm>
          <a:prstGeom prst="rect">
            <a:avLst/>
          </a:prstGeom>
        </p:spPr>
        <p:txBody>
          <a:bodyPr/>
          <a:lstStyle>
            <a:lvl1pPr marL="0" indent="0">
              <a:buNone/>
              <a:defRPr sz="16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775597"/>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br>
              <a:rPr lang="en-US"/>
            </a:br>
            <a:r>
              <a:rPr lang="en-US" err="1"/>
              <a:t>adipisicing</a:t>
            </a:r>
            <a:endParaRPr lang="en-US"/>
          </a:p>
        </p:txBody>
      </p:sp>
      <p:sp>
        <p:nvSpPr>
          <p:cNvPr id="3" name="Text Placeholder 7">
            <a:extLst>
              <a:ext uri="{FF2B5EF4-FFF2-40B4-BE49-F238E27FC236}">
                <a16:creationId xmlns:a16="http://schemas.microsoft.com/office/drawing/2014/main" id="{BE1D72E0-3270-D017-586E-972004483372}"/>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8954823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2" name="Google Shape;690;p23">
            <a:extLst>
              <a:ext uri="{FF2B5EF4-FFF2-40B4-BE49-F238E27FC236}">
                <a16:creationId xmlns:a16="http://schemas.microsoft.com/office/drawing/2014/main" id="{666FC1ED-BE57-0CA2-99B9-E7E5C8244759}"/>
              </a:ext>
            </a:extLst>
          </p:cNvPr>
          <p:cNvSpPr/>
          <p:nvPr userDrawn="1"/>
        </p:nvSpPr>
        <p:spPr>
          <a:xfrm>
            <a:off x="3407520"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4" name="Google Shape;696;p23">
            <a:extLst>
              <a:ext uri="{FF2B5EF4-FFF2-40B4-BE49-F238E27FC236}">
                <a16:creationId xmlns:a16="http://schemas.microsoft.com/office/drawing/2014/main" id="{6AB13EFF-0FB4-D3E0-78B7-A2072D347ABC}"/>
              </a:ext>
            </a:extLst>
          </p:cNvPr>
          <p:cNvSpPr/>
          <p:nvPr userDrawn="1"/>
        </p:nvSpPr>
        <p:spPr>
          <a:xfrm>
            <a:off x="3609573" y="2373688"/>
            <a:ext cx="2123948"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7" name="Google Shape;690;p23">
            <a:extLst>
              <a:ext uri="{FF2B5EF4-FFF2-40B4-BE49-F238E27FC236}">
                <a16:creationId xmlns:a16="http://schemas.microsoft.com/office/drawing/2014/main" id="{AC48AAB7-2424-3FA1-493F-16F913EAD694}"/>
              </a:ext>
            </a:extLst>
          </p:cNvPr>
          <p:cNvSpPr/>
          <p:nvPr userDrawn="1"/>
        </p:nvSpPr>
        <p:spPr>
          <a:xfrm>
            <a:off x="6150720"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8" name="Google Shape;696;p23">
            <a:extLst>
              <a:ext uri="{FF2B5EF4-FFF2-40B4-BE49-F238E27FC236}">
                <a16:creationId xmlns:a16="http://schemas.microsoft.com/office/drawing/2014/main" id="{EC3DAB1D-ED66-182D-9BA5-A727714F24C1}"/>
              </a:ext>
            </a:extLst>
          </p:cNvPr>
          <p:cNvSpPr/>
          <p:nvPr userDrawn="1"/>
        </p:nvSpPr>
        <p:spPr>
          <a:xfrm>
            <a:off x="6352773" y="2373688"/>
            <a:ext cx="2123948"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1" name="Google Shape;690;p23">
            <a:extLst>
              <a:ext uri="{FF2B5EF4-FFF2-40B4-BE49-F238E27FC236}">
                <a16:creationId xmlns:a16="http://schemas.microsoft.com/office/drawing/2014/main" id="{1B3C9FA1-A465-B5B5-7A8F-D409177D7C20}"/>
              </a:ext>
            </a:extLst>
          </p:cNvPr>
          <p:cNvSpPr/>
          <p:nvPr userDrawn="1"/>
        </p:nvSpPr>
        <p:spPr>
          <a:xfrm>
            <a:off x="684198"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15" name="Google Shape;696;p23">
            <a:extLst>
              <a:ext uri="{FF2B5EF4-FFF2-40B4-BE49-F238E27FC236}">
                <a16:creationId xmlns:a16="http://schemas.microsoft.com/office/drawing/2014/main" id="{E020CC8B-575B-5E9B-00AE-39BE6D11F825}"/>
              </a:ext>
            </a:extLst>
          </p:cNvPr>
          <p:cNvSpPr/>
          <p:nvPr userDrawn="1"/>
        </p:nvSpPr>
        <p:spPr>
          <a:xfrm>
            <a:off x="886251" y="2373688"/>
            <a:ext cx="2123948"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2" name="Text Placeholder 4">
            <a:extLst>
              <a:ext uri="{FF2B5EF4-FFF2-40B4-BE49-F238E27FC236}">
                <a16:creationId xmlns:a16="http://schemas.microsoft.com/office/drawing/2014/main" id="{1AF98C12-7F96-1926-0F6A-92DA281961F0}"/>
              </a:ext>
            </a:extLst>
          </p:cNvPr>
          <p:cNvSpPr>
            <a:spLocks noGrp="1"/>
          </p:cNvSpPr>
          <p:nvPr>
            <p:ph type="body" sz="quarter" idx="26" hasCustomPrompt="1"/>
          </p:nvPr>
        </p:nvSpPr>
        <p:spPr>
          <a:xfrm>
            <a:off x="885589" y="1882036"/>
            <a:ext cx="1824038"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23" name="Text Placeholder 4">
            <a:extLst>
              <a:ext uri="{FF2B5EF4-FFF2-40B4-BE49-F238E27FC236}">
                <a16:creationId xmlns:a16="http://schemas.microsoft.com/office/drawing/2014/main" id="{A492C17F-9DE8-B6EC-C88E-19FD119EF482}"/>
              </a:ext>
            </a:extLst>
          </p:cNvPr>
          <p:cNvSpPr>
            <a:spLocks noGrp="1"/>
          </p:cNvSpPr>
          <p:nvPr>
            <p:ph type="body" sz="quarter" idx="27" hasCustomPrompt="1"/>
          </p:nvPr>
        </p:nvSpPr>
        <p:spPr>
          <a:xfrm>
            <a:off x="885589" y="2605765"/>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49" name="Text Placeholder 48">
            <a:extLst>
              <a:ext uri="{FF2B5EF4-FFF2-40B4-BE49-F238E27FC236}">
                <a16:creationId xmlns:a16="http://schemas.microsoft.com/office/drawing/2014/main" id="{1745EBAB-116C-8632-A0DD-5DA59D838A5A}"/>
              </a:ext>
            </a:extLst>
          </p:cNvPr>
          <p:cNvSpPr>
            <a:spLocks noGrp="1"/>
          </p:cNvSpPr>
          <p:nvPr>
            <p:ph type="body" sz="quarter" idx="32" hasCustomPrompt="1"/>
          </p:nvPr>
        </p:nvSpPr>
        <p:spPr>
          <a:xfrm>
            <a:off x="684187" y="1311212"/>
            <a:ext cx="429768" cy="429768"/>
          </a:xfrm>
          <a:prstGeom prst="rect">
            <a:avLst/>
          </a:prstGeom>
          <a:solidFill>
            <a:schemeClr val="accent1"/>
          </a:solidFill>
        </p:spPr>
        <p:txBody>
          <a:bodyPr/>
          <a:lstStyle>
            <a:lvl1pPr marL="0" indent="0" algn="ctr">
              <a:lnSpc>
                <a:spcPct val="100000"/>
              </a:lnSpc>
              <a:spcBef>
                <a:spcPts val="0"/>
              </a:spcBef>
              <a:buNone/>
              <a:defRPr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1</a:t>
            </a:r>
          </a:p>
        </p:txBody>
      </p:sp>
      <p:sp>
        <p:nvSpPr>
          <p:cNvPr id="50" name="Text Placeholder 48">
            <a:extLst>
              <a:ext uri="{FF2B5EF4-FFF2-40B4-BE49-F238E27FC236}">
                <a16:creationId xmlns:a16="http://schemas.microsoft.com/office/drawing/2014/main" id="{C40BC366-FEF2-E638-0FEB-11D95BCCFB79}"/>
              </a:ext>
            </a:extLst>
          </p:cNvPr>
          <p:cNvSpPr>
            <a:spLocks noGrp="1"/>
          </p:cNvSpPr>
          <p:nvPr>
            <p:ph type="body" sz="quarter" idx="33" hasCustomPrompt="1"/>
          </p:nvPr>
        </p:nvSpPr>
        <p:spPr>
          <a:xfrm>
            <a:off x="3402254" y="1311212"/>
            <a:ext cx="429768" cy="429768"/>
          </a:xfrm>
          <a:prstGeom prst="rect">
            <a:avLst/>
          </a:prstGeom>
          <a:solidFill>
            <a:schemeClr val="accent1"/>
          </a:solidFill>
        </p:spPr>
        <p:txBody>
          <a:bodyPr/>
          <a:lstStyle>
            <a:lvl1pPr marL="0" indent="0" algn="ctr">
              <a:lnSpc>
                <a:spcPct val="100000"/>
              </a:lnSpc>
              <a:spcBef>
                <a:spcPts val="0"/>
              </a:spcBef>
              <a:buNone/>
              <a:defRPr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2</a:t>
            </a:r>
          </a:p>
        </p:txBody>
      </p:sp>
      <p:sp>
        <p:nvSpPr>
          <p:cNvPr id="51" name="Text Placeholder 48">
            <a:extLst>
              <a:ext uri="{FF2B5EF4-FFF2-40B4-BE49-F238E27FC236}">
                <a16:creationId xmlns:a16="http://schemas.microsoft.com/office/drawing/2014/main" id="{3AF03C51-9A97-C2D6-2445-7E563CB9F59B}"/>
              </a:ext>
            </a:extLst>
          </p:cNvPr>
          <p:cNvSpPr>
            <a:spLocks noGrp="1"/>
          </p:cNvSpPr>
          <p:nvPr>
            <p:ph type="body" sz="quarter" idx="34" hasCustomPrompt="1"/>
          </p:nvPr>
        </p:nvSpPr>
        <p:spPr>
          <a:xfrm>
            <a:off x="6147468" y="1311212"/>
            <a:ext cx="429768" cy="429768"/>
          </a:xfrm>
          <a:prstGeom prst="rect">
            <a:avLst/>
          </a:prstGeom>
          <a:solidFill>
            <a:schemeClr val="accent1"/>
          </a:solidFill>
        </p:spPr>
        <p:txBody>
          <a:bodyPr/>
          <a:lstStyle>
            <a:lvl1pPr marL="0" indent="0" algn="ctr">
              <a:lnSpc>
                <a:spcPct val="100000"/>
              </a:lnSpc>
              <a:spcBef>
                <a:spcPts val="0"/>
              </a:spcBef>
              <a:buNone/>
              <a:defRPr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3</a:t>
            </a:r>
          </a:p>
        </p:txBody>
      </p:sp>
      <p:sp>
        <p:nvSpPr>
          <p:cNvPr id="52" name="Text Placeholder 4">
            <a:extLst>
              <a:ext uri="{FF2B5EF4-FFF2-40B4-BE49-F238E27FC236}">
                <a16:creationId xmlns:a16="http://schemas.microsoft.com/office/drawing/2014/main" id="{3545C1F2-5CB0-5A8B-40CA-87E0F21FD054}"/>
              </a:ext>
            </a:extLst>
          </p:cNvPr>
          <p:cNvSpPr>
            <a:spLocks noGrp="1"/>
          </p:cNvSpPr>
          <p:nvPr>
            <p:ph type="body" sz="quarter" idx="35" hasCustomPrompt="1"/>
          </p:nvPr>
        </p:nvSpPr>
        <p:spPr>
          <a:xfrm>
            <a:off x="3612164" y="1882036"/>
            <a:ext cx="1824038"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53" name="Text Placeholder 4">
            <a:extLst>
              <a:ext uri="{FF2B5EF4-FFF2-40B4-BE49-F238E27FC236}">
                <a16:creationId xmlns:a16="http://schemas.microsoft.com/office/drawing/2014/main" id="{AE650BFF-A89F-449E-3201-BF007010B0CE}"/>
              </a:ext>
            </a:extLst>
          </p:cNvPr>
          <p:cNvSpPr>
            <a:spLocks noGrp="1"/>
          </p:cNvSpPr>
          <p:nvPr>
            <p:ph type="body" sz="quarter" idx="36" hasCustomPrompt="1"/>
          </p:nvPr>
        </p:nvSpPr>
        <p:spPr>
          <a:xfrm>
            <a:off x="3612164" y="2605765"/>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54" name="Text Placeholder 4">
            <a:extLst>
              <a:ext uri="{FF2B5EF4-FFF2-40B4-BE49-F238E27FC236}">
                <a16:creationId xmlns:a16="http://schemas.microsoft.com/office/drawing/2014/main" id="{26A553D4-79E2-8D57-FF88-84F966B2EE6B}"/>
              </a:ext>
            </a:extLst>
          </p:cNvPr>
          <p:cNvSpPr>
            <a:spLocks noGrp="1"/>
          </p:cNvSpPr>
          <p:nvPr>
            <p:ph type="body" sz="quarter" idx="37" hasCustomPrompt="1"/>
          </p:nvPr>
        </p:nvSpPr>
        <p:spPr>
          <a:xfrm>
            <a:off x="6355364" y="1882036"/>
            <a:ext cx="1824038"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55" name="Text Placeholder 4">
            <a:extLst>
              <a:ext uri="{FF2B5EF4-FFF2-40B4-BE49-F238E27FC236}">
                <a16:creationId xmlns:a16="http://schemas.microsoft.com/office/drawing/2014/main" id="{BB9E2B74-8CD4-9159-6020-EA1CB36E439A}"/>
              </a:ext>
            </a:extLst>
          </p:cNvPr>
          <p:cNvSpPr>
            <a:spLocks noGrp="1"/>
          </p:cNvSpPr>
          <p:nvPr>
            <p:ph type="body" sz="quarter" idx="38" hasCustomPrompt="1"/>
          </p:nvPr>
        </p:nvSpPr>
        <p:spPr>
          <a:xfrm>
            <a:off x="6355364" y="2605765"/>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Tree>
    <p:extLst>
      <p:ext uri="{BB962C8B-B14F-4D97-AF65-F5344CB8AC3E}">
        <p14:creationId xmlns:p14="http://schemas.microsoft.com/office/powerpoint/2010/main" val="19669825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2" name="Google Shape;690;p23">
            <a:extLst>
              <a:ext uri="{FF2B5EF4-FFF2-40B4-BE49-F238E27FC236}">
                <a16:creationId xmlns:a16="http://schemas.microsoft.com/office/drawing/2014/main" id="{666FC1ED-BE57-0CA2-99B9-E7E5C8244759}"/>
              </a:ext>
            </a:extLst>
          </p:cNvPr>
          <p:cNvSpPr/>
          <p:nvPr userDrawn="1"/>
        </p:nvSpPr>
        <p:spPr>
          <a:xfrm>
            <a:off x="3407520" y="1307616"/>
            <a:ext cx="2436689" cy="3423410"/>
          </a:xfrm>
          <a:prstGeom prst="rect">
            <a:avLst/>
          </a:prstGeom>
          <a:solidFill>
            <a:srgbClr val="FFFFFF"/>
          </a:solidFill>
          <a:ln w="381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4" name="Google Shape;696;p23">
            <a:extLst>
              <a:ext uri="{FF2B5EF4-FFF2-40B4-BE49-F238E27FC236}">
                <a16:creationId xmlns:a16="http://schemas.microsoft.com/office/drawing/2014/main" id="{6AB13EFF-0FB4-D3E0-78B7-A2072D347ABC}"/>
              </a:ext>
            </a:extLst>
          </p:cNvPr>
          <p:cNvSpPr/>
          <p:nvPr userDrawn="1"/>
        </p:nvSpPr>
        <p:spPr>
          <a:xfrm>
            <a:off x="3609573" y="2373688"/>
            <a:ext cx="2123948"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chemeClr val="accent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7" name="Google Shape;690;p23">
            <a:extLst>
              <a:ext uri="{FF2B5EF4-FFF2-40B4-BE49-F238E27FC236}">
                <a16:creationId xmlns:a16="http://schemas.microsoft.com/office/drawing/2014/main" id="{AC48AAB7-2424-3FA1-493F-16F913EAD694}"/>
              </a:ext>
            </a:extLst>
          </p:cNvPr>
          <p:cNvSpPr/>
          <p:nvPr userDrawn="1"/>
        </p:nvSpPr>
        <p:spPr>
          <a:xfrm>
            <a:off x="6150720" y="1307616"/>
            <a:ext cx="2436689" cy="3423410"/>
          </a:xfrm>
          <a:prstGeom prst="rect">
            <a:avLst/>
          </a:prstGeom>
          <a:solidFill>
            <a:srgbClr val="FFFFFF"/>
          </a:solid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8" name="Google Shape;696;p23">
            <a:extLst>
              <a:ext uri="{FF2B5EF4-FFF2-40B4-BE49-F238E27FC236}">
                <a16:creationId xmlns:a16="http://schemas.microsoft.com/office/drawing/2014/main" id="{EC3DAB1D-ED66-182D-9BA5-A727714F24C1}"/>
              </a:ext>
            </a:extLst>
          </p:cNvPr>
          <p:cNvSpPr/>
          <p:nvPr userDrawn="1"/>
        </p:nvSpPr>
        <p:spPr>
          <a:xfrm>
            <a:off x="6352773" y="2373688"/>
            <a:ext cx="2123948"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chemeClr val="accent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1" name="Google Shape;690;p23">
            <a:extLst>
              <a:ext uri="{FF2B5EF4-FFF2-40B4-BE49-F238E27FC236}">
                <a16:creationId xmlns:a16="http://schemas.microsoft.com/office/drawing/2014/main" id="{1B3C9FA1-A465-B5B5-7A8F-D409177D7C20}"/>
              </a:ext>
            </a:extLst>
          </p:cNvPr>
          <p:cNvSpPr/>
          <p:nvPr userDrawn="1"/>
        </p:nvSpPr>
        <p:spPr>
          <a:xfrm>
            <a:off x="684198"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15" name="Google Shape;696;p23">
            <a:extLst>
              <a:ext uri="{FF2B5EF4-FFF2-40B4-BE49-F238E27FC236}">
                <a16:creationId xmlns:a16="http://schemas.microsoft.com/office/drawing/2014/main" id="{E020CC8B-575B-5E9B-00AE-39BE6D11F825}"/>
              </a:ext>
            </a:extLst>
          </p:cNvPr>
          <p:cNvSpPr/>
          <p:nvPr userDrawn="1"/>
        </p:nvSpPr>
        <p:spPr>
          <a:xfrm>
            <a:off x="886251" y="2373688"/>
            <a:ext cx="2123948"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8" name="Text Placeholder 4">
            <a:extLst>
              <a:ext uri="{FF2B5EF4-FFF2-40B4-BE49-F238E27FC236}">
                <a16:creationId xmlns:a16="http://schemas.microsoft.com/office/drawing/2014/main" id="{B88479FD-88B0-6696-C0CA-92F1AA4D8760}"/>
              </a:ext>
            </a:extLst>
          </p:cNvPr>
          <p:cNvSpPr>
            <a:spLocks noGrp="1"/>
          </p:cNvSpPr>
          <p:nvPr>
            <p:ph type="body" sz="quarter" idx="26" hasCustomPrompt="1"/>
          </p:nvPr>
        </p:nvSpPr>
        <p:spPr>
          <a:xfrm>
            <a:off x="885589" y="1882036"/>
            <a:ext cx="1824038"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19" name="Text Placeholder 4">
            <a:extLst>
              <a:ext uri="{FF2B5EF4-FFF2-40B4-BE49-F238E27FC236}">
                <a16:creationId xmlns:a16="http://schemas.microsoft.com/office/drawing/2014/main" id="{0D311957-D18A-D7FA-0FE9-DE518B75F063}"/>
              </a:ext>
            </a:extLst>
          </p:cNvPr>
          <p:cNvSpPr>
            <a:spLocks noGrp="1"/>
          </p:cNvSpPr>
          <p:nvPr>
            <p:ph type="body" sz="quarter" idx="27" hasCustomPrompt="1"/>
          </p:nvPr>
        </p:nvSpPr>
        <p:spPr>
          <a:xfrm>
            <a:off x="885589" y="2605765"/>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0" name="Text Placeholder 4">
            <a:extLst>
              <a:ext uri="{FF2B5EF4-FFF2-40B4-BE49-F238E27FC236}">
                <a16:creationId xmlns:a16="http://schemas.microsoft.com/office/drawing/2014/main" id="{0DAB852D-9507-39E2-C5DA-FBA4A191E3EB}"/>
              </a:ext>
            </a:extLst>
          </p:cNvPr>
          <p:cNvSpPr>
            <a:spLocks noGrp="1"/>
          </p:cNvSpPr>
          <p:nvPr>
            <p:ph type="body" sz="quarter" idx="35" hasCustomPrompt="1"/>
          </p:nvPr>
        </p:nvSpPr>
        <p:spPr>
          <a:xfrm>
            <a:off x="3612164" y="1882036"/>
            <a:ext cx="1824038"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21" name="Text Placeholder 4">
            <a:extLst>
              <a:ext uri="{FF2B5EF4-FFF2-40B4-BE49-F238E27FC236}">
                <a16:creationId xmlns:a16="http://schemas.microsoft.com/office/drawing/2014/main" id="{9871006A-36E1-8703-22E0-68F225EE1392}"/>
              </a:ext>
            </a:extLst>
          </p:cNvPr>
          <p:cNvSpPr>
            <a:spLocks noGrp="1"/>
          </p:cNvSpPr>
          <p:nvPr>
            <p:ph type="body" sz="quarter" idx="36" hasCustomPrompt="1"/>
          </p:nvPr>
        </p:nvSpPr>
        <p:spPr>
          <a:xfrm>
            <a:off x="3612164" y="2605765"/>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2" name="Text Placeholder 4">
            <a:extLst>
              <a:ext uri="{FF2B5EF4-FFF2-40B4-BE49-F238E27FC236}">
                <a16:creationId xmlns:a16="http://schemas.microsoft.com/office/drawing/2014/main" id="{6BE1DEFA-EE48-487F-9753-392B08F69042}"/>
              </a:ext>
            </a:extLst>
          </p:cNvPr>
          <p:cNvSpPr>
            <a:spLocks noGrp="1"/>
          </p:cNvSpPr>
          <p:nvPr>
            <p:ph type="body" sz="quarter" idx="37" hasCustomPrompt="1"/>
          </p:nvPr>
        </p:nvSpPr>
        <p:spPr>
          <a:xfrm>
            <a:off x="6355364" y="1882036"/>
            <a:ext cx="1824038"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23" name="Text Placeholder 4">
            <a:extLst>
              <a:ext uri="{FF2B5EF4-FFF2-40B4-BE49-F238E27FC236}">
                <a16:creationId xmlns:a16="http://schemas.microsoft.com/office/drawing/2014/main" id="{AB4ADDA2-DC0F-C9FF-EB25-9EEC7F1D539F}"/>
              </a:ext>
            </a:extLst>
          </p:cNvPr>
          <p:cNvSpPr>
            <a:spLocks noGrp="1"/>
          </p:cNvSpPr>
          <p:nvPr>
            <p:ph type="body" sz="quarter" idx="38" hasCustomPrompt="1"/>
          </p:nvPr>
        </p:nvSpPr>
        <p:spPr>
          <a:xfrm>
            <a:off x="6355364" y="2605765"/>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24" name="Text Placeholder 48">
            <a:extLst>
              <a:ext uri="{FF2B5EF4-FFF2-40B4-BE49-F238E27FC236}">
                <a16:creationId xmlns:a16="http://schemas.microsoft.com/office/drawing/2014/main" id="{E65084B2-74FF-CB87-F5D3-B8C1DF23E436}"/>
              </a:ext>
            </a:extLst>
          </p:cNvPr>
          <p:cNvSpPr>
            <a:spLocks noGrp="1"/>
          </p:cNvSpPr>
          <p:nvPr>
            <p:ph type="body" sz="quarter" idx="32" hasCustomPrompt="1"/>
          </p:nvPr>
        </p:nvSpPr>
        <p:spPr>
          <a:xfrm>
            <a:off x="684187" y="1311212"/>
            <a:ext cx="429768" cy="429768"/>
          </a:xfrm>
          <a:prstGeom prst="rect">
            <a:avLst/>
          </a:prstGeom>
          <a:solidFill>
            <a:schemeClr val="accent1"/>
          </a:solidFill>
        </p:spPr>
        <p:txBody>
          <a:bodyPr/>
          <a:lstStyle>
            <a:lvl1pPr marL="0" indent="0" algn="ctr">
              <a:lnSpc>
                <a:spcPct val="100000"/>
              </a:lnSpc>
              <a:spcBef>
                <a:spcPts val="0"/>
              </a:spcBef>
              <a:buNone/>
              <a:defRPr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1</a:t>
            </a:r>
          </a:p>
        </p:txBody>
      </p:sp>
      <p:sp>
        <p:nvSpPr>
          <p:cNvPr id="27" name="Text Placeholder 48">
            <a:extLst>
              <a:ext uri="{FF2B5EF4-FFF2-40B4-BE49-F238E27FC236}">
                <a16:creationId xmlns:a16="http://schemas.microsoft.com/office/drawing/2014/main" id="{88E3A050-2568-148F-9742-F5B61F5BCFBE}"/>
              </a:ext>
            </a:extLst>
          </p:cNvPr>
          <p:cNvSpPr>
            <a:spLocks noGrp="1"/>
          </p:cNvSpPr>
          <p:nvPr>
            <p:ph type="body" sz="quarter" idx="33" hasCustomPrompt="1"/>
          </p:nvPr>
        </p:nvSpPr>
        <p:spPr>
          <a:xfrm>
            <a:off x="3402254" y="1311212"/>
            <a:ext cx="429768" cy="429768"/>
          </a:xfrm>
          <a:prstGeom prst="rect">
            <a:avLst/>
          </a:prstGeom>
          <a:solidFill>
            <a:schemeClr val="accent2"/>
          </a:solidFill>
        </p:spPr>
        <p:txBody>
          <a:bodyPr/>
          <a:lstStyle>
            <a:lvl1pPr marL="0" indent="0" algn="ctr">
              <a:lnSpc>
                <a:spcPct val="100000"/>
              </a:lnSpc>
              <a:spcBef>
                <a:spcPts val="0"/>
              </a:spcBef>
              <a:buNone/>
              <a:defRPr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2</a:t>
            </a:r>
          </a:p>
        </p:txBody>
      </p:sp>
      <p:sp>
        <p:nvSpPr>
          <p:cNvPr id="28" name="Text Placeholder 48">
            <a:extLst>
              <a:ext uri="{FF2B5EF4-FFF2-40B4-BE49-F238E27FC236}">
                <a16:creationId xmlns:a16="http://schemas.microsoft.com/office/drawing/2014/main" id="{77A50C8D-A4A2-D2F5-48B9-686EFAB2331E}"/>
              </a:ext>
            </a:extLst>
          </p:cNvPr>
          <p:cNvSpPr>
            <a:spLocks noGrp="1"/>
          </p:cNvSpPr>
          <p:nvPr>
            <p:ph type="body" sz="quarter" idx="34" hasCustomPrompt="1"/>
          </p:nvPr>
        </p:nvSpPr>
        <p:spPr>
          <a:xfrm>
            <a:off x="6147468" y="1311212"/>
            <a:ext cx="429768" cy="429768"/>
          </a:xfrm>
          <a:prstGeom prst="rect">
            <a:avLst/>
          </a:prstGeom>
          <a:solidFill>
            <a:schemeClr val="accent4"/>
          </a:solidFill>
        </p:spPr>
        <p:txBody>
          <a:bodyPr/>
          <a:lstStyle>
            <a:lvl1pPr marL="0" indent="0" algn="ctr">
              <a:lnSpc>
                <a:spcPct val="100000"/>
              </a:lnSpc>
              <a:spcBef>
                <a:spcPts val="0"/>
              </a:spcBef>
              <a:buNone/>
              <a:defRPr sz="2000" b="1">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1pPr>
            <a:lvl2pPr marL="4572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2pPr>
            <a:lvl3pPr marL="9144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3pPr>
            <a:lvl4pPr marL="13716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4pPr>
            <a:lvl5pPr marL="1828800" indent="0">
              <a:buNone/>
              <a:defRPr sz="2000">
                <a:solidFill>
                  <a:schemeClr val="bg1"/>
                </a:solidFill>
                <a:latin typeface="Helvetica Neue" panose="02000503000000020004" pitchFamily="2" charset="0"/>
                <a:ea typeface="Helvetica Neue" panose="02000503000000020004" pitchFamily="2" charset="0"/>
                <a:cs typeface="Helvetica Neue" panose="02000503000000020004" pitchFamily="2" charset="0"/>
              </a:defRPr>
            </a:lvl5pPr>
          </a:lstStyle>
          <a:p>
            <a:pPr lvl="0"/>
            <a:r>
              <a:rPr lang="en-US"/>
              <a:t>3</a:t>
            </a:r>
          </a:p>
        </p:txBody>
      </p:sp>
    </p:spTree>
    <p:extLst>
      <p:ext uri="{BB962C8B-B14F-4D97-AF65-F5344CB8AC3E}">
        <p14:creationId xmlns:p14="http://schemas.microsoft.com/office/powerpoint/2010/main" val="35137571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11" name="Google Shape;690;p23">
            <a:extLst>
              <a:ext uri="{FF2B5EF4-FFF2-40B4-BE49-F238E27FC236}">
                <a16:creationId xmlns:a16="http://schemas.microsoft.com/office/drawing/2014/main" id="{1B3C9FA1-A465-B5B5-7A8F-D409177D7C20}"/>
              </a:ext>
            </a:extLst>
          </p:cNvPr>
          <p:cNvSpPr/>
          <p:nvPr userDrawn="1"/>
        </p:nvSpPr>
        <p:spPr>
          <a:xfrm>
            <a:off x="684198"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12" name="Google Shape;693;p23">
            <a:extLst>
              <a:ext uri="{FF2B5EF4-FFF2-40B4-BE49-F238E27FC236}">
                <a16:creationId xmlns:a16="http://schemas.microsoft.com/office/drawing/2014/main" id="{E369A6CE-80B1-EF69-CB52-BEC8C5C9F277}"/>
              </a:ext>
            </a:extLst>
          </p:cNvPr>
          <p:cNvSpPr/>
          <p:nvPr userDrawn="1"/>
        </p:nvSpPr>
        <p:spPr>
          <a:xfrm>
            <a:off x="2417413" y="1307626"/>
            <a:ext cx="691834" cy="691834"/>
          </a:xfrm>
          <a:prstGeom prst="rect">
            <a:avLst/>
          </a:prstGeom>
          <a:solidFill>
            <a:srgbClr val="AA182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rgbClr val="FFFFFF"/>
              </a:solidFill>
              <a:latin typeface="Helvetica Neue"/>
              <a:ea typeface="Helvetica Neue"/>
              <a:cs typeface="Helvetica Neue"/>
              <a:sym typeface="Helvetica Neue"/>
            </a:endParaRPr>
          </a:p>
        </p:txBody>
      </p:sp>
      <p:sp>
        <p:nvSpPr>
          <p:cNvPr id="15" name="Google Shape;696;p23">
            <a:extLst>
              <a:ext uri="{FF2B5EF4-FFF2-40B4-BE49-F238E27FC236}">
                <a16:creationId xmlns:a16="http://schemas.microsoft.com/office/drawing/2014/main" id="{E020CC8B-575B-5E9B-00AE-39BE6D11F825}"/>
              </a:ext>
            </a:extLst>
          </p:cNvPr>
          <p:cNvSpPr/>
          <p:nvPr userDrawn="1"/>
        </p:nvSpPr>
        <p:spPr>
          <a:xfrm>
            <a:off x="885623" y="1911273"/>
            <a:ext cx="1188720"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8" name="Google Shape;690;p23">
            <a:extLst>
              <a:ext uri="{FF2B5EF4-FFF2-40B4-BE49-F238E27FC236}">
                <a16:creationId xmlns:a16="http://schemas.microsoft.com/office/drawing/2014/main" id="{35937223-3A68-038B-8290-23218873AD14}"/>
              </a:ext>
            </a:extLst>
          </p:cNvPr>
          <p:cNvSpPr/>
          <p:nvPr userDrawn="1"/>
        </p:nvSpPr>
        <p:spPr>
          <a:xfrm>
            <a:off x="3402684"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19" name="Google Shape;693;p23">
            <a:extLst>
              <a:ext uri="{FF2B5EF4-FFF2-40B4-BE49-F238E27FC236}">
                <a16:creationId xmlns:a16="http://schemas.microsoft.com/office/drawing/2014/main" id="{487ED03F-0828-E271-896D-05ABFFA5897D}"/>
              </a:ext>
            </a:extLst>
          </p:cNvPr>
          <p:cNvSpPr/>
          <p:nvPr userDrawn="1"/>
        </p:nvSpPr>
        <p:spPr>
          <a:xfrm>
            <a:off x="5135899" y="1307626"/>
            <a:ext cx="691834" cy="691834"/>
          </a:xfrm>
          <a:prstGeom prst="rect">
            <a:avLst/>
          </a:prstGeom>
          <a:solidFill>
            <a:srgbClr val="AA182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rgbClr val="FFFFFF"/>
              </a:solidFill>
              <a:latin typeface="Helvetica Neue"/>
              <a:ea typeface="Helvetica Neue"/>
              <a:cs typeface="Helvetica Neue"/>
              <a:sym typeface="Helvetica Neue"/>
            </a:endParaRPr>
          </a:p>
        </p:txBody>
      </p:sp>
      <p:sp>
        <p:nvSpPr>
          <p:cNvPr id="20" name="Google Shape;696;p23">
            <a:extLst>
              <a:ext uri="{FF2B5EF4-FFF2-40B4-BE49-F238E27FC236}">
                <a16:creationId xmlns:a16="http://schemas.microsoft.com/office/drawing/2014/main" id="{33AA6B90-2E19-0CBA-FAC3-BA14DF692C9F}"/>
              </a:ext>
            </a:extLst>
          </p:cNvPr>
          <p:cNvSpPr/>
          <p:nvPr userDrawn="1"/>
        </p:nvSpPr>
        <p:spPr>
          <a:xfrm>
            <a:off x="3604109" y="1911273"/>
            <a:ext cx="1188720"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3" name="Google Shape;690;p23">
            <a:extLst>
              <a:ext uri="{FF2B5EF4-FFF2-40B4-BE49-F238E27FC236}">
                <a16:creationId xmlns:a16="http://schemas.microsoft.com/office/drawing/2014/main" id="{02D5713D-1F6E-AC46-BF54-2A41A90B3CEA}"/>
              </a:ext>
            </a:extLst>
          </p:cNvPr>
          <p:cNvSpPr/>
          <p:nvPr userDrawn="1"/>
        </p:nvSpPr>
        <p:spPr>
          <a:xfrm>
            <a:off x="6145884"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24" name="Google Shape;693;p23">
            <a:extLst>
              <a:ext uri="{FF2B5EF4-FFF2-40B4-BE49-F238E27FC236}">
                <a16:creationId xmlns:a16="http://schemas.microsoft.com/office/drawing/2014/main" id="{81E3A532-4EE7-787D-8C64-0748FC61E2AB}"/>
              </a:ext>
            </a:extLst>
          </p:cNvPr>
          <p:cNvSpPr/>
          <p:nvPr userDrawn="1"/>
        </p:nvSpPr>
        <p:spPr>
          <a:xfrm>
            <a:off x="7879099" y="1307626"/>
            <a:ext cx="691834" cy="691834"/>
          </a:xfrm>
          <a:prstGeom prst="rect">
            <a:avLst/>
          </a:prstGeom>
          <a:solidFill>
            <a:srgbClr val="AA182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rgbClr val="FFFFFF"/>
              </a:solidFill>
              <a:latin typeface="Helvetica Neue"/>
              <a:ea typeface="Helvetica Neue"/>
              <a:cs typeface="Helvetica Neue"/>
              <a:sym typeface="Helvetica Neue"/>
            </a:endParaRPr>
          </a:p>
        </p:txBody>
      </p:sp>
      <p:sp>
        <p:nvSpPr>
          <p:cNvPr id="27" name="Google Shape;696;p23">
            <a:extLst>
              <a:ext uri="{FF2B5EF4-FFF2-40B4-BE49-F238E27FC236}">
                <a16:creationId xmlns:a16="http://schemas.microsoft.com/office/drawing/2014/main" id="{A5FA8264-F36C-5257-0634-F8FF17D035C5}"/>
              </a:ext>
            </a:extLst>
          </p:cNvPr>
          <p:cNvSpPr/>
          <p:nvPr userDrawn="1"/>
        </p:nvSpPr>
        <p:spPr>
          <a:xfrm>
            <a:off x="6347309" y="1911273"/>
            <a:ext cx="1188720"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 name="Text Placeholder 4">
            <a:extLst>
              <a:ext uri="{FF2B5EF4-FFF2-40B4-BE49-F238E27FC236}">
                <a16:creationId xmlns:a16="http://schemas.microsoft.com/office/drawing/2014/main" id="{A8A628FB-0778-51AA-3F61-F7C4F8CB2F0E}"/>
              </a:ext>
            </a:extLst>
          </p:cNvPr>
          <p:cNvSpPr>
            <a:spLocks noGrp="1"/>
          </p:cNvSpPr>
          <p:nvPr>
            <p:ph type="body" sz="quarter" idx="26" hasCustomPrompt="1"/>
          </p:nvPr>
        </p:nvSpPr>
        <p:spPr>
          <a:xfrm>
            <a:off x="885589" y="1368641"/>
            <a:ext cx="1531824"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4" name="Text Placeholder 4">
            <a:extLst>
              <a:ext uri="{FF2B5EF4-FFF2-40B4-BE49-F238E27FC236}">
                <a16:creationId xmlns:a16="http://schemas.microsoft.com/office/drawing/2014/main" id="{F6B94D60-9091-F8DA-2C2A-4251F78ADCA2}"/>
              </a:ext>
            </a:extLst>
          </p:cNvPr>
          <p:cNvSpPr>
            <a:spLocks noGrp="1"/>
          </p:cNvSpPr>
          <p:nvPr>
            <p:ph type="body" sz="quarter" idx="27" hasCustomPrompt="1"/>
          </p:nvPr>
        </p:nvSpPr>
        <p:spPr>
          <a:xfrm>
            <a:off x="885589" y="2092370"/>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5" name="Text Placeholder 4">
            <a:extLst>
              <a:ext uri="{FF2B5EF4-FFF2-40B4-BE49-F238E27FC236}">
                <a16:creationId xmlns:a16="http://schemas.microsoft.com/office/drawing/2014/main" id="{94511FCA-5D5A-209B-7050-05246AE6D5A1}"/>
              </a:ext>
            </a:extLst>
          </p:cNvPr>
          <p:cNvSpPr>
            <a:spLocks noGrp="1"/>
          </p:cNvSpPr>
          <p:nvPr>
            <p:ph type="body" sz="quarter" idx="28" hasCustomPrompt="1"/>
          </p:nvPr>
        </p:nvSpPr>
        <p:spPr>
          <a:xfrm>
            <a:off x="3604726" y="1368641"/>
            <a:ext cx="1531824"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6" name="Text Placeholder 4">
            <a:extLst>
              <a:ext uri="{FF2B5EF4-FFF2-40B4-BE49-F238E27FC236}">
                <a16:creationId xmlns:a16="http://schemas.microsoft.com/office/drawing/2014/main" id="{F878BA02-08EA-1807-7CA0-59F4DA264C72}"/>
              </a:ext>
            </a:extLst>
          </p:cNvPr>
          <p:cNvSpPr>
            <a:spLocks noGrp="1"/>
          </p:cNvSpPr>
          <p:nvPr>
            <p:ph type="body" sz="quarter" idx="29" hasCustomPrompt="1"/>
          </p:nvPr>
        </p:nvSpPr>
        <p:spPr>
          <a:xfrm>
            <a:off x="3604726" y="2092370"/>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8" name="Text Placeholder 4">
            <a:extLst>
              <a:ext uri="{FF2B5EF4-FFF2-40B4-BE49-F238E27FC236}">
                <a16:creationId xmlns:a16="http://schemas.microsoft.com/office/drawing/2014/main" id="{A9DC6A41-678A-CFEB-1453-543F83A0259A}"/>
              </a:ext>
            </a:extLst>
          </p:cNvPr>
          <p:cNvSpPr>
            <a:spLocks noGrp="1"/>
          </p:cNvSpPr>
          <p:nvPr>
            <p:ph type="body" sz="quarter" idx="30" hasCustomPrompt="1"/>
          </p:nvPr>
        </p:nvSpPr>
        <p:spPr>
          <a:xfrm>
            <a:off x="6347926" y="1368641"/>
            <a:ext cx="1531824"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9" name="Text Placeholder 4">
            <a:extLst>
              <a:ext uri="{FF2B5EF4-FFF2-40B4-BE49-F238E27FC236}">
                <a16:creationId xmlns:a16="http://schemas.microsoft.com/office/drawing/2014/main" id="{62C34EDB-E2F4-3316-D859-BB4586DF4141}"/>
              </a:ext>
            </a:extLst>
          </p:cNvPr>
          <p:cNvSpPr>
            <a:spLocks noGrp="1"/>
          </p:cNvSpPr>
          <p:nvPr>
            <p:ph type="body" sz="quarter" idx="31" hasCustomPrompt="1"/>
          </p:nvPr>
        </p:nvSpPr>
        <p:spPr>
          <a:xfrm>
            <a:off x="6347926" y="2092370"/>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Tree>
    <p:extLst>
      <p:ext uri="{BB962C8B-B14F-4D97-AF65-F5344CB8AC3E}">
        <p14:creationId xmlns:p14="http://schemas.microsoft.com/office/powerpoint/2010/main" val="14368146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228781C-DCCD-4A68-8247-CF08DD07CD90}"/>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Title Placeholder 12">
            <a:extLst>
              <a:ext uri="{FF2B5EF4-FFF2-40B4-BE49-F238E27FC236}">
                <a16:creationId xmlns:a16="http://schemas.microsoft.com/office/drawing/2014/main" id="{21204F1D-AC98-43E7-8654-2AB941ED0735}"/>
              </a:ext>
            </a:extLst>
          </p:cNvPr>
          <p:cNvSpPr>
            <a:spLocks noGrp="1"/>
          </p:cNvSpPr>
          <p:nvPr>
            <p:ph type="title" hasCustomPrompt="1"/>
          </p:nvPr>
        </p:nvSpPr>
        <p:spPr>
          <a:xfrm>
            <a:off x="684187" y="790399"/>
            <a:ext cx="7775110" cy="387798"/>
          </a:xfrm>
          <a:prstGeom prst="rect">
            <a:avLst/>
          </a:prstGeom>
        </p:spPr>
        <p:txBody>
          <a:bodyPr vert="horz" wrap="square" lIns="0" tIns="0" rIns="0" bIns="0" rtlCol="0" anchor="t" anchorCtr="0">
            <a:spAutoFit/>
          </a:bodyPr>
          <a:lstStyle>
            <a:lvl1pPr>
              <a:defRPr sz="2800" b="1">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endParaRPr lang="en-US"/>
          </a:p>
        </p:txBody>
      </p:sp>
      <p:sp>
        <p:nvSpPr>
          <p:cNvPr id="3" name="Text Placeholder 7">
            <a:extLst>
              <a:ext uri="{FF2B5EF4-FFF2-40B4-BE49-F238E27FC236}">
                <a16:creationId xmlns:a16="http://schemas.microsoft.com/office/drawing/2014/main" id="{4839B720-BECD-BC15-A268-675B2D1FB697}"/>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11" name="Google Shape;690;p23">
            <a:extLst>
              <a:ext uri="{FF2B5EF4-FFF2-40B4-BE49-F238E27FC236}">
                <a16:creationId xmlns:a16="http://schemas.microsoft.com/office/drawing/2014/main" id="{1B3C9FA1-A465-B5B5-7A8F-D409177D7C20}"/>
              </a:ext>
            </a:extLst>
          </p:cNvPr>
          <p:cNvSpPr/>
          <p:nvPr userDrawn="1"/>
        </p:nvSpPr>
        <p:spPr>
          <a:xfrm>
            <a:off x="684198" y="1307616"/>
            <a:ext cx="2436689" cy="3423410"/>
          </a:xfrm>
          <a:prstGeom prst="rect">
            <a:avLst/>
          </a:prstGeom>
          <a:solidFill>
            <a:srgbClr val="FFFFFF"/>
          </a:solidFill>
          <a:ln w="38100" cap="flat" cmpd="sng">
            <a:solidFill>
              <a:srgbClr val="AA182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12" name="Google Shape;693;p23">
            <a:extLst>
              <a:ext uri="{FF2B5EF4-FFF2-40B4-BE49-F238E27FC236}">
                <a16:creationId xmlns:a16="http://schemas.microsoft.com/office/drawing/2014/main" id="{E369A6CE-80B1-EF69-CB52-BEC8C5C9F277}"/>
              </a:ext>
            </a:extLst>
          </p:cNvPr>
          <p:cNvSpPr/>
          <p:nvPr userDrawn="1"/>
        </p:nvSpPr>
        <p:spPr>
          <a:xfrm>
            <a:off x="2417413" y="1307626"/>
            <a:ext cx="691834" cy="691834"/>
          </a:xfrm>
          <a:prstGeom prst="rect">
            <a:avLst/>
          </a:prstGeom>
          <a:solidFill>
            <a:srgbClr val="AA182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rgbClr val="FFFFFF"/>
              </a:solidFill>
              <a:latin typeface="Helvetica Neue"/>
              <a:ea typeface="Helvetica Neue"/>
              <a:cs typeface="Helvetica Neue"/>
              <a:sym typeface="Helvetica Neue"/>
            </a:endParaRPr>
          </a:p>
        </p:txBody>
      </p:sp>
      <p:sp>
        <p:nvSpPr>
          <p:cNvPr id="15" name="Google Shape;696;p23">
            <a:extLst>
              <a:ext uri="{FF2B5EF4-FFF2-40B4-BE49-F238E27FC236}">
                <a16:creationId xmlns:a16="http://schemas.microsoft.com/office/drawing/2014/main" id="{E020CC8B-575B-5E9B-00AE-39BE6D11F825}"/>
              </a:ext>
            </a:extLst>
          </p:cNvPr>
          <p:cNvSpPr/>
          <p:nvPr userDrawn="1"/>
        </p:nvSpPr>
        <p:spPr>
          <a:xfrm>
            <a:off x="885623" y="1911273"/>
            <a:ext cx="1188720"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rgbClr val="A9182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18" name="Google Shape;690;p23">
            <a:extLst>
              <a:ext uri="{FF2B5EF4-FFF2-40B4-BE49-F238E27FC236}">
                <a16:creationId xmlns:a16="http://schemas.microsoft.com/office/drawing/2014/main" id="{35937223-3A68-038B-8290-23218873AD14}"/>
              </a:ext>
            </a:extLst>
          </p:cNvPr>
          <p:cNvSpPr/>
          <p:nvPr userDrawn="1"/>
        </p:nvSpPr>
        <p:spPr>
          <a:xfrm>
            <a:off x="3402684" y="1307616"/>
            <a:ext cx="2436689" cy="3423410"/>
          </a:xfrm>
          <a:prstGeom prst="rect">
            <a:avLst/>
          </a:prstGeom>
          <a:solidFill>
            <a:srgbClr val="FFFFFF"/>
          </a:solidFill>
          <a:ln w="381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19" name="Google Shape;693;p23">
            <a:extLst>
              <a:ext uri="{FF2B5EF4-FFF2-40B4-BE49-F238E27FC236}">
                <a16:creationId xmlns:a16="http://schemas.microsoft.com/office/drawing/2014/main" id="{487ED03F-0828-E271-896D-05ABFFA5897D}"/>
              </a:ext>
            </a:extLst>
          </p:cNvPr>
          <p:cNvSpPr/>
          <p:nvPr userDrawn="1"/>
        </p:nvSpPr>
        <p:spPr>
          <a:xfrm>
            <a:off x="5135899" y="1307626"/>
            <a:ext cx="691834" cy="69183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rgbClr val="FFFFFF"/>
              </a:solidFill>
              <a:latin typeface="Helvetica Neue"/>
              <a:ea typeface="Helvetica Neue"/>
              <a:cs typeface="Helvetica Neue"/>
              <a:sym typeface="Helvetica Neue"/>
            </a:endParaRPr>
          </a:p>
        </p:txBody>
      </p:sp>
      <p:sp>
        <p:nvSpPr>
          <p:cNvPr id="20" name="Google Shape;696;p23">
            <a:extLst>
              <a:ext uri="{FF2B5EF4-FFF2-40B4-BE49-F238E27FC236}">
                <a16:creationId xmlns:a16="http://schemas.microsoft.com/office/drawing/2014/main" id="{33AA6B90-2E19-0CBA-FAC3-BA14DF692C9F}"/>
              </a:ext>
            </a:extLst>
          </p:cNvPr>
          <p:cNvSpPr/>
          <p:nvPr userDrawn="1"/>
        </p:nvSpPr>
        <p:spPr>
          <a:xfrm>
            <a:off x="3604109" y="1911273"/>
            <a:ext cx="1188720"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chemeClr val="accent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3" name="Google Shape;690;p23">
            <a:extLst>
              <a:ext uri="{FF2B5EF4-FFF2-40B4-BE49-F238E27FC236}">
                <a16:creationId xmlns:a16="http://schemas.microsoft.com/office/drawing/2014/main" id="{02D5713D-1F6E-AC46-BF54-2A41A90B3CEA}"/>
              </a:ext>
            </a:extLst>
          </p:cNvPr>
          <p:cNvSpPr/>
          <p:nvPr userDrawn="1"/>
        </p:nvSpPr>
        <p:spPr>
          <a:xfrm>
            <a:off x="6145884" y="1307616"/>
            <a:ext cx="2436689" cy="3423410"/>
          </a:xfrm>
          <a:prstGeom prst="rect">
            <a:avLst/>
          </a:prstGeom>
          <a:solidFill>
            <a:srgbClr val="FFFFFF"/>
          </a:solidFill>
          <a:ln w="381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675">
              <a:solidFill>
                <a:srgbClr val="FFFFFF"/>
              </a:solidFill>
              <a:latin typeface="Calibri"/>
              <a:ea typeface="Calibri"/>
              <a:cs typeface="Calibri"/>
              <a:sym typeface="Calibri"/>
            </a:endParaRPr>
          </a:p>
        </p:txBody>
      </p:sp>
      <p:sp>
        <p:nvSpPr>
          <p:cNvPr id="24" name="Google Shape;693;p23">
            <a:extLst>
              <a:ext uri="{FF2B5EF4-FFF2-40B4-BE49-F238E27FC236}">
                <a16:creationId xmlns:a16="http://schemas.microsoft.com/office/drawing/2014/main" id="{81E3A532-4EE7-787D-8C64-0748FC61E2AB}"/>
              </a:ext>
            </a:extLst>
          </p:cNvPr>
          <p:cNvSpPr/>
          <p:nvPr userDrawn="1"/>
        </p:nvSpPr>
        <p:spPr>
          <a:xfrm>
            <a:off x="7879099" y="1307626"/>
            <a:ext cx="691834" cy="69183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rgbClr val="FFFFFF"/>
              </a:solidFill>
              <a:latin typeface="Helvetica Neue"/>
              <a:ea typeface="Helvetica Neue"/>
              <a:cs typeface="Helvetica Neue"/>
              <a:sym typeface="Helvetica Neue"/>
            </a:endParaRPr>
          </a:p>
        </p:txBody>
      </p:sp>
      <p:sp>
        <p:nvSpPr>
          <p:cNvPr id="27" name="Google Shape;696;p23">
            <a:extLst>
              <a:ext uri="{FF2B5EF4-FFF2-40B4-BE49-F238E27FC236}">
                <a16:creationId xmlns:a16="http://schemas.microsoft.com/office/drawing/2014/main" id="{A5FA8264-F36C-5257-0634-F8FF17D035C5}"/>
              </a:ext>
            </a:extLst>
          </p:cNvPr>
          <p:cNvSpPr/>
          <p:nvPr userDrawn="1"/>
        </p:nvSpPr>
        <p:spPr>
          <a:xfrm>
            <a:off x="6347309" y="1911273"/>
            <a:ext cx="1188720" cy="60960"/>
          </a:xfrm>
          <a:custGeom>
            <a:avLst/>
            <a:gdLst/>
            <a:ahLst/>
            <a:cxnLst/>
            <a:rect l="l" t="t" r="r" b="b"/>
            <a:pathLst>
              <a:path w="1435100" h="60960" extrusionOk="0">
                <a:moveTo>
                  <a:pt x="1435063" y="0"/>
                </a:moveTo>
                <a:lnTo>
                  <a:pt x="0" y="0"/>
                </a:lnTo>
                <a:lnTo>
                  <a:pt x="0" y="60667"/>
                </a:lnTo>
                <a:lnTo>
                  <a:pt x="1435063" y="60667"/>
                </a:lnTo>
                <a:lnTo>
                  <a:pt x="1435063" y="0"/>
                </a:lnTo>
                <a:close/>
              </a:path>
            </a:pathLst>
          </a:custGeom>
          <a:solidFill>
            <a:schemeClr val="accent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rgbClr val="000000"/>
              </a:solidFill>
              <a:latin typeface="Arial"/>
              <a:ea typeface="Arial"/>
              <a:cs typeface="Arial"/>
              <a:sym typeface="Arial"/>
            </a:endParaRPr>
          </a:p>
        </p:txBody>
      </p:sp>
      <p:sp>
        <p:nvSpPr>
          <p:cNvPr id="2" name="Text Placeholder 4">
            <a:extLst>
              <a:ext uri="{FF2B5EF4-FFF2-40B4-BE49-F238E27FC236}">
                <a16:creationId xmlns:a16="http://schemas.microsoft.com/office/drawing/2014/main" id="{97573896-BCC2-825D-AD51-86E07BE742AF}"/>
              </a:ext>
            </a:extLst>
          </p:cNvPr>
          <p:cNvSpPr>
            <a:spLocks noGrp="1"/>
          </p:cNvSpPr>
          <p:nvPr>
            <p:ph type="body" sz="quarter" idx="26" hasCustomPrompt="1"/>
          </p:nvPr>
        </p:nvSpPr>
        <p:spPr>
          <a:xfrm>
            <a:off x="885589" y="1368641"/>
            <a:ext cx="1531824"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4" name="Text Placeholder 4">
            <a:extLst>
              <a:ext uri="{FF2B5EF4-FFF2-40B4-BE49-F238E27FC236}">
                <a16:creationId xmlns:a16="http://schemas.microsoft.com/office/drawing/2014/main" id="{A8E6FF2C-A4EF-5D36-7303-09734FB6C385}"/>
              </a:ext>
            </a:extLst>
          </p:cNvPr>
          <p:cNvSpPr>
            <a:spLocks noGrp="1"/>
          </p:cNvSpPr>
          <p:nvPr>
            <p:ph type="body" sz="quarter" idx="27" hasCustomPrompt="1"/>
          </p:nvPr>
        </p:nvSpPr>
        <p:spPr>
          <a:xfrm>
            <a:off x="885589" y="2092370"/>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5" name="Text Placeholder 4">
            <a:extLst>
              <a:ext uri="{FF2B5EF4-FFF2-40B4-BE49-F238E27FC236}">
                <a16:creationId xmlns:a16="http://schemas.microsoft.com/office/drawing/2014/main" id="{C45A396C-CBDD-C768-EA8F-70393B4470A3}"/>
              </a:ext>
            </a:extLst>
          </p:cNvPr>
          <p:cNvSpPr>
            <a:spLocks noGrp="1"/>
          </p:cNvSpPr>
          <p:nvPr>
            <p:ph type="body" sz="quarter" idx="28" hasCustomPrompt="1"/>
          </p:nvPr>
        </p:nvSpPr>
        <p:spPr>
          <a:xfrm>
            <a:off x="3604726" y="1368641"/>
            <a:ext cx="1531824"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6" name="Text Placeholder 4">
            <a:extLst>
              <a:ext uri="{FF2B5EF4-FFF2-40B4-BE49-F238E27FC236}">
                <a16:creationId xmlns:a16="http://schemas.microsoft.com/office/drawing/2014/main" id="{F2E2FBCD-49A4-9D48-8C3D-F0AF10CF6006}"/>
              </a:ext>
            </a:extLst>
          </p:cNvPr>
          <p:cNvSpPr>
            <a:spLocks noGrp="1"/>
          </p:cNvSpPr>
          <p:nvPr>
            <p:ph type="body" sz="quarter" idx="29" hasCustomPrompt="1"/>
          </p:nvPr>
        </p:nvSpPr>
        <p:spPr>
          <a:xfrm>
            <a:off x="3604726" y="2092370"/>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7" name="Text Placeholder 4">
            <a:extLst>
              <a:ext uri="{FF2B5EF4-FFF2-40B4-BE49-F238E27FC236}">
                <a16:creationId xmlns:a16="http://schemas.microsoft.com/office/drawing/2014/main" id="{7A2B30C0-19E1-8936-AC84-D418AE971097}"/>
              </a:ext>
            </a:extLst>
          </p:cNvPr>
          <p:cNvSpPr>
            <a:spLocks noGrp="1"/>
          </p:cNvSpPr>
          <p:nvPr>
            <p:ph type="body" sz="quarter" idx="30" hasCustomPrompt="1"/>
          </p:nvPr>
        </p:nvSpPr>
        <p:spPr>
          <a:xfrm>
            <a:off x="6347926" y="1368641"/>
            <a:ext cx="1531824" cy="429769"/>
          </a:xfrm>
          <a:prstGeom prst="rect">
            <a:avLst/>
          </a:prstGeom>
        </p:spPr>
        <p:txBody>
          <a:bodyPr lIns="0"/>
          <a:lstStyle>
            <a:lvl1pPr marL="0" indent="0">
              <a:buNone/>
              <a:defRPr sz="1600" b="1" i="0">
                <a:solidFill>
                  <a:schemeClr val="tx1"/>
                </a:solidFill>
                <a:latin typeface="Arial" panose="020B0604020202020204" pitchFamily="34" charset="0"/>
                <a:cs typeface="Arial" panose="020B0604020202020204" pitchFamily="34" charset="0"/>
              </a:defRPr>
            </a:lvl1pPr>
          </a:lstStyle>
          <a:p>
            <a:pPr lvl="0"/>
            <a:r>
              <a:rPr lang="en-US"/>
              <a:t>Heading sample text</a:t>
            </a:r>
          </a:p>
        </p:txBody>
      </p:sp>
      <p:sp>
        <p:nvSpPr>
          <p:cNvPr id="8" name="Text Placeholder 4">
            <a:extLst>
              <a:ext uri="{FF2B5EF4-FFF2-40B4-BE49-F238E27FC236}">
                <a16:creationId xmlns:a16="http://schemas.microsoft.com/office/drawing/2014/main" id="{29284B3C-0E73-BEE8-285B-E2759B4A82E3}"/>
              </a:ext>
            </a:extLst>
          </p:cNvPr>
          <p:cNvSpPr>
            <a:spLocks noGrp="1"/>
          </p:cNvSpPr>
          <p:nvPr>
            <p:ph type="body" sz="quarter" idx="31" hasCustomPrompt="1"/>
          </p:nvPr>
        </p:nvSpPr>
        <p:spPr>
          <a:xfrm>
            <a:off x="6347926" y="2092370"/>
            <a:ext cx="1824038" cy="630237"/>
          </a:xfrm>
          <a:prstGeom prst="rect">
            <a:avLst/>
          </a:prstGeom>
        </p:spPr>
        <p:txBody>
          <a:bodyPr lIns="0"/>
          <a:lstStyle>
            <a:lvl1pPr marL="0" indent="0">
              <a:buNone/>
              <a:defRPr sz="1300" b="0" i="0">
                <a:solidFill>
                  <a:schemeClr val="tx1"/>
                </a:solidFill>
                <a:latin typeface="Arial" panose="020B0604020202020204" pitchFamily="34" charset="0"/>
                <a:cs typeface="Arial" panose="020B0604020202020204" pitchFamily="34" charset="0"/>
              </a:defRPr>
            </a:lvl1pPr>
          </a:lstStyle>
          <a:p>
            <a:pPr lvl="0"/>
            <a:r>
              <a:rPr lang="en-US"/>
              <a:t>Lorem ipsum</a:t>
            </a:r>
          </a:p>
        </p:txBody>
      </p:sp>
    </p:spTree>
    <p:extLst>
      <p:ext uri="{BB962C8B-B14F-4D97-AF65-F5344CB8AC3E}">
        <p14:creationId xmlns:p14="http://schemas.microsoft.com/office/powerpoint/2010/main" val="33829196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797094" y="1813644"/>
            <a:ext cx="6577488" cy="262123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lvl="0"/>
            <a:endParaRPr lang="en-US"/>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84187" y="790400"/>
            <a:ext cx="7775110" cy="79213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Slide title goes here and can be two lines, but not three</a:t>
            </a:r>
          </a:p>
        </p:txBody>
      </p:sp>
      <p:sp>
        <p:nvSpPr>
          <p:cNvPr id="3" name="Rectangle 2">
            <a:extLst>
              <a:ext uri="{FF2B5EF4-FFF2-40B4-BE49-F238E27FC236}">
                <a16:creationId xmlns:a16="http://schemas.microsoft.com/office/drawing/2014/main" id="{5A0344F5-3685-60A2-5872-E91B2239F92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7">
            <a:extLst>
              <a:ext uri="{FF2B5EF4-FFF2-40B4-BE49-F238E27FC236}">
                <a16:creationId xmlns:a16="http://schemas.microsoft.com/office/drawing/2014/main" id="{B8C2968C-BCF5-18C5-B1CE-CF3418300A20}"/>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6444597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9EA73AC-2CCF-49D0-BB4A-1343BEFFE453}"/>
              </a:ext>
            </a:extLst>
          </p:cNvPr>
          <p:cNvSpPr>
            <a:spLocks noGrp="1"/>
          </p:cNvSpPr>
          <p:nvPr>
            <p:ph type="body" sz="quarter" idx="11" hasCustomPrompt="1"/>
          </p:nvPr>
        </p:nvSpPr>
        <p:spPr>
          <a:xfrm>
            <a:off x="797094" y="1417026"/>
            <a:ext cx="6577488" cy="2621230"/>
          </a:xfrm>
          <a:prstGeom prst="rect">
            <a:avLst/>
          </a:prstGeom>
        </p:spPr>
        <p:txBody>
          <a:bodyPr wrap="square" lIns="0" tIns="0" rIns="0" bIns="0">
            <a:spAutoFit/>
          </a:bodyPr>
          <a:lstStyle>
            <a:lvl1pPr marL="285750" marR="0" indent="-285750" algn="l" defTabSz="914400" rtl="0" eaLnBrk="1" fontAlgn="auto" latinLnBrk="0" hangingPunct="1">
              <a:lnSpc>
                <a:spcPct val="100000"/>
              </a:lnSpc>
              <a:spcBef>
                <a:spcPts val="1000"/>
              </a:spcBef>
              <a:spcAft>
                <a:spcPts val="0"/>
              </a:spcAft>
              <a:buClr>
                <a:schemeClr val="accent4"/>
              </a:buClr>
              <a:buSzTx/>
              <a:buFont typeface="Wingdings" pitchFamily="2" charset="2"/>
              <a:buChar char="§"/>
              <a:tabLst/>
              <a:defRPr lang="de-DE" sz="1400">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marL="285750" marR="0" lvl="0" indent="-285750" algn="l" defTabSz="914400" rtl="0" eaLnBrk="1" fontAlgn="auto" latinLnBrk="0" hangingPunct="1">
              <a:lnSpc>
                <a:spcPct val="100000"/>
              </a:lnSpc>
              <a:spcBef>
                <a:spcPts val="1000"/>
              </a:spcBef>
              <a:spcAft>
                <a:spcPts val="0"/>
              </a:spcAft>
              <a:buClrTx/>
              <a:buSzTx/>
              <a:buFont typeface="Wingdings" pitchFamily="2" charset="2"/>
              <a:buChar char="§"/>
              <a:tabLst/>
              <a:defRPr/>
            </a:pPr>
            <a:r>
              <a:rPr lang="en-US"/>
              <a:t>Lorem ipsum dolor sit </a:t>
            </a:r>
            <a:r>
              <a:rPr lang="en-US" err="1"/>
              <a:t>amet</a:t>
            </a:r>
            <a:r>
              <a:rPr lang="en-US"/>
              <a:t>, </a:t>
            </a:r>
            <a:r>
              <a:rPr lang="en-US" err="1"/>
              <a:t>consetetur</a:t>
            </a:r>
            <a:r>
              <a:rPr lang="en-US"/>
              <a:t> </a:t>
            </a:r>
            <a:r>
              <a:rPr lang="en-US" err="1"/>
              <a:t>sadipscing</a:t>
            </a:r>
            <a:r>
              <a:rPr lang="en-US"/>
              <a:t>.</a:t>
            </a:r>
          </a:p>
          <a:p>
            <a:pPr lvl="0"/>
            <a:endParaRPr lang="en-US"/>
          </a:p>
        </p:txBody>
      </p:sp>
      <p:sp>
        <p:nvSpPr>
          <p:cNvPr id="7" name="Text Placeholder 2">
            <a:extLst>
              <a:ext uri="{FF2B5EF4-FFF2-40B4-BE49-F238E27FC236}">
                <a16:creationId xmlns:a16="http://schemas.microsoft.com/office/drawing/2014/main" id="{781F9064-E859-714F-A4A8-07FC40D30240}"/>
              </a:ext>
            </a:extLst>
          </p:cNvPr>
          <p:cNvSpPr>
            <a:spLocks noGrp="1"/>
          </p:cNvSpPr>
          <p:nvPr>
            <p:ph type="body" sz="quarter" idx="10" hasCustomPrompt="1"/>
          </p:nvPr>
        </p:nvSpPr>
        <p:spPr>
          <a:xfrm>
            <a:off x="684187" y="790400"/>
            <a:ext cx="7775110"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One line of text only</a:t>
            </a:r>
          </a:p>
        </p:txBody>
      </p:sp>
      <p:sp>
        <p:nvSpPr>
          <p:cNvPr id="3" name="Rectangle 2">
            <a:extLst>
              <a:ext uri="{FF2B5EF4-FFF2-40B4-BE49-F238E27FC236}">
                <a16:creationId xmlns:a16="http://schemas.microsoft.com/office/drawing/2014/main" id="{5A0344F5-3685-60A2-5872-E91B2239F92F}"/>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7">
            <a:extLst>
              <a:ext uri="{FF2B5EF4-FFF2-40B4-BE49-F238E27FC236}">
                <a16:creationId xmlns:a16="http://schemas.microsoft.com/office/drawing/2014/main" id="{B8C2968C-BCF5-18C5-B1CE-CF3418300A20}"/>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8505653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7BE104B-53FD-4AD2-4DB0-55B18F1BDCEE}"/>
              </a:ext>
            </a:extLst>
          </p:cNvPr>
          <p:cNvSpPr>
            <a:spLocks noGrp="1"/>
          </p:cNvSpPr>
          <p:nvPr>
            <p:ph type="body" sz="quarter" idx="10" hasCustomPrompt="1"/>
          </p:nvPr>
        </p:nvSpPr>
        <p:spPr>
          <a:xfrm>
            <a:off x="684187" y="790400"/>
            <a:ext cx="7775110" cy="458537"/>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kumimoji="0" lang="en-US" sz="3200" b="1"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One line of text only</a:t>
            </a:r>
          </a:p>
        </p:txBody>
      </p:sp>
      <p:sp>
        <p:nvSpPr>
          <p:cNvPr id="4" name="Rectangle 3">
            <a:extLst>
              <a:ext uri="{FF2B5EF4-FFF2-40B4-BE49-F238E27FC236}">
                <a16:creationId xmlns:a16="http://schemas.microsoft.com/office/drawing/2014/main" id="{D5EFB66B-FA9B-759D-3797-B1A5AE688094}"/>
              </a:ext>
            </a:extLst>
          </p:cNvPr>
          <p:cNvSpPr/>
          <p:nvPr userDrawn="1"/>
        </p:nvSpPr>
        <p:spPr>
          <a:xfrm>
            <a:off x="684188" y="575613"/>
            <a:ext cx="844325" cy="68713"/>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Text Placeholder 7">
            <a:extLst>
              <a:ext uri="{FF2B5EF4-FFF2-40B4-BE49-F238E27FC236}">
                <a16:creationId xmlns:a16="http://schemas.microsoft.com/office/drawing/2014/main" id="{2F3D1515-7FAB-A4C8-3F0F-2067BC65490B}"/>
              </a:ext>
            </a:extLst>
          </p:cNvPr>
          <p:cNvSpPr>
            <a:spLocks noGrp="1"/>
          </p:cNvSpPr>
          <p:nvPr>
            <p:ph type="body" sz="quarter" idx="24"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7" name="Picture Placeholder 6">
            <a:extLst>
              <a:ext uri="{FF2B5EF4-FFF2-40B4-BE49-F238E27FC236}">
                <a16:creationId xmlns:a16="http://schemas.microsoft.com/office/drawing/2014/main" id="{68A04565-ECC3-7733-AFDA-68AE7DC7A8AB}"/>
              </a:ext>
            </a:extLst>
          </p:cNvPr>
          <p:cNvSpPr>
            <a:spLocks noGrp="1"/>
          </p:cNvSpPr>
          <p:nvPr>
            <p:ph type="pic" sz="quarter" idx="25"/>
          </p:nvPr>
        </p:nvSpPr>
        <p:spPr>
          <a:xfrm>
            <a:off x="684212" y="1392238"/>
            <a:ext cx="3840480" cy="1600200"/>
          </a:xfrm>
          <a:prstGeom prst="rect">
            <a:avLst/>
          </a:prstGeom>
        </p:spPr>
        <p:txBody>
          <a:bodyPr/>
          <a:lstStyle/>
          <a:p>
            <a:endParaRPr lang="en-US"/>
          </a:p>
        </p:txBody>
      </p:sp>
      <p:sp>
        <p:nvSpPr>
          <p:cNvPr id="8" name="Picture Placeholder 6">
            <a:extLst>
              <a:ext uri="{FF2B5EF4-FFF2-40B4-BE49-F238E27FC236}">
                <a16:creationId xmlns:a16="http://schemas.microsoft.com/office/drawing/2014/main" id="{29E3BA3F-E41A-9C20-9374-B53EAA260FDC}"/>
              </a:ext>
            </a:extLst>
          </p:cNvPr>
          <p:cNvSpPr>
            <a:spLocks noGrp="1"/>
          </p:cNvSpPr>
          <p:nvPr>
            <p:ph type="pic" sz="quarter" idx="26"/>
          </p:nvPr>
        </p:nvSpPr>
        <p:spPr>
          <a:xfrm>
            <a:off x="4707740" y="3211939"/>
            <a:ext cx="3840480" cy="1600200"/>
          </a:xfrm>
          <a:prstGeom prst="rect">
            <a:avLst/>
          </a:prstGeom>
        </p:spPr>
        <p:txBody>
          <a:bodyPr/>
          <a:lstStyle/>
          <a:p>
            <a:endParaRPr lang="en-US"/>
          </a:p>
        </p:txBody>
      </p:sp>
      <p:sp>
        <p:nvSpPr>
          <p:cNvPr id="9" name="Rectangle 8">
            <a:extLst>
              <a:ext uri="{FF2B5EF4-FFF2-40B4-BE49-F238E27FC236}">
                <a16:creationId xmlns:a16="http://schemas.microsoft.com/office/drawing/2014/main" id="{50933A76-F77F-7C76-5780-F0B8B59EECFD}"/>
              </a:ext>
            </a:extLst>
          </p:cNvPr>
          <p:cNvSpPr/>
          <p:nvPr userDrawn="1"/>
        </p:nvSpPr>
        <p:spPr>
          <a:xfrm>
            <a:off x="4707740" y="1392238"/>
            <a:ext cx="3840480" cy="1600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7F9D438-3265-BD2C-9009-911C734B661A}"/>
              </a:ext>
            </a:extLst>
          </p:cNvPr>
          <p:cNvSpPr/>
          <p:nvPr userDrawn="1"/>
        </p:nvSpPr>
        <p:spPr>
          <a:xfrm>
            <a:off x="684213" y="3211939"/>
            <a:ext cx="3840480" cy="16002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C4B19102-141B-4964-A8DF-6EA5A2A044E4}"/>
              </a:ext>
            </a:extLst>
          </p:cNvPr>
          <p:cNvSpPr>
            <a:spLocks noGrp="1"/>
          </p:cNvSpPr>
          <p:nvPr>
            <p:ph type="body" sz="quarter" idx="27"/>
          </p:nvPr>
        </p:nvSpPr>
        <p:spPr>
          <a:xfrm>
            <a:off x="4903955" y="1489869"/>
            <a:ext cx="3448050" cy="1404938"/>
          </a:xfrm>
          <a:prstGeom prst="rect">
            <a:avLst/>
          </a:prstGeom>
        </p:spPr>
        <p:txBody>
          <a:bodyPr/>
          <a:lstStyle>
            <a:lvl1pPr marL="0" indent="0">
              <a:buNone/>
              <a:defRPr sz="1600">
                <a:solidFill>
                  <a:schemeClr val="bg1"/>
                </a:solidFill>
              </a:defRPr>
            </a:lvl1pPr>
            <a:lvl2pPr marL="457200" indent="0">
              <a:buNone/>
              <a:defRPr sz="1400">
                <a:solidFill>
                  <a:schemeClr val="bg1"/>
                </a:solidFill>
              </a:defRPr>
            </a:lvl2pPr>
            <a:lvl3pPr marL="914400" indent="0">
              <a:buNone/>
              <a:defRPr sz="12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A5CF5CD1-A10D-5D77-4C14-0439ADDC0BF1}"/>
              </a:ext>
            </a:extLst>
          </p:cNvPr>
          <p:cNvSpPr>
            <a:spLocks noGrp="1"/>
          </p:cNvSpPr>
          <p:nvPr>
            <p:ph type="body" sz="quarter" idx="28"/>
          </p:nvPr>
        </p:nvSpPr>
        <p:spPr>
          <a:xfrm>
            <a:off x="880428" y="3309570"/>
            <a:ext cx="3448050" cy="1404938"/>
          </a:xfrm>
          <a:prstGeom prst="rect">
            <a:avLst/>
          </a:prstGeom>
        </p:spPr>
        <p:txBody>
          <a:bodyPr/>
          <a:lstStyle>
            <a:lvl1pPr marL="0" indent="0">
              <a:buNone/>
              <a:defRPr sz="1600">
                <a:solidFill>
                  <a:schemeClr val="bg1"/>
                </a:solidFill>
              </a:defRPr>
            </a:lvl1pPr>
            <a:lvl2pPr marL="457200" indent="0">
              <a:buNone/>
              <a:defRPr sz="1400">
                <a:solidFill>
                  <a:schemeClr val="bg1"/>
                </a:solidFill>
              </a:defRPr>
            </a:lvl2pPr>
            <a:lvl3pPr marL="914400" indent="0">
              <a:buNone/>
              <a:defRPr sz="1200">
                <a:solidFill>
                  <a:schemeClr val="bg1"/>
                </a:solidFill>
              </a:defRPr>
            </a:lvl3pPr>
            <a:lvl4pPr marL="1371600" indent="0">
              <a:buNone/>
              <a:defRPr sz="1100">
                <a:solidFill>
                  <a:schemeClr val="bg1"/>
                </a:solidFill>
              </a:defRPr>
            </a:lvl4pPr>
            <a:lvl5pPr marL="1828800" indent="0">
              <a:buNone/>
              <a:defRPr sz="11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3094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DA4A8E-0D1D-9141-B83A-9F2176F00A03}"/>
              </a:ext>
            </a:extLst>
          </p:cNvPr>
          <p:cNvSpPr>
            <a:spLocks noGrp="1"/>
          </p:cNvSpPr>
          <p:nvPr>
            <p:ph type="body" sz="quarter" idx="15" hasCustomPrompt="1"/>
          </p:nvPr>
        </p:nvSpPr>
        <p:spPr>
          <a:xfrm>
            <a:off x="9917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4" name="Text Placeholder 22">
            <a:extLst>
              <a:ext uri="{FF2B5EF4-FFF2-40B4-BE49-F238E27FC236}">
                <a16:creationId xmlns:a16="http://schemas.microsoft.com/office/drawing/2014/main" id="{6B11F92E-AD39-0F4B-9F35-FC98363D2470}"/>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5" name="Text Placeholder 2">
            <a:extLst>
              <a:ext uri="{FF2B5EF4-FFF2-40B4-BE49-F238E27FC236}">
                <a16:creationId xmlns:a16="http://schemas.microsoft.com/office/drawing/2014/main" id="{C4172F50-B864-2F41-A376-6D746F755A9F}"/>
              </a:ext>
            </a:extLst>
          </p:cNvPr>
          <p:cNvSpPr>
            <a:spLocks noGrp="1"/>
          </p:cNvSpPr>
          <p:nvPr>
            <p:ph type="body" sz="quarter" idx="25" hasCustomPrompt="1"/>
          </p:nvPr>
        </p:nvSpPr>
        <p:spPr>
          <a:xfrm>
            <a:off x="50049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6" name="Text Placeholder 22">
            <a:extLst>
              <a:ext uri="{FF2B5EF4-FFF2-40B4-BE49-F238E27FC236}">
                <a16:creationId xmlns:a16="http://schemas.microsoft.com/office/drawing/2014/main" id="{3461FB85-7D1C-714C-A10B-E943BEB1EB73}"/>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7" name="Text Placeholder 7">
            <a:extLst>
              <a:ext uri="{FF2B5EF4-FFF2-40B4-BE49-F238E27FC236}">
                <a16:creationId xmlns:a16="http://schemas.microsoft.com/office/drawing/2014/main" id="{B854FB0F-A7B4-2DE3-B8B7-0677E7647130}"/>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114218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BEFECC05-4057-5FF3-24FA-1006C3D04380}"/>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33591656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DA4A8E-0D1D-9141-B83A-9F2176F00A03}"/>
              </a:ext>
            </a:extLst>
          </p:cNvPr>
          <p:cNvSpPr>
            <a:spLocks noGrp="1"/>
          </p:cNvSpPr>
          <p:nvPr>
            <p:ph type="body" sz="quarter" idx="15" hasCustomPrompt="1"/>
          </p:nvPr>
        </p:nvSpPr>
        <p:spPr>
          <a:xfrm>
            <a:off x="9917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4" name="Text Placeholder 22">
            <a:extLst>
              <a:ext uri="{FF2B5EF4-FFF2-40B4-BE49-F238E27FC236}">
                <a16:creationId xmlns:a16="http://schemas.microsoft.com/office/drawing/2014/main" id="{6B11F92E-AD39-0F4B-9F35-FC98363D2470}"/>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5" name="Text Placeholder 2">
            <a:extLst>
              <a:ext uri="{FF2B5EF4-FFF2-40B4-BE49-F238E27FC236}">
                <a16:creationId xmlns:a16="http://schemas.microsoft.com/office/drawing/2014/main" id="{C4172F50-B864-2F41-A376-6D746F755A9F}"/>
              </a:ext>
            </a:extLst>
          </p:cNvPr>
          <p:cNvSpPr>
            <a:spLocks noGrp="1"/>
          </p:cNvSpPr>
          <p:nvPr>
            <p:ph type="body" sz="quarter" idx="25" hasCustomPrompt="1"/>
          </p:nvPr>
        </p:nvSpPr>
        <p:spPr>
          <a:xfrm>
            <a:off x="50049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6" name="Text Placeholder 22">
            <a:extLst>
              <a:ext uri="{FF2B5EF4-FFF2-40B4-BE49-F238E27FC236}">
                <a16:creationId xmlns:a16="http://schemas.microsoft.com/office/drawing/2014/main" id="{3461FB85-7D1C-714C-A10B-E943BEB1EB73}"/>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7" name="Text Placeholder 7">
            <a:extLst>
              <a:ext uri="{FF2B5EF4-FFF2-40B4-BE49-F238E27FC236}">
                <a16:creationId xmlns:a16="http://schemas.microsoft.com/office/drawing/2014/main" id="{B854FB0F-A7B4-2DE3-B8B7-0677E7647130}"/>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47850995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2DA4A8E-0D1D-9141-B83A-9F2176F00A03}"/>
              </a:ext>
            </a:extLst>
          </p:cNvPr>
          <p:cNvSpPr>
            <a:spLocks noGrp="1"/>
          </p:cNvSpPr>
          <p:nvPr>
            <p:ph type="body" sz="quarter" idx="15" hasCustomPrompt="1"/>
          </p:nvPr>
        </p:nvSpPr>
        <p:spPr>
          <a:xfrm>
            <a:off x="9917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4" name="Text Placeholder 22">
            <a:extLst>
              <a:ext uri="{FF2B5EF4-FFF2-40B4-BE49-F238E27FC236}">
                <a16:creationId xmlns:a16="http://schemas.microsoft.com/office/drawing/2014/main" id="{6B11F92E-AD39-0F4B-9F35-FC98363D2470}"/>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5" name="Text Placeholder 2">
            <a:extLst>
              <a:ext uri="{FF2B5EF4-FFF2-40B4-BE49-F238E27FC236}">
                <a16:creationId xmlns:a16="http://schemas.microsoft.com/office/drawing/2014/main" id="{C4172F50-B864-2F41-A376-6D746F755A9F}"/>
              </a:ext>
            </a:extLst>
          </p:cNvPr>
          <p:cNvSpPr>
            <a:spLocks noGrp="1"/>
          </p:cNvSpPr>
          <p:nvPr>
            <p:ph type="body" sz="quarter" idx="25" hasCustomPrompt="1"/>
          </p:nvPr>
        </p:nvSpPr>
        <p:spPr>
          <a:xfrm>
            <a:off x="5004912" y="1746706"/>
            <a:ext cx="3097688" cy="17645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6" name="Text Placeholder 22">
            <a:extLst>
              <a:ext uri="{FF2B5EF4-FFF2-40B4-BE49-F238E27FC236}">
                <a16:creationId xmlns:a16="http://schemas.microsoft.com/office/drawing/2014/main" id="{3461FB85-7D1C-714C-A10B-E943BEB1EB73}"/>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7" name="Text Placeholder 7">
            <a:extLst>
              <a:ext uri="{FF2B5EF4-FFF2-40B4-BE49-F238E27FC236}">
                <a16:creationId xmlns:a16="http://schemas.microsoft.com/office/drawing/2014/main" id="{B854FB0F-A7B4-2DE3-B8B7-0677E7647130}"/>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40610136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C4AD9D-9E39-6347-930B-162764797583}"/>
              </a:ext>
            </a:extLst>
          </p:cNvPr>
          <p:cNvSpPr>
            <a:spLocks noGrp="1"/>
          </p:cNvSpPr>
          <p:nvPr>
            <p:ph type="body" sz="quarter" idx="15" hasCustomPrompt="1"/>
          </p:nvPr>
        </p:nvSpPr>
        <p:spPr>
          <a:xfrm>
            <a:off x="9917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4" name="Text Placeholder 22">
            <a:extLst>
              <a:ext uri="{FF2B5EF4-FFF2-40B4-BE49-F238E27FC236}">
                <a16:creationId xmlns:a16="http://schemas.microsoft.com/office/drawing/2014/main" id="{8C5BAE8A-881B-C74D-B68D-B568F1F9ACAE}"/>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5" name="Text Placeholder 2">
            <a:extLst>
              <a:ext uri="{FF2B5EF4-FFF2-40B4-BE49-F238E27FC236}">
                <a16:creationId xmlns:a16="http://schemas.microsoft.com/office/drawing/2014/main" id="{59D16AED-ED7B-054B-8CA3-72EF6AF4FDF2}"/>
              </a:ext>
            </a:extLst>
          </p:cNvPr>
          <p:cNvSpPr>
            <a:spLocks noGrp="1"/>
          </p:cNvSpPr>
          <p:nvPr>
            <p:ph type="body" sz="quarter" idx="25" hasCustomPrompt="1"/>
          </p:nvPr>
        </p:nvSpPr>
        <p:spPr>
          <a:xfrm>
            <a:off x="50049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6" name="Text Placeholder 22">
            <a:extLst>
              <a:ext uri="{FF2B5EF4-FFF2-40B4-BE49-F238E27FC236}">
                <a16:creationId xmlns:a16="http://schemas.microsoft.com/office/drawing/2014/main" id="{4850A439-0AB1-FF43-843F-6241820ABB8F}"/>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7" name="Text Placeholder 7">
            <a:extLst>
              <a:ext uri="{FF2B5EF4-FFF2-40B4-BE49-F238E27FC236}">
                <a16:creationId xmlns:a16="http://schemas.microsoft.com/office/drawing/2014/main" id="{BE8CC0CA-DEDA-193A-B5EE-22F02984FC05}"/>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9760742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C4AD9D-9E39-6347-930B-162764797583}"/>
              </a:ext>
            </a:extLst>
          </p:cNvPr>
          <p:cNvSpPr>
            <a:spLocks noGrp="1"/>
          </p:cNvSpPr>
          <p:nvPr>
            <p:ph type="body" sz="quarter" idx="15" hasCustomPrompt="1"/>
          </p:nvPr>
        </p:nvSpPr>
        <p:spPr>
          <a:xfrm>
            <a:off x="9917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4" name="Text Placeholder 22">
            <a:extLst>
              <a:ext uri="{FF2B5EF4-FFF2-40B4-BE49-F238E27FC236}">
                <a16:creationId xmlns:a16="http://schemas.microsoft.com/office/drawing/2014/main" id="{8C5BAE8A-881B-C74D-B68D-B568F1F9ACAE}"/>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5" name="Text Placeholder 2">
            <a:extLst>
              <a:ext uri="{FF2B5EF4-FFF2-40B4-BE49-F238E27FC236}">
                <a16:creationId xmlns:a16="http://schemas.microsoft.com/office/drawing/2014/main" id="{59D16AED-ED7B-054B-8CA3-72EF6AF4FDF2}"/>
              </a:ext>
            </a:extLst>
          </p:cNvPr>
          <p:cNvSpPr>
            <a:spLocks noGrp="1"/>
          </p:cNvSpPr>
          <p:nvPr>
            <p:ph type="body" sz="quarter" idx="25" hasCustomPrompt="1"/>
          </p:nvPr>
        </p:nvSpPr>
        <p:spPr>
          <a:xfrm>
            <a:off x="50049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6" name="Text Placeholder 22">
            <a:extLst>
              <a:ext uri="{FF2B5EF4-FFF2-40B4-BE49-F238E27FC236}">
                <a16:creationId xmlns:a16="http://schemas.microsoft.com/office/drawing/2014/main" id="{4850A439-0AB1-FF43-843F-6241820ABB8F}"/>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7" name="Text Placeholder 7">
            <a:extLst>
              <a:ext uri="{FF2B5EF4-FFF2-40B4-BE49-F238E27FC236}">
                <a16:creationId xmlns:a16="http://schemas.microsoft.com/office/drawing/2014/main" id="{BE8CC0CA-DEDA-193A-B5EE-22F02984FC05}"/>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11677085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DC4AD9D-9E39-6347-930B-162764797583}"/>
              </a:ext>
            </a:extLst>
          </p:cNvPr>
          <p:cNvSpPr>
            <a:spLocks noGrp="1"/>
          </p:cNvSpPr>
          <p:nvPr>
            <p:ph type="body" sz="quarter" idx="15" hasCustomPrompt="1"/>
          </p:nvPr>
        </p:nvSpPr>
        <p:spPr>
          <a:xfrm>
            <a:off x="9917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bg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4" name="Text Placeholder 22">
            <a:extLst>
              <a:ext uri="{FF2B5EF4-FFF2-40B4-BE49-F238E27FC236}">
                <a16:creationId xmlns:a16="http://schemas.microsoft.com/office/drawing/2014/main" id="{8C5BAE8A-881B-C74D-B68D-B568F1F9ACAE}"/>
              </a:ext>
            </a:extLst>
          </p:cNvPr>
          <p:cNvSpPr>
            <a:spLocks noGrp="1"/>
          </p:cNvSpPr>
          <p:nvPr>
            <p:ph type="body" sz="quarter" idx="16" hasCustomPrompt="1"/>
          </p:nvPr>
        </p:nvSpPr>
        <p:spPr>
          <a:xfrm>
            <a:off x="991712" y="1432931"/>
            <a:ext cx="3097688" cy="249299"/>
          </a:xfrm>
          <a:prstGeom prst="rect">
            <a:avLst/>
          </a:prstGeom>
        </p:spPr>
        <p:txBody>
          <a:bodyPr wrap="square" lIns="0" tIns="0" rIns="0" bIns="0">
            <a:spAutoFit/>
          </a:bodyPr>
          <a:lstStyle>
            <a:lvl1pPr marL="0" indent="0" algn="l">
              <a:buNone/>
              <a:defRPr sz="1800" b="1" i="0">
                <a:solidFill>
                  <a:schemeClr val="bg1"/>
                </a:solidFill>
                <a:latin typeface="Arial" panose="020B0604020202020204" pitchFamily="34" charset="0"/>
                <a:cs typeface="Arial" panose="020B0604020202020204" pitchFamily="34" charset="0"/>
              </a:defRPr>
            </a:lvl1pPr>
          </a:lstStyle>
          <a:p>
            <a:pPr lvl="0"/>
            <a:r>
              <a:rPr lang="en-US"/>
              <a:t>LOREM IPSUM</a:t>
            </a:r>
          </a:p>
        </p:txBody>
      </p:sp>
      <p:sp>
        <p:nvSpPr>
          <p:cNvPr id="5" name="Text Placeholder 2">
            <a:extLst>
              <a:ext uri="{FF2B5EF4-FFF2-40B4-BE49-F238E27FC236}">
                <a16:creationId xmlns:a16="http://schemas.microsoft.com/office/drawing/2014/main" id="{59D16AED-ED7B-054B-8CA3-72EF6AF4FDF2}"/>
              </a:ext>
            </a:extLst>
          </p:cNvPr>
          <p:cNvSpPr>
            <a:spLocks noGrp="1"/>
          </p:cNvSpPr>
          <p:nvPr>
            <p:ph type="body" sz="quarter" idx="25" hasCustomPrompt="1"/>
          </p:nvPr>
        </p:nvSpPr>
        <p:spPr>
          <a:xfrm>
            <a:off x="5004912" y="1746706"/>
            <a:ext cx="3097688" cy="1832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a:t>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 Lorem ipsum dolor sit </a:t>
            </a:r>
            <a:r>
              <a:rPr lang="en-US" err="1"/>
              <a:t>amet</a:t>
            </a:r>
            <a:r>
              <a:rPr lang="en-US"/>
              <a:t>, </a:t>
            </a:r>
            <a:r>
              <a:rPr lang="en-US" err="1"/>
              <a:t>consetetur</a:t>
            </a:r>
            <a:r>
              <a:rPr lang="en-US"/>
              <a:t> </a:t>
            </a:r>
            <a:r>
              <a:rPr lang="en-US" err="1"/>
              <a:t>sadipscing</a:t>
            </a:r>
            <a:r>
              <a:rPr lang="en-US"/>
              <a:t>.</a:t>
            </a:r>
          </a:p>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a:p>
          <a:p>
            <a:pPr lvl="0"/>
            <a:endParaRPr lang="en-US"/>
          </a:p>
        </p:txBody>
      </p:sp>
      <p:sp>
        <p:nvSpPr>
          <p:cNvPr id="6" name="Text Placeholder 22">
            <a:extLst>
              <a:ext uri="{FF2B5EF4-FFF2-40B4-BE49-F238E27FC236}">
                <a16:creationId xmlns:a16="http://schemas.microsoft.com/office/drawing/2014/main" id="{4850A439-0AB1-FF43-843F-6241820ABB8F}"/>
              </a:ext>
            </a:extLst>
          </p:cNvPr>
          <p:cNvSpPr>
            <a:spLocks noGrp="1"/>
          </p:cNvSpPr>
          <p:nvPr>
            <p:ph type="body" sz="quarter" idx="26" hasCustomPrompt="1"/>
          </p:nvPr>
        </p:nvSpPr>
        <p:spPr>
          <a:xfrm>
            <a:off x="5004912" y="1432931"/>
            <a:ext cx="3097688" cy="249299"/>
          </a:xfrm>
          <a:prstGeom prst="rect">
            <a:avLst/>
          </a:prstGeom>
        </p:spPr>
        <p:txBody>
          <a:bodyPr wrap="square" lIns="0" tIns="0" rIns="0" bIns="0">
            <a:spAutoFit/>
          </a:bodyPr>
          <a:lstStyle>
            <a:lvl1pPr marL="0" indent="0" algn="l">
              <a:buNone/>
              <a:defRPr sz="1800" b="1" i="0">
                <a:solidFill>
                  <a:schemeClr val="tx1"/>
                </a:solidFill>
                <a:latin typeface="Arial" panose="020B0604020202020204" pitchFamily="34" charset="0"/>
                <a:cs typeface="Arial" panose="020B0604020202020204" pitchFamily="34" charset="0"/>
              </a:defRPr>
            </a:lvl1pPr>
          </a:lstStyle>
          <a:p>
            <a:pPr lvl="0"/>
            <a:r>
              <a:rPr lang="en-US"/>
              <a:t>LOREM IPSUM</a:t>
            </a:r>
          </a:p>
        </p:txBody>
      </p:sp>
      <p:sp>
        <p:nvSpPr>
          <p:cNvPr id="7" name="Text Placeholder 7">
            <a:extLst>
              <a:ext uri="{FF2B5EF4-FFF2-40B4-BE49-F238E27FC236}">
                <a16:creationId xmlns:a16="http://schemas.microsoft.com/office/drawing/2014/main" id="{BE8CC0CA-DEDA-193A-B5EE-22F02984FC05}"/>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34162884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289915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AA182C"/>
        </a:solidFill>
        <a:effectLst/>
      </p:bgPr>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D4D1BEF4-494F-F6CB-DC2F-A20564A9A9D2}"/>
              </a:ext>
            </a:extLst>
          </p:cNvPr>
          <p:cNvPicPr>
            <a:picLocks noChangeAspect="1"/>
          </p:cNvPicPr>
          <p:nvPr userDrawn="1"/>
        </p:nvPicPr>
        <p:blipFill>
          <a:blip r:embed="rId2"/>
          <a:stretch>
            <a:fillRect/>
          </a:stretch>
        </p:blipFill>
        <p:spPr>
          <a:xfrm>
            <a:off x="7969822" y="4498968"/>
            <a:ext cx="1025498" cy="486162"/>
          </a:xfrm>
          <a:prstGeom prst="rect">
            <a:avLst/>
          </a:prstGeom>
        </p:spPr>
      </p:pic>
      <p:sp>
        <p:nvSpPr>
          <p:cNvPr id="8" name="Text Placeholder 7">
            <a:extLst>
              <a:ext uri="{FF2B5EF4-FFF2-40B4-BE49-F238E27FC236}">
                <a16:creationId xmlns:a16="http://schemas.microsoft.com/office/drawing/2014/main" id="{65A914AF-31DC-C748-D6DB-9EEDCF306468}"/>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066228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8996"/>
        </a:solidFill>
        <a:effectLst/>
      </p:bgPr>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D4D1BEF4-494F-F6CB-DC2F-A20564A9A9D2}"/>
              </a:ext>
            </a:extLst>
          </p:cNvPr>
          <p:cNvPicPr>
            <a:picLocks noChangeAspect="1"/>
          </p:cNvPicPr>
          <p:nvPr userDrawn="1"/>
        </p:nvPicPr>
        <p:blipFill>
          <a:blip r:embed="rId2"/>
          <a:stretch>
            <a:fillRect/>
          </a:stretch>
        </p:blipFill>
        <p:spPr>
          <a:xfrm>
            <a:off x="7969822" y="4498968"/>
            <a:ext cx="1025498" cy="486162"/>
          </a:xfrm>
          <a:prstGeom prst="rect">
            <a:avLst/>
          </a:prstGeom>
        </p:spPr>
      </p:pic>
      <p:sp>
        <p:nvSpPr>
          <p:cNvPr id="8" name="Text Placeholder 7">
            <a:extLst>
              <a:ext uri="{FF2B5EF4-FFF2-40B4-BE49-F238E27FC236}">
                <a16:creationId xmlns:a16="http://schemas.microsoft.com/office/drawing/2014/main" id="{65A914AF-31DC-C748-D6DB-9EEDCF306468}"/>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24233133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icture containing text, sign&#10;&#10;Description automatically generated">
            <a:extLst>
              <a:ext uri="{FF2B5EF4-FFF2-40B4-BE49-F238E27FC236}">
                <a16:creationId xmlns:a16="http://schemas.microsoft.com/office/drawing/2014/main" id="{4C85A366-1A5E-6B18-4039-8B759EF80043}"/>
              </a:ext>
            </a:extLst>
          </p:cNvPr>
          <p:cNvPicPr>
            <a:picLocks noChangeAspect="1"/>
          </p:cNvPicPr>
          <p:nvPr userDrawn="1"/>
        </p:nvPicPr>
        <p:blipFill>
          <a:blip r:embed="rId2"/>
          <a:stretch>
            <a:fillRect/>
          </a:stretch>
        </p:blipFill>
        <p:spPr>
          <a:xfrm>
            <a:off x="7969822" y="4498968"/>
            <a:ext cx="1025498" cy="486162"/>
          </a:xfrm>
          <a:prstGeom prst="rect">
            <a:avLst/>
          </a:prstGeom>
        </p:spPr>
      </p:pic>
      <p:sp>
        <p:nvSpPr>
          <p:cNvPr id="4" name="Text Placeholder 7">
            <a:extLst>
              <a:ext uri="{FF2B5EF4-FFF2-40B4-BE49-F238E27FC236}">
                <a16:creationId xmlns:a16="http://schemas.microsoft.com/office/drawing/2014/main" id="{4F3A9FC7-1F9E-FDCD-E56D-80A1EDA81F66}"/>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6" name="Picture Placeholder 5">
            <a:extLst>
              <a:ext uri="{FF2B5EF4-FFF2-40B4-BE49-F238E27FC236}">
                <a16:creationId xmlns:a16="http://schemas.microsoft.com/office/drawing/2014/main" id="{36B6C971-1B70-74D1-E55F-63ED434D30CD}"/>
              </a:ext>
            </a:extLst>
          </p:cNvPr>
          <p:cNvSpPr>
            <a:spLocks noGrp="1"/>
          </p:cNvSpPr>
          <p:nvPr>
            <p:ph type="pic" sz="quarter" idx="28"/>
          </p:nvPr>
        </p:nvSpPr>
        <p:spPr>
          <a:xfrm>
            <a:off x="58102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7" name="Picture Placeholder 5">
            <a:extLst>
              <a:ext uri="{FF2B5EF4-FFF2-40B4-BE49-F238E27FC236}">
                <a16:creationId xmlns:a16="http://schemas.microsoft.com/office/drawing/2014/main" id="{D8D8E2E7-8633-D361-3C38-C51FCC810BEA}"/>
              </a:ext>
            </a:extLst>
          </p:cNvPr>
          <p:cNvSpPr>
            <a:spLocks noGrp="1"/>
          </p:cNvSpPr>
          <p:nvPr>
            <p:ph type="pic" sz="quarter" idx="29"/>
          </p:nvPr>
        </p:nvSpPr>
        <p:spPr>
          <a:xfrm>
            <a:off x="177418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8" name="Picture Placeholder 5">
            <a:extLst>
              <a:ext uri="{FF2B5EF4-FFF2-40B4-BE49-F238E27FC236}">
                <a16:creationId xmlns:a16="http://schemas.microsoft.com/office/drawing/2014/main" id="{0FA07FD3-826F-6BE5-AB90-C1477A5BD451}"/>
              </a:ext>
            </a:extLst>
          </p:cNvPr>
          <p:cNvSpPr>
            <a:spLocks noGrp="1"/>
          </p:cNvSpPr>
          <p:nvPr>
            <p:ph type="pic" sz="quarter" idx="30"/>
          </p:nvPr>
        </p:nvSpPr>
        <p:spPr>
          <a:xfrm>
            <a:off x="296735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9" name="Picture Placeholder 5">
            <a:extLst>
              <a:ext uri="{FF2B5EF4-FFF2-40B4-BE49-F238E27FC236}">
                <a16:creationId xmlns:a16="http://schemas.microsoft.com/office/drawing/2014/main" id="{96B0D426-31F8-41A4-5D20-E9F03C2A4539}"/>
              </a:ext>
            </a:extLst>
          </p:cNvPr>
          <p:cNvSpPr>
            <a:spLocks noGrp="1"/>
          </p:cNvSpPr>
          <p:nvPr>
            <p:ph type="pic" sz="quarter" idx="31"/>
          </p:nvPr>
        </p:nvSpPr>
        <p:spPr>
          <a:xfrm>
            <a:off x="416051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0" name="Picture Placeholder 5">
            <a:extLst>
              <a:ext uri="{FF2B5EF4-FFF2-40B4-BE49-F238E27FC236}">
                <a16:creationId xmlns:a16="http://schemas.microsoft.com/office/drawing/2014/main" id="{FE05DF48-C4E5-0386-223F-D5FDEE472F26}"/>
              </a:ext>
            </a:extLst>
          </p:cNvPr>
          <p:cNvSpPr>
            <a:spLocks noGrp="1"/>
          </p:cNvSpPr>
          <p:nvPr>
            <p:ph type="pic" sz="quarter" idx="32"/>
          </p:nvPr>
        </p:nvSpPr>
        <p:spPr>
          <a:xfrm>
            <a:off x="535368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1" name="Picture Placeholder 5">
            <a:extLst>
              <a:ext uri="{FF2B5EF4-FFF2-40B4-BE49-F238E27FC236}">
                <a16:creationId xmlns:a16="http://schemas.microsoft.com/office/drawing/2014/main" id="{E7F78227-0102-5A9B-072A-6D507DB4D788}"/>
              </a:ext>
            </a:extLst>
          </p:cNvPr>
          <p:cNvSpPr>
            <a:spLocks noGrp="1"/>
          </p:cNvSpPr>
          <p:nvPr>
            <p:ph type="pic" sz="quarter" idx="33"/>
          </p:nvPr>
        </p:nvSpPr>
        <p:spPr>
          <a:xfrm>
            <a:off x="654684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2" name="Picture Placeholder 5">
            <a:extLst>
              <a:ext uri="{FF2B5EF4-FFF2-40B4-BE49-F238E27FC236}">
                <a16:creationId xmlns:a16="http://schemas.microsoft.com/office/drawing/2014/main" id="{49C09464-DAE4-6702-0E00-AB202E3F06C0}"/>
              </a:ext>
            </a:extLst>
          </p:cNvPr>
          <p:cNvSpPr>
            <a:spLocks noGrp="1"/>
          </p:cNvSpPr>
          <p:nvPr>
            <p:ph type="pic" sz="quarter" idx="34"/>
          </p:nvPr>
        </p:nvSpPr>
        <p:spPr>
          <a:xfrm>
            <a:off x="7740016"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3" name="Picture Placeholder 5">
            <a:extLst>
              <a:ext uri="{FF2B5EF4-FFF2-40B4-BE49-F238E27FC236}">
                <a16:creationId xmlns:a16="http://schemas.microsoft.com/office/drawing/2014/main" id="{C4EEC5A7-3666-1071-8B53-92E6D3F14504}"/>
              </a:ext>
            </a:extLst>
          </p:cNvPr>
          <p:cNvSpPr>
            <a:spLocks noGrp="1"/>
          </p:cNvSpPr>
          <p:nvPr>
            <p:ph type="pic" sz="quarter" idx="35"/>
          </p:nvPr>
        </p:nvSpPr>
        <p:spPr>
          <a:xfrm>
            <a:off x="58102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4" name="Picture Placeholder 5">
            <a:extLst>
              <a:ext uri="{FF2B5EF4-FFF2-40B4-BE49-F238E27FC236}">
                <a16:creationId xmlns:a16="http://schemas.microsoft.com/office/drawing/2014/main" id="{32503C93-B7EB-9BA8-596B-7D1806FA8CD5}"/>
              </a:ext>
            </a:extLst>
          </p:cNvPr>
          <p:cNvSpPr>
            <a:spLocks noGrp="1"/>
          </p:cNvSpPr>
          <p:nvPr>
            <p:ph type="pic" sz="quarter" idx="36"/>
          </p:nvPr>
        </p:nvSpPr>
        <p:spPr>
          <a:xfrm>
            <a:off x="177418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5" name="Picture Placeholder 5">
            <a:extLst>
              <a:ext uri="{FF2B5EF4-FFF2-40B4-BE49-F238E27FC236}">
                <a16:creationId xmlns:a16="http://schemas.microsoft.com/office/drawing/2014/main" id="{FF6BFAFF-56F4-F136-FBEF-EA30F97CB8F9}"/>
              </a:ext>
            </a:extLst>
          </p:cNvPr>
          <p:cNvSpPr>
            <a:spLocks noGrp="1"/>
          </p:cNvSpPr>
          <p:nvPr>
            <p:ph type="pic" sz="quarter" idx="37"/>
          </p:nvPr>
        </p:nvSpPr>
        <p:spPr>
          <a:xfrm>
            <a:off x="296735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6" name="Picture Placeholder 5">
            <a:extLst>
              <a:ext uri="{FF2B5EF4-FFF2-40B4-BE49-F238E27FC236}">
                <a16:creationId xmlns:a16="http://schemas.microsoft.com/office/drawing/2014/main" id="{5AF92111-E157-7361-E8DD-54D95C6FA0DC}"/>
              </a:ext>
            </a:extLst>
          </p:cNvPr>
          <p:cNvSpPr>
            <a:spLocks noGrp="1"/>
          </p:cNvSpPr>
          <p:nvPr>
            <p:ph type="pic" sz="quarter" idx="38"/>
          </p:nvPr>
        </p:nvSpPr>
        <p:spPr>
          <a:xfrm>
            <a:off x="416051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7" name="Picture Placeholder 5">
            <a:extLst>
              <a:ext uri="{FF2B5EF4-FFF2-40B4-BE49-F238E27FC236}">
                <a16:creationId xmlns:a16="http://schemas.microsoft.com/office/drawing/2014/main" id="{B5C327E2-C31C-203D-62FB-32E3BA2695A8}"/>
              </a:ext>
            </a:extLst>
          </p:cNvPr>
          <p:cNvSpPr>
            <a:spLocks noGrp="1"/>
          </p:cNvSpPr>
          <p:nvPr>
            <p:ph type="pic" sz="quarter" idx="39"/>
          </p:nvPr>
        </p:nvSpPr>
        <p:spPr>
          <a:xfrm>
            <a:off x="535368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8" name="Picture Placeholder 5">
            <a:extLst>
              <a:ext uri="{FF2B5EF4-FFF2-40B4-BE49-F238E27FC236}">
                <a16:creationId xmlns:a16="http://schemas.microsoft.com/office/drawing/2014/main" id="{907F8F4E-5D2E-A5AE-F44A-8F45155D860B}"/>
              </a:ext>
            </a:extLst>
          </p:cNvPr>
          <p:cNvSpPr>
            <a:spLocks noGrp="1"/>
          </p:cNvSpPr>
          <p:nvPr>
            <p:ph type="pic" sz="quarter" idx="40"/>
          </p:nvPr>
        </p:nvSpPr>
        <p:spPr>
          <a:xfrm>
            <a:off x="654684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9" name="Picture Placeholder 5">
            <a:extLst>
              <a:ext uri="{FF2B5EF4-FFF2-40B4-BE49-F238E27FC236}">
                <a16:creationId xmlns:a16="http://schemas.microsoft.com/office/drawing/2014/main" id="{E5F33E96-9294-FC8C-2AF0-3301D2F535EF}"/>
              </a:ext>
            </a:extLst>
          </p:cNvPr>
          <p:cNvSpPr>
            <a:spLocks noGrp="1"/>
          </p:cNvSpPr>
          <p:nvPr>
            <p:ph type="pic" sz="quarter" idx="41"/>
          </p:nvPr>
        </p:nvSpPr>
        <p:spPr>
          <a:xfrm>
            <a:off x="7740016"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0" name="Picture Placeholder 5">
            <a:extLst>
              <a:ext uri="{FF2B5EF4-FFF2-40B4-BE49-F238E27FC236}">
                <a16:creationId xmlns:a16="http://schemas.microsoft.com/office/drawing/2014/main" id="{67816116-9638-DA89-91C0-04E0989D87CC}"/>
              </a:ext>
            </a:extLst>
          </p:cNvPr>
          <p:cNvSpPr>
            <a:spLocks noGrp="1"/>
          </p:cNvSpPr>
          <p:nvPr>
            <p:ph type="pic" sz="quarter" idx="42"/>
          </p:nvPr>
        </p:nvSpPr>
        <p:spPr>
          <a:xfrm>
            <a:off x="58102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1" name="Picture Placeholder 5">
            <a:extLst>
              <a:ext uri="{FF2B5EF4-FFF2-40B4-BE49-F238E27FC236}">
                <a16:creationId xmlns:a16="http://schemas.microsoft.com/office/drawing/2014/main" id="{BF55E073-2664-32F2-42AB-83A4AA5AF01F}"/>
              </a:ext>
            </a:extLst>
          </p:cNvPr>
          <p:cNvSpPr>
            <a:spLocks noGrp="1"/>
          </p:cNvSpPr>
          <p:nvPr>
            <p:ph type="pic" sz="quarter" idx="43"/>
          </p:nvPr>
        </p:nvSpPr>
        <p:spPr>
          <a:xfrm>
            <a:off x="177418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2" name="Picture Placeholder 5">
            <a:extLst>
              <a:ext uri="{FF2B5EF4-FFF2-40B4-BE49-F238E27FC236}">
                <a16:creationId xmlns:a16="http://schemas.microsoft.com/office/drawing/2014/main" id="{96619048-0D5E-52DD-3DF7-BEE687984E8F}"/>
              </a:ext>
            </a:extLst>
          </p:cNvPr>
          <p:cNvSpPr>
            <a:spLocks noGrp="1"/>
          </p:cNvSpPr>
          <p:nvPr>
            <p:ph type="pic" sz="quarter" idx="44"/>
          </p:nvPr>
        </p:nvSpPr>
        <p:spPr>
          <a:xfrm>
            <a:off x="296735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3" name="Picture Placeholder 5">
            <a:extLst>
              <a:ext uri="{FF2B5EF4-FFF2-40B4-BE49-F238E27FC236}">
                <a16:creationId xmlns:a16="http://schemas.microsoft.com/office/drawing/2014/main" id="{A97B969C-4C78-4E9F-A813-CCCA660FD67E}"/>
              </a:ext>
            </a:extLst>
          </p:cNvPr>
          <p:cNvSpPr>
            <a:spLocks noGrp="1"/>
          </p:cNvSpPr>
          <p:nvPr>
            <p:ph type="pic" sz="quarter" idx="45"/>
          </p:nvPr>
        </p:nvSpPr>
        <p:spPr>
          <a:xfrm>
            <a:off x="416051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4" name="Picture Placeholder 5">
            <a:extLst>
              <a:ext uri="{FF2B5EF4-FFF2-40B4-BE49-F238E27FC236}">
                <a16:creationId xmlns:a16="http://schemas.microsoft.com/office/drawing/2014/main" id="{129612D6-5DD8-380F-F740-BE6FEDC4DEF4}"/>
              </a:ext>
            </a:extLst>
          </p:cNvPr>
          <p:cNvSpPr>
            <a:spLocks noGrp="1"/>
          </p:cNvSpPr>
          <p:nvPr>
            <p:ph type="pic" sz="quarter" idx="46"/>
          </p:nvPr>
        </p:nvSpPr>
        <p:spPr>
          <a:xfrm>
            <a:off x="535368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5" name="Picture Placeholder 5">
            <a:extLst>
              <a:ext uri="{FF2B5EF4-FFF2-40B4-BE49-F238E27FC236}">
                <a16:creationId xmlns:a16="http://schemas.microsoft.com/office/drawing/2014/main" id="{118836B4-AE3F-790D-B743-21452C60B04F}"/>
              </a:ext>
            </a:extLst>
          </p:cNvPr>
          <p:cNvSpPr>
            <a:spLocks noGrp="1"/>
          </p:cNvSpPr>
          <p:nvPr>
            <p:ph type="pic" sz="quarter" idx="47"/>
          </p:nvPr>
        </p:nvSpPr>
        <p:spPr>
          <a:xfrm>
            <a:off x="654684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6" name="Picture Placeholder 5">
            <a:extLst>
              <a:ext uri="{FF2B5EF4-FFF2-40B4-BE49-F238E27FC236}">
                <a16:creationId xmlns:a16="http://schemas.microsoft.com/office/drawing/2014/main" id="{F4CAD0C7-46BA-894B-215D-953F24BD68F5}"/>
              </a:ext>
            </a:extLst>
          </p:cNvPr>
          <p:cNvSpPr>
            <a:spLocks noGrp="1"/>
          </p:cNvSpPr>
          <p:nvPr>
            <p:ph type="pic" sz="quarter" idx="48"/>
          </p:nvPr>
        </p:nvSpPr>
        <p:spPr>
          <a:xfrm>
            <a:off x="7740016"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7" name="Picture Placeholder 5">
            <a:extLst>
              <a:ext uri="{FF2B5EF4-FFF2-40B4-BE49-F238E27FC236}">
                <a16:creationId xmlns:a16="http://schemas.microsoft.com/office/drawing/2014/main" id="{AABA7A30-9D16-C7D4-1778-84EE03C6B9F3}"/>
              </a:ext>
            </a:extLst>
          </p:cNvPr>
          <p:cNvSpPr>
            <a:spLocks noGrp="1"/>
          </p:cNvSpPr>
          <p:nvPr>
            <p:ph type="pic" sz="quarter" idx="49"/>
          </p:nvPr>
        </p:nvSpPr>
        <p:spPr>
          <a:xfrm>
            <a:off x="58102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8" name="Picture Placeholder 5">
            <a:extLst>
              <a:ext uri="{FF2B5EF4-FFF2-40B4-BE49-F238E27FC236}">
                <a16:creationId xmlns:a16="http://schemas.microsoft.com/office/drawing/2014/main" id="{71723148-6B3E-4441-656D-B57B03B94B76}"/>
              </a:ext>
            </a:extLst>
          </p:cNvPr>
          <p:cNvSpPr>
            <a:spLocks noGrp="1"/>
          </p:cNvSpPr>
          <p:nvPr>
            <p:ph type="pic" sz="quarter" idx="50"/>
          </p:nvPr>
        </p:nvSpPr>
        <p:spPr>
          <a:xfrm>
            <a:off x="177418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9" name="Picture Placeholder 5">
            <a:extLst>
              <a:ext uri="{FF2B5EF4-FFF2-40B4-BE49-F238E27FC236}">
                <a16:creationId xmlns:a16="http://schemas.microsoft.com/office/drawing/2014/main" id="{CD146417-1C0E-AD7F-B1BD-332BA5458D62}"/>
              </a:ext>
            </a:extLst>
          </p:cNvPr>
          <p:cNvSpPr>
            <a:spLocks noGrp="1"/>
          </p:cNvSpPr>
          <p:nvPr>
            <p:ph type="pic" sz="quarter" idx="51"/>
          </p:nvPr>
        </p:nvSpPr>
        <p:spPr>
          <a:xfrm>
            <a:off x="296735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0" name="Picture Placeholder 5">
            <a:extLst>
              <a:ext uri="{FF2B5EF4-FFF2-40B4-BE49-F238E27FC236}">
                <a16:creationId xmlns:a16="http://schemas.microsoft.com/office/drawing/2014/main" id="{CDA93D7A-EC88-81D9-84AD-B8165615A144}"/>
              </a:ext>
            </a:extLst>
          </p:cNvPr>
          <p:cNvSpPr>
            <a:spLocks noGrp="1"/>
          </p:cNvSpPr>
          <p:nvPr>
            <p:ph type="pic" sz="quarter" idx="52"/>
          </p:nvPr>
        </p:nvSpPr>
        <p:spPr>
          <a:xfrm>
            <a:off x="416051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1" name="Picture Placeholder 5">
            <a:extLst>
              <a:ext uri="{FF2B5EF4-FFF2-40B4-BE49-F238E27FC236}">
                <a16:creationId xmlns:a16="http://schemas.microsoft.com/office/drawing/2014/main" id="{C3E6431B-FEE1-00D3-92F0-1629E80C14B5}"/>
              </a:ext>
            </a:extLst>
          </p:cNvPr>
          <p:cNvSpPr>
            <a:spLocks noGrp="1"/>
          </p:cNvSpPr>
          <p:nvPr>
            <p:ph type="pic" sz="quarter" idx="53"/>
          </p:nvPr>
        </p:nvSpPr>
        <p:spPr>
          <a:xfrm>
            <a:off x="535368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2" name="Picture Placeholder 5">
            <a:extLst>
              <a:ext uri="{FF2B5EF4-FFF2-40B4-BE49-F238E27FC236}">
                <a16:creationId xmlns:a16="http://schemas.microsoft.com/office/drawing/2014/main" id="{98004ECD-81E6-E33D-DB24-F8AE86E2D10B}"/>
              </a:ext>
            </a:extLst>
          </p:cNvPr>
          <p:cNvSpPr>
            <a:spLocks noGrp="1"/>
          </p:cNvSpPr>
          <p:nvPr>
            <p:ph type="pic" sz="quarter" idx="54"/>
          </p:nvPr>
        </p:nvSpPr>
        <p:spPr>
          <a:xfrm>
            <a:off x="654684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3" name="Picture Placeholder 5">
            <a:extLst>
              <a:ext uri="{FF2B5EF4-FFF2-40B4-BE49-F238E27FC236}">
                <a16:creationId xmlns:a16="http://schemas.microsoft.com/office/drawing/2014/main" id="{C140F9DA-2991-2175-E410-919312B5F882}"/>
              </a:ext>
            </a:extLst>
          </p:cNvPr>
          <p:cNvSpPr>
            <a:spLocks noGrp="1"/>
          </p:cNvSpPr>
          <p:nvPr>
            <p:ph type="pic" sz="quarter" idx="55"/>
          </p:nvPr>
        </p:nvSpPr>
        <p:spPr>
          <a:xfrm>
            <a:off x="7740016"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9378014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AA182C"/>
        </a:solidFill>
        <a:effectLst/>
      </p:bgPr>
    </p:bg>
    <p:spTree>
      <p:nvGrpSpPr>
        <p:cNvPr id="1" name=""/>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D4D1BEF4-494F-F6CB-DC2F-A20564A9A9D2}"/>
              </a:ext>
            </a:extLst>
          </p:cNvPr>
          <p:cNvPicPr>
            <a:picLocks noChangeAspect="1"/>
          </p:cNvPicPr>
          <p:nvPr userDrawn="1"/>
        </p:nvPicPr>
        <p:blipFill>
          <a:blip r:embed="rId2"/>
          <a:stretch>
            <a:fillRect/>
          </a:stretch>
        </p:blipFill>
        <p:spPr>
          <a:xfrm>
            <a:off x="7969822" y="4498968"/>
            <a:ext cx="1025498" cy="486162"/>
          </a:xfrm>
          <a:prstGeom prst="rect">
            <a:avLst/>
          </a:prstGeom>
        </p:spPr>
      </p:pic>
      <p:sp>
        <p:nvSpPr>
          <p:cNvPr id="8" name="Text Placeholder 7">
            <a:extLst>
              <a:ext uri="{FF2B5EF4-FFF2-40B4-BE49-F238E27FC236}">
                <a16:creationId xmlns:a16="http://schemas.microsoft.com/office/drawing/2014/main" id="{65A914AF-31DC-C748-D6DB-9EEDCF306468}"/>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2" name="Picture Placeholder 5">
            <a:extLst>
              <a:ext uri="{FF2B5EF4-FFF2-40B4-BE49-F238E27FC236}">
                <a16:creationId xmlns:a16="http://schemas.microsoft.com/office/drawing/2014/main" id="{374C9CF9-EC21-3B93-7A80-747285035C40}"/>
              </a:ext>
            </a:extLst>
          </p:cNvPr>
          <p:cNvSpPr>
            <a:spLocks noGrp="1"/>
          </p:cNvSpPr>
          <p:nvPr>
            <p:ph type="pic" sz="quarter" idx="28"/>
          </p:nvPr>
        </p:nvSpPr>
        <p:spPr>
          <a:xfrm>
            <a:off x="58102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 name="Picture Placeholder 5">
            <a:extLst>
              <a:ext uri="{FF2B5EF4-FFF2-40B4-BE49-F238E27FC236}">
                <a16:creationId xmlns:a16="http://schemas.microsoft.com/office/drawing/2014/main" id="{10FEFBF7-6994-7527-4790-CA53FAA7FC9C}"/>
              </a:ext>
            </a:extLst>
          </p:cNvPr>
          <p:cNvSpPr>
            <a:spLocks noGrp="1"/>
          </p:cNvSpPr>
          <p:nvPr>
            <p:ph type="pic" sz="quarter" idx="29"/>
          </p:nvPr>
        </p:nvSpPr>
        <p:spPr>
          <a:xfrm>
            <a:off x="177418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4" name="Picture Placeholder 5">
            <a:extLst>
              <a:ext uri="{FF2B5EF4-FFF2-40B4-BE49-F238E27FC236}">
                <a16:creationId xmlns:a16="http://schemas.microsoft.com/office/drawing/2014/main" id="{699E0C72-82D7-87F6-E116-8B305E254EF8}"/>
              </a:ext>
            </a:extLst>
          </p:cNvPr>
          <p:cNvSpPr>
            <a:spLocks noGrp="1"/>
          </p:cNvSpPr>
          <p:nvPr>
            <p:ph type="pic" sz="quarter" idx="30"/>
          </p:nvPr>
        </p:nvSpPr>
        <p:spPr>
          <a:xfrm>
            <a:off x="296735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5" name="Picture Placeholder 5">
            <a:extLst>
              <a:ext uri="{FF2B5EF4-FFF2-40B4-BE49-F238E27FC236}">
                <a16:creationId xmlns:a16="http://schemas.microsoft.com/office/drawing/2014/main" id="{0E3B43C0-2420-F297-457F-87B641AF19D7}"/>
              </a:ext>
            </a:extLst>
          </p:cNvPr>
          <p:cNvSpPr>
            <a:spLocks noGrp="1"/>
          </p:cNvSpPr>
          <p:nvPr>
            <p:ph type="pic" sz="quarter" idx="31"/>
          </p:nvPr>
        </p:nvSpPr>
        <p:spPr>
          <a:xfrm>
            <a:off x="416051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6" name="Picture Placeholder 5">
            <a:extLst>
              <a:ext uri="{FF2B5EF4-FFF2-40B4-BE49-F238E27FC236}">
                <a16:creationId xmlns:a16="http://schemas.microsoft.com/office/drawing/2014/main" id="{6F2FB8C9-238B-3BF5-E3CE-CB36111D15F6}"/>
              </a:ext>
            </a:extLst>
          </p:cNvPr>
          <p:cNvSpPr>
            <a:spLocks noGrp="1"/>
          </p:cNvSpPr>
          <p:nvPr>
            <p:ph type="pic" sz="quarter" idx="32"/>
          </p:nvPr>
        </p:nvSpPr>
        <p:spPr>
          <a:xfrm>
            <a:off x="5353684"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9" name="Picture Placeholder 5">
            <a:extLst>
              <a:ext uri="{FF2B5EF4-FFF2-40B4-BE49-F238E27FC236}">
                <a16:creationId xmlns:a16="http://schemas.microsoft.com/office/drawing/2014/main" id="{81CFE99B-7D5A-BE04-A0D2-0B28900C3656}"/>
              </a:ext>
            </a:extLst>
          </p:cNvPr>
          <p:cNvSpPr>
            <a:spLocks noGrp="1"/>
          </p:cNvSpPr>
          <p:nvPr>
            <p:ph type="pic" sz="quarter" idx="33"/>
          </p:nvPr>
        </p:nvSpPr>
        <p:spPr>
          <a:xfrm>
            <a:off x="6546849"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0" name="Picture Placeholder 5">
            <a:extLst>
              <a:ext uri="{FF2B5EF4-FFF2-40B4-BE49-F238E27FC236}">
                <a16:creationId xmlns:a16="http://schemas.microsoft.com/office/drawing/2014/main" id="{DD4FEB73-2D1D-501C-1724-996D0D54864F}"/>
              </a:ext>
            </a:extLst>
          </p:cNvPr>
          <p:cNvSpPr>
            <a:spLocks noGrp="1"/>
          </p:cNvSpPr>
          <p:nvPr>
            <p:ph type="pic" sz="quarter" idx="34"/>
          </p:nvPr>
        </p:nvSpPr>
        <p:spPr>
          <a:xfrm>
            <a:off x="7740016" y="6192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1" name="Picture Placeholder 5">
            <a:extLst>
              <a:ext uri="{FF2B5EF4-FFF2-40B4-BE49-F238E27FC236}">
                <a16:creationId xmlns:a16="http://schemas.microsoft.com/office/drawing/2014/main" id="{BF4C2CD6-1840-2EE2-17AB-06AF01824D6D}"/>
              </a:ext>
            </a:extLst>
          </p:cNvPr>
          <p:cNvSpPr>
            <a:spLocks noGrp="1"/>
          </p:cNvSpPr>
          <p:nvPr>
            <p:ph type="pic" sz="quarter" idx="35"/>
          </p:nvPr>
        </p:nvSpPr>
        <p:spPr>
          <a:xfrm>
            <a:off x="58102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2" name="Picture Placeholder 5">
            <a:extLst>
              <a:ext uri="{FF2B5EF4-FFF2-40B4-BE49-F238E27FC236}">
                <a16:creationId xmlns:a16="http://schemas.microsoft.com/office/drawing/2014/main" id="{74D0762A-DA15-B6E3-0DF2-793734743128}"/>
              </a:ext>
            </a:extLst>
          </p:cNvPr>
          <p:cNvSpPr>
            <a:spLocks noGrp="1"/>
          </p:cNvSpPr>
          <p:nvPr>
            <p:ph type="pic" sz="quarter" idx="36"/>
          </p:nvPr>
        </p:nvSpPr>
        <p:spPr>
          <a:xfrm>
            <a:off x="177418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3" name="Picture Placeholder 5">
            <a:extLst>
              <a:ext uri="{FF2B5EF4-FFF2-40B4-BE49-F238E27FC236}">
                <a16:creationId xmlns:a16="http://schemas.microsoft.com/office/drawing/2014/main" id="{75E9C7BF-2FC4-6C17-68F6-E033EC0F71A1}"/>
              </a:ext>
            </a:extLst>
          </p:cNvPr>
          <p:cNvSpPr>
            <a:spLocks noGrp="1"/>
          </p:cNvSpPr>
          <p:nvPr>
            <p:ph type="pic" sz="quarter" idx="37"/>
          </p:nvPr>
        </p:nvSpPr>
        <p:spPr>
          <a:xfrm>
            <a:off x="296735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4" name="Picture Placeholder 5">
            <a:extLst>
              <a:ext uri="{FF2B5EF4-FFF2-40B4-BE49-F238E27FC236}">
                <a16:creationId xmlns:a16="http://schemas.microsoft.com/office/drawing/2014/main" id="{AF9DFF2E-3A5E-48A2-579E-A7BA3BE3FACB}"/>
              </a:ext>
            </a:extLst>
          </p:cNvPr>
          <p:cNvSpPr>
            <a:spLocks noGrp="1"/>
          </p:cNvSpPr>
          <p:nvPr>
            <p:ph type="pic" sz="quarter" idx="38"/>
          </p:nvPr>
        </p:nvSpPr>
        <p:spPr>
          <a:xfrm>
            <a:off x="416051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5" name="Picture Placeholder 5">
            <a:extLst>
              <a:ext uri="{FF2B5EF4-FFF2-40B4-BE49-F238E27FC236}">
                <a16:creationId xmlns:a16="http://schemas.microsoft.com/office/drawing/2014/main" id="{F6E4BB95-5D2C-D430-2C71-6D79763A0D09}"/>
              </a:ext>
            </a:extLst>
          </p:cNvPr>
          <p:cNvSpPr>
            <a:spLocks noGrp="1"/>
          </p:cNvSpPr>
          <p:nvPr>
            <p:ph type="pic" sz="quarter" idx="39"/>
          </p:nvPr>
        </p:nvSpPr>
        <p:spPr>
          <a:xfrm>
            <a:off x="5353684"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6" name="Picture Placeholder 5">
            <a:extLst>
              <a:ext uri="{FF2B5EF4-FFF2-40B4-BE49-F238E27FC236}">
                <a16:creationId xmlns:a16="http://schemas.microsoft.com/office/drawing/2014/main" id="{DADB3BDC-829D-F042-3C7F-ED04699FF9BF}"/>
              </a:ext>
            </a:extLst>
          </p:cNvPr>
          <p:cNvSpPr>
            <a:spLocks noGrp="1"/>
          </p:cNvSpPr>
          <p:nvPr>
            <p:ph type="pic" sz="quarter" idx="40"/>
          </p:nvPr>
        </p:nvSpPr>
        <p:spPr>
          <a:xfrm>
            <a:off x="6546849"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7" name="Picture Placeholder 5">
            <a:extLst>
              <a:ext uri="{FF2B5EF4-FFF2-40B4-BE49-F238E27FC236}">
                <a16:creationId xmlns:a16="http://schemas.microsoft.com/office/drawing/2014/main" id="{367D0BB6-CC5C-2A19-221F-ED39562C3C39}"/>
              </a:ext>
            </a:extLst>
          </p:cNvPr>
          <p:cNvSpPr>
            <a:spLocks noGrp="1"/>
          </p:cNvSpPr>
          <p:nvPr>
            <p:ph type="pic" sz="quarter" idx="41"/>
          </p:nvPr>
        </p:nvSpPr>
        <p:spPr>
          <a:xfrm>
            <a:off x="7740016" y="1647915"/>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8" name="Picture Placeholder 5">
            <a:extLst>
              <a:ext uri="{FF2B5EF4-FFF2-40B4-BE49-F238E27FC236}">
                <a16:creationId xmlns:a16="http://schemas.microsoft.com/office/drawing/2014/main" id="{3FC39142-6F17-8C3D-2BB1-BC9C93F89C71}"/>
              </a:ext>
            </a:extLst>
          </p:cNvPr>
          <p:cNvSpPr>
            <a:spLocks noGrp="1"/>
          </p:cNvSpPr>
          <p:nvPr>
            <p:ph type="pic" sz="quarter" idx="42"/>
          </p:nvPr>
        </p:nvSpPr>
        <p:spPr>
          <a:xfrm>
            <a:off x="58102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19" name="Picture Placeholder 5">
            <a:extLst>
              <a:ext uri="{FF2B5EF4-FFF2-40B4-BE49-F238E27FC236}">
                <a16:creationId xmlns:a16="http://schemas.microsoft.com/office/drawing/2014/main" id="{0F486ACA-A501-A859-1BAF-EF38B5D60F67}"/>
              </a:ext>
            </a:extLst>
          </p:cNvPr>
          <p:cNvSpPr>
            <a:spLocks noGrp="1"/>
          </p:cNvSpPr>
          <p:nvPr>
            <p:ph type="pic" sz="quarter" idx="43"/>
          </p:nvPr>
        </p:nvSpPr>
        <p:spPr>
          <a:xfrm>
            <a:off x="177418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0" name="Picture Placeholder 5">
            <a:extLst>
              <a:ext uri="{FF2B5EF4-FFF2-40B4-BE49-F238E27FC236}">
                <a16:creationId xmlns:a16="http://schemas.microsoft.com/office/drawing/2014/main" id="{FDED9254-EA95-8F14-16BD-A57F02CD9763}"/>
              </a:ext>
            </a:extLst>
          </p:cNvPr>
          <p:cNvSpPr>
            <a:spLocks noGrp="1"/>
          </p:cNvSpPr>
          <p:nvPr>
            <p:ph type="pic" sz="quarter" idx="44"/>
          </p:nvPr>
        </p:nvSpPr>
        <p:spPr>
          <a:xfrm>
            <a:off x="296735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1" name="Picture Placeholder 5">
            <a:extLst>
              <a:ext uri="{FF2B5EF4-FFF2-40B4-BE49-F238E27FC236}">
                <a16:creationId xmlns:a16="http://schemas.microsoft.com/office/drawing/2014/main" id="{0361A458-A6E4-5C8A-EA3C-DCD06DC40E84}"/>
              </a:ext>
            </a:extLst>
          </p:cNvPr>
          <p:cNvSpPr>
            <a:spLocks noGrp="1"/>
          </p:cNvSpPr>
          <p:nvPr>
            <p:ph type="pic" sz="quarter" idx="45"/>
          </p:nvPr>
        </p:nvSpPr>
        <p:spPr>
          <a:xfrm>
            <a:off x="416051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2" name="Picture Placeholder 5">
            <a:extLst>
              <a:ext uri="{FF2B5EF4-FFF2-40B4-BE49-F238E27FC236}">
                <a16:creationId xmlns:a16="http://schemas.microsoft.com/office/drawing/2014/main" id="{F1EDDE2F-BB00-E9C6-1E99-A1DF0B17ECFD}"/>
              </a:ext>
            </a:extLst>
          </p:cNvPr>
          <p:cNvSpPr>
            <a:spLocks noGrp="1"/>
          </p:cNvSpPr>
          <p:nvPr>
            <p:ph type="pic" sz="quarter" idx="46"/>
          </p:nvPr>
        </p:nvSpPr>
        <p:spPr>
          <a:xfrm>
            <a:off x="5353684"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3" name="Picture Placeholder 5">
            <a:extLst>
              <a:ext uri="{FF2B5EF4-FFF2-40B4-BE49-F238E27FC236}">
                <a16:creationId xmlns:a16="http://schemas.microsoft.com/office/drawing/2014/main" id="{1F513F9C-C700-39C9-5693-CFF1B6E529FD}"/>
              </a:ext>
            </a:extLst>
          </p:cNvPr>
          <p:cNvSpPr>
            <a:spLocks noGrp="1"/>
          </p:cNvSpPr>
          <p:nvPr>
            <p:ph type="pic" sz="quarter" idx="47"/>
          </p:nvPr>
        </p:nvSpPr>
        <p:spPr>
          <a:xfrm>
            <a:off x="6546849"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4" name="Picture Placeholder 5">
            <a:extLst>
              <a:ext uri="{FF2B5EF4-FFF2-40B4-BE49-F238E27FC236}">
                <a16:creationId xmlns:a16="http://schemas.microsoft.com/office/drawing/2014/main" id="{2918AE49-4018-BAD4-116D-7E2BE915E8F2}"/>
              </a:ext>
            </a:extLst>
          </p:cNvPr>
          <p:cNvSpPr>
            <a:spLocks noGrp="1"/>
          </p:cNvSpPr>
          <p:nvPr>
            <p:ph type="pic" sz="quarter" idx="48"/>
          </p:nvPr>
        </p:nvSpPr>
        <p:spPr>
          <a:xfrm>
            <a:off x="7740016" y="2640018"/>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5" name="Picture Placeholder 5">
            <a:extLst>
              <a:ext uri="{FF2B5EF4-FFF2-40B4-BE49-F238E27FC236}">
                <a16:creationId xmlns:a16="http://schemas.microsoft.com/office/drawing/2014/main" id="{CB5630E8-FE98-75DE-796C-468EAA5ACCC6}"/>
              </a:ext>
            </a:extLst>
          </p:cNvPr>
          <p:cNvSpPr>
            <a:spLocks noGrp="1"/>
          </p:cNvSpPr>
          <p:nvPr>
            <p:ph type="pic" sz="quarter" idx="49"/>
          </p:nvPr>
        </p:nvSpPr>
        <p:spPr>
          <a:xfrm>
            <a:off x="58102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6" name="Picture Placeholder 5">
            <a:extLst>
              <a:ext uri="{FF2B5EF4-FFF2-40B4-BE49-F238E27FC236}">
                <a16:creationId xmlns:a16="http://schemas.microsoft.com/office/drawing/2014/main" id="{BFB85702-19C2-17F2-D333-A5EFAA6504DC}"/>
              </a:ext>
            </a:extLst>
          </p:cNvPr>
          <p:cNvSpPr>
            <a:spLocks noGrp="1"/>
          </p:cNvSpPr>
          <p:nvPr>
            <p:ph type="pic" sz="quarter" idx="50"/>
          </p:nvPr>
        </p:nvSpPr>
        <p:spPr>
          <a:xfrm>
            <a:off x="177418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7" name="Picture Placeholder 5">
            <a:extLst>
              <a:ext uri="{FF2B5EF4-FFF2-40B4-BE49-F238E27FC236}">
                <a16:creationId xmlns:a16="http://schemas.microsoft.com/office/drawing/2014/main" id="{93ACEA3C-DDBF-2360-E33A-57920FE8ACAE}"/>
              </a:ext>
            </a:extLst>
          </p:cNvPr>
          <p:cNvSpPr>
            <a:spLocks noGrp="1"/>
          </p:cNvSpPr>
          <p:nvPr>
            <p:ph type="pic" sz="quarter" idx="51"/>
          </p:nvPr>
        </p:nvSpPr>
        <p:spPr>
          <a:xfrm>
            <a:off x="296735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8" name="Picture Placeholder 5">
            <a:extLst>
              <a:ext uri="{FF2B5EF4-FFF2-40B4-BE49-F238E27FC236}">
                <a16:creationId xmlns:a16="http://schemas.microsoft.com/office/drawing/2014/main" id="{2426A39C-3BD9-E3E4-E885-CF375FCB38CB}"/>
              </a:ext>
            </a:extLst>
          </p:cNvPr>
          <p:cNvSpPr>
            <a:spLocks noGrp="1"/>
          </p:cNvSpPr>
          <p:nvPr>
            <p:ph type="pic" sz="quarter" idx="52"/>
          </p:nvPr>
        </p:nvSpPr>
        <p:spPr>
          <a:xfrm>
            <a:off x="416051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29" name="Picture Placeholder 5">
            <a:extLst>
              <a:ext uri="{FF2B5EF4-FFF2-40B4-BE49-F238E27FC236}">
                <a16:creationId xmlns:a16="http://schemas.microsoft.com/office/drawing/2014/main" id="{69FFC03F-AC1E-AC7C-6223-25D3DA2200A0}"/>
              </a:ext>
            </a:extLst>
          </p:cNvPr>
          <p:cNvSpPr>
            <a:spLocks noGrp="1"/>
          </p:cNvSpPr>
          <p:nvPr>
            <p:ph type="pic" sz="quarter" idx="53"/>
          </p:nvPr>
        </p:nvSpPr>
        <p:spPr>
          <a:xfrm>
            <a:off x="5353684"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0" name="Picture Placeholder 5">
            <a:extLst>
              <a:ext uri="{FF2B5EF4-FFF2-40B4-BE49-F238E27FC236}">
                <a16:creationId xmlns:a16="http://schemas.microsoft.com/office/drawing/2014/main" id="{F4A22371-9D03-DF4F-5A40-4E63A5612808}"/>
              </a:ext>
            </a:extLst>
          </p:cNvPr>
          <p:cNvSpPr>
            <a:spLocks noGrp="1"/>
          </p:cNvSpPr>
          <p:nvPr>
            <p:ph type="pic" sz="quarter" idx="54"/>
          </p:nvPr>
        </p:nvSpPr>
        <p:spPr>
          <a:xfrm>
            <a:off x="6546849"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
        <p:nvSpPr>
          <p:cNvPr id="31" name="Picture Placeholder 5">
            <a:extLst>
              <a:ext uri="{FF2B5EF4-FFF2-40B4-BE49-F238E27FC236}">
                <a16:creationId xmlns:a16="http://schemas.microsoft.com/office/drawing/2014/main" id="{B83F2A10-F2C1-B9C1-C54E-5EE6484D55EE}"/>
              </a:ext>
            </a:extLst>
          </p:cNvPr>
          <p:cNvSpPr>
            <a:spLocks noGrp="1"/>
          </p:cNvSpPr>
          <p:nvPr>
            <p:ph type="pic" sz="quarter" idx="55"/>
          </p:nvPr>
        </p:nvSpPr>
        <p:spPr>
          <a:xfrm>
            <a:off x="7740016" y="3651529"/>
            <a:ext cx="822960" cy="822960"/>
          </a:xfrm>
          <a:prstGeom prst="rect">
            <a:avLst/>
          </a:prstGeom>
        </p:spPr>
        <p:txBody>
          <a:bodyPr/>
          <a:lstStyle>
            <a:lvl1pPr marL="0" indent="0">
              <a:buNone/>
              <a:defRPr sz="105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925786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7">
            <a:extLst>
              <a:ext uri="{FF2B5EF4-FFF2-40B4-BE49-F238E27FC236}">
                <a16:creationId xmlns:a16="http://schemas.microsoft.com/office/drawing/2014/main" id="{BEFECC05-4057-5FF3-24FA-1006C3D04380}"/>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
        <p:nvSpPr>
          <p:cNvPr id="2" name="Rectangle 1">
            <a:extLst>
              <a:ext uri="{FF2B5EF4-FFF2-40B4-BE49-F238E27FC236}">
                <a16:creationId xmlns:a16="http://schemas.microsoft.com/office/drawing/2014/main" id="{496195AF-5620-70D1-88CE-1D7EE0EDCB78}"/>
              </a:ext>
            </a:extLst>
          </p:cNvPr>
          <p:cNvSpPr>
            <a:spLocks noChangeAspect="1"/>
          </p:cNvSpPr>
          <p:nvPr userDrawn="1"/>
        </p:nvSpPr>
        <p:spPr>
          <a:xfrm>
            <a:off x="665889" y="584284"/>
            <a:ext cx="2266156" cy="2124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70981B02-1A04-5171-61DF-48F4C49D6ECF}"/>
              </a:ext>
            </a:extLst>
          </p:cNvPr>
          <p:cNvSpPr>
            <a:spLocks noGrp="1"/>
          </p:cNvSpPr>
          <p:nvPr>
            <p:ph type="body" sz="quarter" idx="28" hasCustomPrompt="1"/>
          </p:nvPr>
        </p:nvSpPr>
        <p:spPr>
          <a:xfrm>
            <a:off x="866774" y="1303639"/>
            <a:ext cx="1868489" cy="1254627"/>
          </a:xfrm>
          <a:prstGeom prst="rect">
            <a:avLst/>
          </a:prstGeom>
        </p:spPr>
        <p:txBody>
          <a:bodyPr lIns="0" rIns="0"/>
          <a:lstStyle>
            <a:lvl1pPr marL="228600" indent="-228600">
              <a:buClr>
                <a:schemeClr val="accent4"/>
              </a:buClr>
              <a:buFont typeface="Wingdings" pitchFamily="2" charset="2"/>
              <a:buChar char="§"/>
              <a:defRPr sz="1400">
                <a:solidFill>
                  <a:schemeClr val="tx1"/>
                </a:solidFill>
                <a:latin typeface="Arial" panose="020B0604020202020204" pitchFamily="34" charset="0"/>
                <a:cs typeface="Arial" panose="020B0604020202020204" pitchFamily="34" charset="0"/>
              </a:defRPr>
            </a:lvl1pPr>
            <a:lvl2pPr>
              <a:buClr>
                <a:schemeClr val="accent2"/>
              </a:buClr>
              <a:defRPr sz="1400">
                <a:solidFill>
                  <a:schemeClr val="tx1"/>
                </a:solidFill>
                <a:latin typeface="Arial" panose="020B0604020202020204" pitchFamily="34" charset="0"/>
                <a:cs typeface="Arial" panose="020B0604020202020204" pitchFamily="34" charset="0"/>
              </a:defRPr>
            </a:lvl2pPr>
            <a:lvl3pPr>
              <a:buClr>
                <a:schemeClr val="accent2"/>
              </a:buClr>
              <a:defRPr sz="1400">
                <a:solidFill>
                  <a:schemeClr val="tx1"/>
                </a:solidFill>
                <a:latin typeface="Arial" panose="020B0604020202020204" pitchFamily="34" charset="0"/>
                <a:cs typeface="Arial" panose="020B0604020202020204" pitchFamily="34" charset="0"/>
              </a:defRPr>
            </a:lvl3pPr>
            <a:lvl4pPr>
              <a:buClr>
                <a:schemeClr val="accent2"/>
              </a:buClr>
              <a:defRPr sz="1400">
                <a:solidFill>
                  <a:schemeClr val="tx1"/>
                </a:solidFill>
                <a:latin typeface="Arial" panose="020B0604020202020204" pitchFamily="34" charset="0"/>
                <a:cs typeface="Arial" panose="020B0604020202020204" pitchFamily="34" charset="0"/>
              </a:defRPr>
            </a:lvl4pPr>
            <a:lvl5pPr>
              <a:buClr>
                <a:schemeClr val="accent2"/>
              </a:buClr>
              <a:defRPr sz="1400">
                <a:solidFill>
                  <a:schemeClr val="tx1"/>
                </a:solidFill>
                <a:latin typeface="Arial" panose="020B0604020202020204" pitchFamily="34" charset="0"/>
                <a:cs typeface="Arial" panose="020B0604020202020204" pitchFamily="34" charset="0"/>
              </a:defRPr>
            </a:lvl5pPr>
          </a:lstStyle>
          <a:p>
            <a:pPr lvl="0"/>
            <a:r>
              <a:rPr lang="en-US"/>
              <a:t>bullet</a:t>
            </a:r>
          </a:p>
        </p:txBody>
      </p:sp>
      <p:sp>
        <p:nvSpPr>
          <p:cNvPr id="11" name="Title 10">
            <a:extLst>
              <a:ext uri="{FF2B5EF4-FFF2-40B4-BE49-F238E27FC236}">
                <a16:creationId xmlns:a16="http://schemas.microsoft.com/office/drawing/2014/main" id="{E3341636-B24D-BE45-D81A-72EDA42309F5}"/>
              </a:ext>
            </a:extLst>
          </p:cNvPr>
          <p:cNvSpPr>
            <a:spLocks noGrp="1"/>
          </p:cNvSpPr>
          <p:nvPr>
            <p:ph type="title" hasCustomPrompt="1"/>
          </p:nvPr>
        </p:nvSpPr>
        <p:spPr>
          <a:xfrm>
            <a:off x="866774" y="903582"/>
            <a:ext cx="1835469" cy="352274"/>
          </a:xfrm>
          <a:prstGeom prst="rect">
            <a:avLst/>
          </a:prstGeom>
        </p:spPr>
        <p:txBody>
          <a:bodyPr lIns="0" rIns="0"/>
          <a:lstStyle>
            <a:lvl1pPr>
              <a:defRPr sz="1800" b="1"/>
            </a:lvl1pPr>
          </a:lstStyle>
          <a:p>
            <a:r>
              <a:rPr lang="en-US"/>
              <a:t>Header</a:t>
            </a:r>
          </a:p>
        </p:txBody>
      </p:sp>
      <p:cxnSp>
        <p:nvCxnSpPr>
          <p:cNvPr id="21" name="Straight Connector 20">
            <a:extLst>
              <a:ext uri="{FF2B5EF4-FFF2-40B4-BE49-F238E27FC236}">
                <a16:creationId xmlns:a16="http://schemas.microsoft.com/office/drawing/2014/main" id="{2EFE4901-EF57-B00B-7E82-65F5E3594637}"/>
              </a:ext>
            </a:extLst>
          </p:cNvPr>
          <p:cNvCxnSpPr/>
          <p:nvPr userDrawn="1"/>
        </p:nvCxnSpPr>
        <p:spPr>
          <a:xfrm>
            <a:off x="866774" y="825453"/>
            <a:ext cx="103181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2127950-1AC4-DB9C-289D-635F63CEC052}"/>
              </a:ext>
            </a:extLst>
          </p:cNvPr>
          <p:cNvSpPr>
            <a:spLocks noChangeAspect="1"/>
          </p:cNvSpPr>
          <p:nvPr userDrawn="1"/>
        </p:nvSpPr>
        <p:spPr>
          <a:xfrm>
            <a:off x="665889" y="2820408"/>
            <a:ext cx="2266156" cy="2124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9">
            <a:extLst>
              <a:ext uri="{FF2B5EF4-FFF2-40B4-BE49-F238E27FC236}">
                <a16:creationId xmlns:a16="http://schemas.microsoft.com/office/drawing/2014/main" id="{A72197C4-48B9-27BE-D164-1B6C7161E798}"/>
              </a:ext>
            </a:extLst>
          </p:cNvPr>
          <p:cNvSpPr>
            <a:spLocks noGrp="1"/>
          </p:cNvSpPr>
          <p:nvPr>
            <p:ph type="body" sz="quarter" idx="29" hasCustomPrompt="1"/>
          </p:nvPr>
        </p:nvSpPr>
        <p:spPr>
          <a:xfrm>
            <a:off x="866774" y="3539763"/>
            <a:ext cx="1868489" cy="1254627"/>
          </a:xfrm>
          <a:prstGeom prst="rect">
            <a:avLst/>
          </a:prstGeom>
        </p:spPr>
        <p:txBody>
          <a:bodyPr lIns="0" rIns="0"/>
          <a:lstStyle>
            <a:lvl1pPr marL="228600" indent="-228600">
              <a:buClr>
                <a:schemeClr val="accent4"/>
              </a:buClr>
              <a:buFont typeface="Wingdings" pitchFamily="2" charset="2"/>
              <a:buChar char="§"/>
              <a:defRPr sz="1400">
                <a:solidFill>
                  <a:schemeClr val="tx1"/>
                </a:solidFill>
                <a:latin typeface="Arial" panose="020B0604020202020204" pitchFamily="34" charset="0"/>
                <a:cs typeface="Arial" panose="020B0604020202020204" pitchFamily="34" charset="0"/>
              </a:defRPr>
            </a:lvl1pPr>
            <a:lvl2pPr>
              <a:buClr>
                <a:schemeClr val="accent2"/>
              </a:buClr>
              <a:defRPr sz="1400">
                <a:solidFill>
                  <a:schemeClr val="tx1"/>
                </a:solidFill>
                <a:latin typeface="Arial" panose="020B0604020202020204" pitchFamily="34" charset="0"/>
                <a:cs typeface="Arial" panose="020B0604020202020204" pitchFamily="34" charset="0"/>
              </a:defRPr>
            </a:lvl2pPr>
            <a:lvl3pPr>
              <a:buClr>
                <a:schemeClr val="accent2"/>
              </a:buClr>
              <a:defRPr sz="1400">
                <a:solidFill>
                  <a:schemeClr val="tx1"/>
                </a:solidFill>
                <a:latin typeface="Arial" panose="020B0604020202020204" pitchFamily="34" charset="0"/>
                <a:cs typeface="Arial" panose="020B0604020202020204" pitchFamily="34" charset="0"/>
              </a:defRPr>
            </a:lvl3pPr>
            <a:lvl4pPr>
              <a:buClr>
                <a:schemeClr val="accent2"/>
              </a:buClr>
              <a:defRPr sz="1400">
                <a:solidFill>
                  <a:schemeClr val="tx1"/>
                </a:solidFill>
                <a:latin typeface="Arial" panose="020B0604020202020204" pitchFamily="34" charset="0"/>
                <a:cs typeface="Arial" panose="020B0604020202020204" pitchFamily="34" charset="0"/>
              </a:defRPr>
            </a:lvl4pPr>
            <a:lvl5pPr>
              <a:buClr>
                <a:schemeClr val="accent2"/>
              </a:buClr>
              <a:defRPr sz="1400">
                <a:solidFill>
                  <a:schemeClr val="tx1"/>
                </a:solidFill>
                <a:latin typeface="Arial" panose="020B0604020202020204" pitchFamily="34" charset="0"/>
                <a:cs typeface="Arial" panose="020B0604020202020204" pitchFamily="34" charset="0"/>
              </a:defRPr>
            </a:lvl5pPr>
          </a:lstStyle>
          <a:p>
            <a:pPr lvl="0"/>
            <a:r>
              <a:rPr lang="en-US"/>
              <a:t>bullet</a:t>
            </a:r>
          </a:p>
        </p:txBody>
      </p:sp>
      <p:sp>
        <p:nvSpPr>
          <p:cNvPr id="24" name="Title 10">
            <a:extLst>
              <a:ext uri="{FF2B5EF4-FFF2-40B4-BE49-F238E27FC236}">
                <a16:creationId xmlns:a16="http://schemas.microsoft.com/office/drawing/2014/main" id="{229CFEA8-D02A-2B44-81BD-2376021D86EC}"/>
              </a:ext>
            </a:extLst>
          </p:cNvPr>
          <p:cNvSpPr txBox="1">
            <a:spLocks/>
          </p:cNvSpPr>
          <p:nvPr userDrawn="1"/>
        </p:nvSpPr>
        <p:spPr>
          <a:xfrm>
            <a:off x="866774" y="3139706"/>
            <a:ext cx="1835469" cy="352274"/>
          </a:xfrm>
          <a:prstGeom prst="rect">
            <a:avLst/>
          </a:prstGeom>
        </p:spPr>
        <p:txBody>
          <a:bodyPr lIns="0" rIns="0"/>
          <a:lstStyle>
            <a:lvl1pPr algn="l" defTabSz="914400" rtl="0" eaLnBrk="1" latinLnBrk="0" hangingPunct="1">
              <a:lnSpc>
                <a:spcPct val="90000"/>
              </a:lnSpc>
              <a:spcBef>
                <a:spcPct val="0"/>
              </a:spcBef>
              <a:buNone/>
              <a:defRPr sz="1800" b="1" kern="1200">
                <a:solidFill>
                  <a:schemeClr val="tx1"/>
                </a:solidFill>
                <a:latin typeface="+mj-lt"/>
                <a:ea typeface="+mj-ea"/>
                <a:cs typeface="+mj-cs"/>
              </a:defRPr>
            </a:lvl1pPr>
          </a:lstStyle>
          <a:p>
            <a:r>
              <a:rPr lang="en-US"/>
              <a:t>Header</a:t>
            </a:r>
          </a:p>
        </p:txBody>
      </p:sp>
      <p:cxnSp>
        <p:nvCxnSpPr>
          <p:cNvPr id="25" name="Straight Connector 24">
            <a:extLst>
              <a:ext uri="{FF2B5EF4-FFF2-40B4-BE49-F238E27FC236}">
                <a16:creationId xmlns:a16="http://schemas.microsoft.com/office/drawing/2014/main" id="{1A6F8687-EBC0-0956-F331-03AB3020120B}"/>
              </a:ext>
            </a:extLst>
          </p:cNvPr>
          <p:cNvCxnSpPr/>
          <p:nvPr userDrawn="1"/>
        </p:nvCxnSpPr>
        <p:spPr>
          <a:xfrm>
            <a:off x="866774" y="3061577"/>
            <a:ext cx="1031817"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076D21FC-9BCE-CDC8-7FEC-36C8A730A7D1}"/>
              </a:ext>
            </a:extLst>
          </p:cNvPr>
          <p:cNvSpPr>
            <a:spLocks noChangeAspect="1"/>
          </p:cNvSpPr>
          <p:nvPr userDrawn="1"/>
        </p:nvSpPr>
        <p:spPr>
          <a:xfrm>
            <a:off x="3035017" y="1712883"/>
            <a:ext cx="2266156" cy="21241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 Placeholder 9">
            <a:extLst>
              <a:ext uri="{FF2B5EF4-FFF2-40B4-BE49-F238E27FC236}">
                <a16:creationId xmlns:a16="http://schemas.microsoft.com/office/drawing/2014/main" id="{7E3A3E5B-A7F4-C888-DC59-E8E52784E00A}"/>
              </a:ext>
            </a:extLst>
          </p:cNvPr>
          <p:cNvSpPr>
            <a:spLocks noGrp="1"/>
          </p:cNvSpPr>
          <p:nvPr>
            <p:ph type="body" sz="quarter" idx="30" hasCustomPrompt="1"/>
          </p:nvPr>
        </p:nvSpPr>
        <p:spPr>
          <a:xfrm>
            <a:off x="3235902" y="2432238"/>
            <a:ext cx="1868489" cy="1254627"/>
          </a:xfrm>
          <a:prstGeom prst="rect">
            <a:avLst/>
          </a:prstGeom>
        </p:spPr>
        <p:txBody>
          <a:bodyPr lIns="0" rIns="0"/>
          <a:lstStyle>
            <a:lvl1pPr marL="228600" indent="-228600">
              <a:buClr>
                <a:schemeClr val="accent4"/>
              </a:buClr>
              <a:buFont typeface="Wingdings" pitchFamily="2" charset="2"/>
              <a:buChar char="§"/>
              <a:defRPr sz="1400">
                <a:solidFill>
                  <a:schemeClr val="tx1"/>
                </a:solidFill>
                <a:latin typeface="Arial" panose="020B0604020202020204" pitchFamily="34" charset="0"/>
                <a:cs typeface="Arial" panose="020B0604020202020204" pitchFamily="34" charset="0"/>
              </a:defRPr>
            </a:lvl1pPr>
            <a:lvl2pPr>
              <a:buClr>
                <a:schemeClr val="accent2"/>
              </a:buClr>
              <a:defRPr sz="1400">
                <a:solidFill>
                  <a:schemeClr val="tx1"/>
                </a:solidFill>
                <a:latin typeface="Arial" panose="020B0604020202020204" pitchFamily="34" charset="0"/>
                <a:cs typeface="Arial" panose="020B0604020202020204" pitchFamily="34" charset="0"/>
              </a:defRPr>
            </a:lvl2pPr>
            <a:lvl3pPr>
              <a:buClr>
                <a:schemeClr val="accent2"/>
              </a:buClr>
              <a:defRPr sz="1400">
                <a:solidFill>
                  <a:schemeClr val="tx1"/>
                </a:solidFill>
                <a:latin typeface="Arial" panose="020B0604020202020204" pitchFamily="34" charset="0"/>
                <a:cs typeface="Arial" panose="020B0604020202020204" pitchFamily="34" charset="0"/>
              </a:defRPr>
            </a:lvl3pPr>
            <a:lvl4pPr>
              <a:buClr>
                <a:schemeClr val="accent2"/>
              </a:buClr>
              <a:defRPr sz="1400">
                <a:solidFill>
                  <a:schemeClr val="tx1"/>
                </a:solidFill>
                <a:latin typeface="Arial" panose="020B0604020202020204" pitchFamily="34" charset="0"/>
                <a:cs typeface="Arial" panose="020B0604020202020204" pitchFamily="34" charset="0"/>
              </a:defRPr>
            </a:lvl4pPr>
            <a:lvl5pPr>
              <a:buClr>
                <a:schemeClr val="accent2"/>
              </a:buClr>
              <a:defRPr sz="1400">
                <a:solidFill>
                  <a:schemeClr val="tx1"/>
                </a:solidFill>
                <a:latin typeface="Arial" panose="020B0604020202020204" pitchFamily="34" charset="0"/>
                <a:cs typeface="Arial" panose="020B0604020202020204" pitchFamily="34" charset="0"/>
              </a:defRPr>
            </a:lvl5pPr>
          </a:lstStyle>
          <a:p>
            <a:pPr lvl="0"/>
            <a:r>
              <a:rPr lang="en-US"/>
              <a:t>bullet</a:t>
            </a:r>
          </a:p>
        </p:txBody>
      </p:sp>
      <p:sp>
        <p:nvSpPr>
          <p:cNvPr id="28" name="Title 10">
            <a:extLst>
              <a:ext uri="{FF2B5EF4-FFF2-40B4-BE49-F238E27FC236}">
                <a16:creationId xmlns:a16="http://schemas.microsoft.com/office/drawing/2014/main" id="{A191C4C2-0C8C-C95A-DF5B-1029B347B498}"/>
              </a:ext>
            </a:extLst>
          </p:cNvPr>
          <p:cNvSpPr txBox="1">
            <a:spLocks/>
          </p:cNvSpPr>
          <p:nvPr userDrawn="1"/>
        </p:nvSpPr>
        <p:spPr>
          <a:xfrm>
            <a:off x="3235902" y="2032181"/>
            <a:ext cx="1835469" cy="352274"/>
          </a:xfrm>
          <a:prstGeom prst="rect">
            <a:avLst/>
          </a:prstGeom>
        </p:spPr>
        <p:txBody>
          <a:bodyPr lIns="0" rIns="0"/>
          <a:lstStyle>
            <a:lvl1pPr algn="l" defTabSz="914400" rtl="0" eaLnBrk="1" latinLnBrk="0" hangingPunct="1">
              <a:lnSpc>
                <a:spcPct val="90000"/>
              </a:lnSpc>
              <a:spcBef>
                <a:spcPct val="0"/>
              </a:spcBef>
              <a:buNone/>
              <a:defRPr sz="1800" b="1" kern="1200">
                <a:solidFill>
                  <a:schemeClr val="tx1"/>
                </a:solidFill>
                <a:latin typeface="+mj-lt"/>
                <a:ea typeface="+mj-ea"/>
                <a:cs typeface="+mj-cs"/>
              </a:defRPr>
            </a:lvl1pPr>
          </a:lstStyle>
          <a:p>
            <a:r>
              <a:rPr lang="en-US"/>
              <a:t>Header</a:t>
            </a:r>
          </a:p>
        </p:txBody>
      </p:sp>
      <p:cxnSp>
        <p:nvCxnSpPr>
          <p:cNvPr id="29" name="Straight Connector 28">
            <a:extLst>
              <a:ext uri="{FF2B5EF4-FFF2-40B4-BE49-F238E27FC236}">
                <a16:creationId xmlns:a16="http://schemas.microsoft.com/office/drawing/2014/main" id="{A9CF8CC7-F658-5344-32CC-4DA8CF2E65C6}"/>
              </a:ext>
            </a:extLst>
          </p:cNvPr>
          <p:cNvCxnSpPr/>
          <p:nvPr userDrawn="1"/>
        </p:nvCxnSpPr>
        <p:spPr>
          <a:xfrm>
            <a:off x="3235902" y="1954052"/>
            <a:ext cx="1031817"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901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Text Placeholder 7">
            <a:extLst>
              <a:ext uri="{FF2B5EF4-FFF2-40B4-BE49-F238E27FC236}">
                <a16:creationId xmlns:a16="http://schemas.microsoft.com/office/drawing/2014/main" id="{4F3A9FC7-1F9E-FDCD-E56D-80A1EDA81F66}"/>
              </a:ext>
            </a:extLst>
          </p:cNvPr>
          <p:cNvSpPr>
            <a:spLocks noGrp="1"/>
          </p:cNvSpPr>
          <p:nvPr>
            <p:ph type="body" sz="quarter" idx="27" hasCustomPrompt="1"/>
          </p:nvPr>
        </p:nvSpPr>
        <p:spPr>
          <a:xfrm>
            <a:off x="580662" y="161681"/>
            <a:ext cx="7540625" cy="267859"/>
          </a:xfrm>
          <a:prstGeom prst="rect">
            <a:avLst/>
          </a:prstGeom>
        </p:spPr>
        <p:txBody>
          <a:bodyPr/>
          <a:lstStyle>
            <a:lvl1pPr marL="0" indent="0">
              <a:buNone/>
              <a:defRPr sz="1400" b="1" i="0" cap="all" baseline="0">
                <a:solidFill>
                  <a:schemeClr val="bg1">
                    <a:lumMod val="50000"/>
                  </a:schemeClr>
                </a:solidFill>
                <a:latin typeface="Arial" panose="020B0604020202020204" pitchFamily="34" charset="0"/>
                <a:cs typeface="Arial" panose="020B0604020202020204" pitchFamily="34" charset="0"/>
              </a:defRPr>
            </a:lvl1pPr>
            <a:lvl5pPr marL="1828800" indent="0">
              <a:buNone/>
              <a:defRPr/>
            </a:lvl5pPr>
          </a:lstStyle>
          <a:p>
            <a:pPr lvl="0"/>
            <a:r>
              <a:rPr lang="en-US"/>
              <a:t>Kicker text HERE</a:t>
            </a:r>
          </a:p>
        </p:txBody>
      </p:sp>
    </p:spTree>
    <p:extLst>
      <p:ext uri="{BB962C8B-B14F-4D97-AF65-F5344CB8AC3E}">
        <p14:creationId xmlns:p14="http://schemas.microsoft.com/office/powerpoint/2010/main" val="33184305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slideLayout" Target="../slideLayouts/slideLayout73.xml"/><Relationship Id="rId3" Type="http://schemas.openxmlformats.org/officeDocument/2006/relationships/slideLayout" Target="../slideLayouts/slideLayout58.xml"/><Relationship Id="rId21" Type="http://schemas.openxmlformats.org/officeDocument/2006/relationships/slideLayout" Target="../slideLayouts/slideLayout76.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20" Type="http://schemas.openxmlformats.org/officeDocument/2006/relationships/slideLayout" Target="../slideLayouts/slideLayout75.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24" Type="http://schemas.openxmlformats.org/officeDocument/2006/relationships/theme" Target="../theme/theme10.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23" Type="http://schemas.openxmlformats.org/officeDocument/2006/relationships/slideLayout" Target="../slideLayouts/slideLayout78.xml"/><Relationship Id="rId10" Type="http://schemas.openxmlformats.org/officeDocument/2006/relationships/slideLayout" Target="../slideLayouts/slideLayout65.xml"/><Relationship Id="rId19" Type="http://schemas.openxmlformats.org/officeDocument/2006/relationships/slideLayout" Target="../slideLayouts/slideLayout74.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 Id="rId22" Type="http://schemas.openxmlformats.org/officeDocument/2006/relationships/slideLayout" Target="../slideLayouts/slideLayout77.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1.xml"/><Relationship Id="rId1" Type="http://schemas.openxmlformats.org/officeDocument/2006/relationships/slideLayout" Target="../slideLayouts/slideLayout79.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2.xml"/><Relationship Id="rId1" Type="http://schemas.openxmlformats.org/officeDocument/2006/relationships/slideLayout" Target="../slideLayouts/slideLayout80.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3.xml"/><Relationship Id="rId1" Type="http://schemas.openxmlformats.org/officeDocument/2006/relationships/slideLayout" Target="../slideLayouts/slideLayout81.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4.xml"/><Relationship Id="rId1" Type="http://schemas.openxmlformats.org/officeDocument/2006/relationships/slideLayout" Target="../slideLayouts/slideLayout82.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5.xml"/><Relationship Id="rId1" Type="http://schemas.openxmlformats.org/officeDocument/2006/relationships/slideLayout" Target="../slideLayouts/slideLayout83.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16.xml"/><Relationship Id="rId1" Type="http://schemas.openxmlformats.org/officeDocument/2006/relationships/slideLayout" Target="../slideLayouts/slideLayout84.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7.xml"/><Relationship Id="rId1" Type="http://schemas.openxmlformats.org/officeDocument/2006/relationships/slideLayout" Target="../slideLayouts/slideLayout85.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theme" Target="../theme/theme18.xml"/><Relationship Id="rId5" Type="http://schemas.openxmlformats.org/officeDocument/2006/relationships/slideLayout" Target="../slideLayouts/slideLayout90.xml"/><Relationship Id="rId4" Type="http://schemas.openxmlformats.org/officeDocument/2006/relationships/slideLayout" Target="../slideLayouts/slideLayout8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10.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0.png"/><Relationship Id="rId5" Type="http://schemas.openxmlformats.org/officeDocument/2006/relationships/theme" Target="../theme/theme5.xml"/><Relationship Id="rId4" Type="http://schemas.openxmlformats.org/officeDocument/2006/relationships/slideLayout" Target="../slideLayouts/slideLayout2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6.xml"/><Relationship Id="rId7" Type="http://schemas.openxmlformats.org/officeDocument/2006/relationships/image" Target="../media/image10.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6.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7.xml"/><Relationship Id="rId1" Type="http://schemas.openxmlformats.org/officeDocument/2006/relationships/slideLayout" Target="../slideLayouts/slideLayout29.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8.xml"/><Relationship Id="rId1" Type="http://schemas.openxmlformats.org/officeDocument/2006/relationships/slideLayout" Target="../slideLayouts/slideLayout3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slideLayout" Target="../slideLayouts/slideLayout48.xml"/><Relationship Id="rId26" Type="http://schemas.openxmlformats.org/officeDocument/2006/relationships/theme" Target="../theme/theme9.xml"/><Relationship Id="rId3" Type="http://schemas.openxmlformats.org/officeDocument/2006/relationships/slideLayout" Target="../slideLayouts/slideLayout33.xml"/><Relationship Id="rId21" Type="http://schemas.openxmlformats.org/officeDocument/2006/relationships/slideLayout" Target="../slideLayouts/slideLayout51.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5" Type="http://schemas.openxmlformats.org/officeDocument/2006/relationships/slideLayout" Target="../slideLayouts/slideLayout55.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20" Type="http://schemas.openxmlformats.org/officeDocument/2006/relationships/slideLayout" Target="../slideLayouts/slideLayout50.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24" Type="http://schemas.openxmlformats.org/officeDocument/2006/relationships/slideLayout" Target="../slideLayouts/slideLayout54.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23" Type="http://schemas.openxmlformats.org/officeDocument/2006/relationships/slideLayout" Target="../slideLayouts/slideLayout53.xml"/><Relationship Id="rId10" Type="http://schemas.openxmlformats.org/officeDocument/2006/relationships/slideLayout" Target="../slideLayouts/slideLayout40.xml"/><Relationship Id="rId19" Type="http://schemas.openxmlformats.org/officeDocument/2006/relationships/slideLayout" Target="../slideLayouts/slideLayout49.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 Id="rId22" Type="http://schemas.openxmlformats.org/officeDocument/2006/relationships/slideLayout" Target="../slideLayouts/slideLayout52.xml"/><Relationship Id="rId27"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750964"/>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4" r:id="rId3"/>
    <p:sldLayoutId id="2147483766" r:id="rId4"/>
    <p:sldLayoutId id="2147483783" r:id="rId5"/>
    <p:sldLayoutId id="2147483786" r:id="rId6"/>
    <p:sldLayoutId id="214748378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DB9EB8E-E252-3C5E-CFCD-996CE614F5F7}"/>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1699959632"/>
      </p:ext>
    </p:extLst>
  </p:cSld>
  <p:clrMap bg1="lt1" tx1="dk1" bg2="lt2" tx2="dk2" accent1="accent1" accent2="accent2" accent3="accent3" accent4="accent4" accent5="accent5" accent6="accent6" hlink="hlink" folHlink="folHlink"/>
  <p:sldLayoutIdLst>
    <p:sldLayoutId id="2147483838" r:id="rId1"/>
    <p:sldLayoutId id="2147483852" r:id="rId2"/>
    <p:sldLayoutId id="2147483858" r:id="rId3"/>
    <p:sldLayoutId id="2147483840" r:id="rId4"/>
    <p:sldLayoutId id="2147483874" r:id="rId5"/>
    <p:sldLayoutId id="2147483875" r:id="rId6"/>
    <p:sldLayoutId id="2147483841" r:id="rId7"/>
    <p:sldLayoutId id="2147483876" r:id="rId8"/>
    <p:sldLayoutId id="2147483842" r:id="rId9"/>
    <p:sldLayoutId id="2147483877" r:id="rId10"/>
    <p:sldLayoutId id="2147483843" r:id="rId11"/>
    <p:sldLayoutId id="2147483878" r:id="rId12"/>
    <p:sldLayoutId id="2147483844" r:id="rId13"/>
    <p:sldLayoutId id="2147483879" r:id="rId14"/>
    <p:sldLayoutId id="2147483845" r:id="rId15"/>
    <p:sldLayoutId id="2147483880" r:id="rId16"/>
    <p:sldLayoutId id="2147483854" r:id="rId17"/>
    <p:sldLayoutId id="2147483881" r:id="rId18"/>
    <p:sldLayoutId id="2147483855" r:id="rId19"/>
    <p:sldLayoutId id="2147483882" r:id="rId20"/>
    <p:sldLayoutId id="2147483846" r:id="rId21"/>
    <p:sldLayoutId id="2147483847" r:id="rId22"/>
    <p:sldLayoutId id="2147483891"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rgbClr val="A619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sign&#10;&#10;Description automatically generated">
            <a:extLst>
              <a:ext uri="{FF2B5EF4-FFF2-40B4-BE49-F238E27FC236}">
                <a16:creationId xmlns:a16="http://schemas.microsoft.com/office/drawing/2014/main" id="{1D654B3C-97D4-51ED-0A48-561A51A054FE}"/>
              </a:ext>
            </a:extLst>
          </p:cNvPr>
          <p:cNvPicPr>
            <a:picLocks noChangeAspect="1"/>
          </p:cNvPicPr>
          <p:nvPr userDrawn="1"/>
        </p:nvPicPr>
        <p:blipFill>
          <a:blip r:embed="rId3"/>
          <a:stretch>
            <a:fillRect/>
          </a:stretch>
        </p:blipFill>
        <p:spPr>
          <a:xfrm>
            <a:off x="7969822" y="4498968"/>
            <a:ext cx="1025498" cy="486162"/>
          </a:xfrm>
          <a:prstGeom prst="rect">
            <a:avLst/>
          </a:prstGeom>
        </p:spPr>
      </p:pic>
      <p:sp>
        <p:nvSpPr>
          <p:cNvPr id="3" name="TextBox 2">
            <a:extLst>
              <a:ext uri="{FF2B5EF4-FFF2-40B4-BE49-F238E27FC236}">
                <a16:creationId xmlns:a16="http://schemas.microsoft.com/office/drawing/2014/main" id="{EAF28037-11E9-BEFD-631A-927266B232C7}"/>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1022491420"/>
      </p:ext>
    </p:extLst>
  </p:cSld>
  <p:clrMap bg1="lt1" tx1="dk1" bg2="lt2" tx2="dk2" accent1="accent1" accent2="accent2" accent3="accent3" accent4="accent4" accent5="accent5" accent6="accent6" hlink="hlink" folHlink="folHlink"/>
  <p:sldLayoutIdLst>
    <p:sldLayoutId id="214748378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sign&#10;&#10;Description automatically generated">
            <a:extLst>
              <a:ext uri="{FF2B5EF4-FFF2-40B4-BE49-F238E27FC236}">
                <a16:creationId xmlns:a16="http://schemas.microsoft.com/office/drawing/2014/main" id="{1D654B3C-97D4-51ED-0A48-561A51A054FE}"/>
              </a:ext>
            </a:extLst>
          </p:cNvPr>
          <p:cNvPicPr>
            <a:picLocks noChangeAspect="1"/>
          </p:cNvPicPr>
          <p:nvPr userDrawn="1"/>
        </p:nvPicPr>
        <p:blipFill>
          <a:blip r:embed="rId3"/>
          <a:stretch>
            <a:fillRect/>
          </a:stretch>
        </p:blipFill>
        <p:spPr>
          <a:xfrm>
            <a:off x="7969822" y="4498968"/>
            <a:ext cx="1025498" cy="486162"/>
          </a:xfrm>
          <a:prstGeom prst="rect">
            <a:avLst/>
          </a:prstGeom>
        </p:spPr>
      </p:pic>
      <p:sp>
        <p:nvSpPr>
          <p:cNvPr id="3" name="TextBox 2">
            <a:extLst>
              <a:ext uri="{FF2B5EF4-FFF2-40B4-BE49-F238E27FC236}">
                <a16:creationId xmlns:a16="http://schemas.microsoft.com/office/drawing/2014/main" id="{EAF28037-11E9-BEFD-631A-927266B232C7}"/>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3294714030"/>
      </p:ext>
    </p:extLst>
  </p:cSld>
  <p:clrMap bg1="lt1" tx1="dk1" bg2="lt2" tx2="dk2" accent1="accent1" accent2="accent2" accent3="accent3" accent4="accent4" accent5="accent5" accent6="accent6" hlink="hlink" folHlink="folHlink"/>
  <p:sldLayoutIdLst>
    <p:sldLayoutId id="214748388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sign&#10;&#10;Description automatically generated">
            <a:extLst>
              <a:ext uri="{FF2B5EF4-FFF2-40B4-BE49-F238E27FC236}">
                <a16:creationId xmlns:a16="http://schemas.microsoft.com/office/drawing/2014/main" id="{1D654B3C-97D4-51ED-0A48-561A51A054FE}"/>
              </a:ext>
            </a:extLst>
          </p:cNvPr>
          <p:cNvPicPr>
            <a:picLocks noChangeAspect="1"/>
          </p:cNvPicPr>
          <p:nvPr userDrawn="1"/>
        </p:nvPicPr>
        <p:blipFill>
          <a:blip r:embed="rId3"/>
          <a:stretch>
            <a:fillRect/>
          </a:stretch>
        </p:blipFill>
        <p:spPr>
          <a:xfrm>
            <a:off x="7969822" y="4498968"/>
            <a:ext cx="1025498" cy="486162"/>
          </a:xfrm>
          <a:prstGeom prst="rect">
            <a:avLst/>
          </a:prstGeom>
        </p:spPr>
      </p:pic>
      <p:sp>
        <p:nvSpPr>
          <p:cNvPr id="3" name="TextBox 2">
            <a:extLst>
              <a:ext uri="{FF2B5EF4-FFF2-40B4-BE49-F238E27FC236}">
                <a16:creationId xmlns:a16="http://schemas.microsoft.com/office/drawing/2014/main" id="{EAF28037-11E9-BEFD-631A-927266B232C7}"/>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3140327521"/>
      </p:ext>
    </p:extLst>
  </p:cSld>
  <p:clrMap bg1="lt1" tx1="dk1" bg2="lt2" tx2="dk2" accent1="accent1" accent2="accent2" accent3="accent3" accent4="accent4" accent5="accent5" accent6="accent6" hlink="hlink" folHlink="folHlink"/>
  <p:sldLayoutIdLst>
    <p:sldLayoutId id="214748388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sign&#10;&#10;Description automatically generated">
            <a:extLst>
              <a:ext uri="{FF2B5EF4-FFF2-40B4-BE49-F238E27FC236}">
                <a16:creationId xmlns:a16="http://schemas.microsoft.com/office/drawing/2014/main" id="{B2D79B03-4532-5242-47FB-B45EDF9400D1}"/>
              </a:ext>
            </a:extLst>
          </p:cNvPr>
          <p:cNvPicPr>
            <a:picLocks noChangeAspect="1"/>
          </p:cNvPicPr>
          <p:nvPr userDrawn="1"/>
        </p:nvPicPr>
        <p:blipFill>
          <a:blip r:embed="rId3"/>
          <a:stretch>
            <a:fillRect/>
          </a:stretch>
        </p:blipFill>
        <p:spPr>
          <a:xfrm>
            <a:off x="7969822" y="4498968"/>
            <a:ext cx="1025498" cy="486162"/>
          </a:xfrm>
          <a:prstGeom prst="rect">
            <a:avLst/>
          </a:prstGeom>
        </p:spPr>
      </p:pic>
      <p:sp>
        <p:nvSpPr>
          <p:cNvPr id="3" name="TextBox 2">
            <a:extLst>
              <a:ext uri="{FF2B5EF4-FFF2-40B4-BE49-F238E27FC236}">
                <a16:creationId xmlns:a16="http://schemas.microsoft.com/office/drawing/2014/main" id="{D4C722EB-1B19-1ECC-1B3B-C39AC08FA681}"/>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2571908119"/>
      </p:ext>
    </p:extLst>
  </p:cSld>
  <p:clrMap bg1="lt1" tx1="dk1" bg2="lt2" tx2="dk2" accent1="accent1" accent2="accent2" accent3="accent3" accent4="accent4" accent5="accent5" accent6="accent6" hlink="hlink" folHlink="folHlink"/>
  <p:sldLayoutIdLst>
    <p:sldLayoutId id="214748378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sign&#10;&#10;Description automatically generated">
            <a:extLst>
              <a:ext uri="{FF2B5EF4-FFF2-40B4-BE49-F238E27FC236}">
                <a16:creationId xmlns:a16="http://schemas.microsoft.com/office/drawing/2014/main" id="{B2D79B03-4532-5242-47FB-B45EDF9400D1}"/>
              </a:ext>
            </a:extLst>
          </p:cNvPr>
          <p:cNvPicPr>
            <a:picLocks noChangeAspect="1"/>
          </p:cNvPicPr>
          <p:nvPr userDrawn="1"/>
        </p:nvPicPr>
        <p:blipFill>
          <a:blip r:embed="rId3"/>
          <a:stretch>
            <a:fillRect/>
          </a:stretch>
        </p:blipFill>
        <p:spPr>
          <a:xfrm>
            <a:off x="7969822" y="4498968"/>
            <a:ext cx="1025498" cy="486162"/>
          </a:xfrm>
          <a:prstGeom prst="rect">
            <a:avLst/>
          </a:prstGeom>
        </p:spPr>
      </p:pic>
      <p:sp>
        <p:nvSpPr>
          <p:cNvPr id="3" name="TextBox 2">
            <a:extLst>
              <a:ext uri="{FF2B5EF4-FFF2-40B4-BE49-F238E27FC236}">
                <a16:creationId xmlns:a16="http://schemas.microsoft.com/office/drawing/2014/main" id="{D4C722EB-1B19-1ECC-1B3B-C39AC08FA681}"/>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3556421861"/>
      </p:ext>
    </p:extLst>
  </p:cSld>
  <p:clrMap bg1="lt1" tx1="dk1" bg2="lt2" tx2="dk2" accent1="accent1" accent2="accent2" accent3="accent3" accent4="accent4" accent5="accent5" accent6="accent6" hlink="hlink" folHlink="folHlink"/>
  <p:sldLayoutIdLst>
    <p:sldLayoutId id="21474838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gradFill>
          <a:gsLst>
            <a:gs pos="12000">
              <a:schemeClr val="bg1"/>
            </a:gs>
            <a:gs pos="97861">
              <a:schemeClr val="bg1">
                <a:lumMod val="88000"/>
              </a:schemeClr>
            </a:gs>
            <a:gs pos="50000">
              <a:schemeClr val="bg1"/>
            </a:gs>
          </a:gsLst>
          <a:path path="shape">
            <a:fillToRect l="50000" t="50000" r="50000" b="50000"/>
          </a:path>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4C2F253-D90F-1142-A21B-3EF2A926311B}"/>
              </a:ext>
            </a:extLst>
          </p:cNvPr>
          <p:cNvSpPr/>
          <p:nvPr userDrawn="1"/>
        </p:nvSpPr>
        <p:spPr>
          <a:xfrm>
            <a:off x="515655" y="526869"/>
            <a:ext cx="4056345" cy="381196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C38C326-EF33-704E-A4EB-EBE1FFE9E9AD}"/>
              </a:ext>
            </a:extLst>
          </p:cNvPr>
          <p:cNvSpPr/>
          <p:nvPr userDrawn="1"/>
        </p:nvSpPr>
        <p:spPr>
          <a:xfrm>
            <a:off x="4572000" y="526869"/>
            <a:ext cx="4056345" cy="38119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icture containing text, sign&#10;&#10;Description automatically generated">
            <a:extLst>
              <a:ext uri="{FF2B5EF4-FFF2-40B4-BE49-F238E27FC236}">
                <a16:creationId xmlns:a16="http://schemas.microsoft.com/office/drawing/2014/main" id="{B2D79B03-4532-5242-47FB-B45EDF9400D1}"/>
              </a:ext>
            </a:extLst>
          </p:cNvPr>
          <p:cNvPicPr>
            <a:picLocks noChangeAspect="1"/>
          </p:cNvPicPr>
          <p:nvPr userDrawn="1"/>
        </p:nvPicPr>
        <p:blipFill>
          <a:blip r:embed="rId3"/>
          <a:stretch>
            <a:fillRect/>
          </a:stretch>
        </p:blipFill>
        <p:spPr>
          <a:xfrm>
            <a:off x="7969822" y="4498968"/>
            <a:ext cx="1025498" cy="486162"/>
          </a:xfrm>
          <a:prstGeom prst="rect">
            <a:avLst/>
          </a:prstGeom>
        </p:spPr>
      </p:pic>
      <p:sp>
        <p:nvSpPr>
          <p:cNvPr id="3" name="TextBox 2">
            <a:extLst>
              <a:ext uri="{FF2B5EF4-FFF2-40B4-BE49-F238E27FC236}">
                <a16:creationId xmlns:a16="http://schemas.microsoft.com/office/drawing/2014/main" id="{D4C722EB-1B19-1ECC-1B3B-C39AC08FA681}"/>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891165567"/>
      </p:ext>
    </p:extLst>
  </p:cSld>
  <p:clrMap bg1="lt1" tx1="dk1" bg2="lt2" tx2="dk2" accent1="accent1" accent2="accent2" accent3="accent3" accent4="accent4" accent5="accent5" accent6="accent6" hlink="hlink" folHlink="folHlink"/>
  <p:sldLayoutIdLst>
    <p:sldLayoutId id="214748389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rgbClr val="A6192E"/>
        </a:solidFill>
        <a:effectLst/>
      </p:bgPr>
    </p:bg>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3B2F76C5-89BE-5DFD-26E3-870157DCAC26}"/>
              </a:ext>
            </a:extLst>
          </p:cNvPr>
          <p:cNvPicPr>
            <a:picLocks noChangeAspect="1"/>
          </p:cNvPicPr>
          <p:nvPr userDrawn="1"/>
        </p:nvPicPr>
        <p:blipFill>
          <a:blip r:embed="rId3"/>
          <a:stretch>
            <a:fillRect/>
          </a:stretch>
        </p:blipFill>
        <p:spPr>
          <a:xfrm>
            <a:off x="2857500" y="1758950"/>
            <a:ext cx="3429000" cy="1625600"/>
          </a:xfrm>
          <a:prstGeom prst="rect">
            <a:avLst/>
          </a:prstGeom>
        </p:spPr>
      </p:pic>
    </p:spTree>
    <p:extLst>
      <p:ext uri="{BB962C8B-B14F-4D97-AF65-F5344CB8AC3E}">
        <p14:creationId xmlns:p14="http://schemas.microsoft.com/office/powerpoint/2010/main" val="515154198"/>
      </p:ext>
    </p:extLst>
  </p:cSld>
  <p:clrMap bg1="lt1" tx1="dk1" bg2="lt2" tx2="dk2" accent1="accent1" accent2="accent2" accent3="accent3" accent4="accent4" accent5="accent5" accent6="accent6" hlink="hlink" folHlink="folHlink"/>
  <p:sldLayoutIdLst>
    <p:sldLayoutId id="214748374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752576"/>
      </p:ext>
    </p:extLst>
  </p:cSld>
  <p:clrMap bg1="lt1" tx1="dk1" bg2="lt2" tx2="dk2" accent1="accent1" accent2="accent2" accent3="accent3" accent4="accent4" accent5="accent5" accent6="accent6" hlink="hlink" folHlink="folHlink"/>
  <p:sldLayoutIdLst>
    <p:sldLayoutId id="2147483894" r:id="rId1"/>
    <p:sldLayoutId id="2147483897" r:id="rId2"/>
    <p:sldLayoutId id="2147483895" r:id="rId3"/>
    <p:sldLayoutId id="2147483898" r:id="rId4"/>
    <p:sldLayoutId id="214748389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srcRect/>
          <a:stretch>
            <a:fillRect/>
          </a:stretch>
        </a:blipFill>
        <a:effectLst/>
      </p:bgPr>
    </p:bg>
    <p:spTree>
      <p:nvGrpSpPr>
        <p:cNvPr id="1" name=""/>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00E10ED0-1A1F-8AD5-BDA2-544F501718F8}"/>
              </a:ext>
            </a:extLst>
          </p:cNvPr>
          <p:cNvPicPr>
            <a:picLocks noChangeAspect="1"/>
          </p:cNvPicPr>
          <p:nvPr userDrawn="1"/>
        </p:nvPicPr>
        <p:blipFill>
          <a:blip r:embed="rId6"/>
          <a:stretch>
            <a:fillRect/>
          </a:stretch>
        </p:blipFill>
        <p:spPr>
          <a:xfrm>
            <a:off x="7969822" y="4498968"/>
            <a:ext cx="1025498" cy="486162"/>
          </a:xfrm>
          <a:prstGeom prst="rect">
            <a:avLst/>
          </a:prstGeom>
        </p:spPr>
      </p:pic>
      <p:sp>
        <p:nvSpPr>
          <p:cNvPr id="2" name="TextBox 1">
            <a:extLst>
              <a:ext uri="{FF2B5EF4-FFF2-40B4-BE49-F238E27FC236}">
                <a16:creationId xmlns:a16="http://schemas.microsoft.com/office/drawing/2014/main" id="{2B85BB8B-C1D7-9138-207F-90FEA68C1FB0}"/>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bg1"/>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solidFill>
                <a:schemeClr val="bg1"/>
              </a:solidFill>
            </a:endParaRPr>
          </a:p>
        </p:txBody>
      </p:sp>
    </p:spTree>
    <p:extLst>
      <p:ext uri="{BB962C8B-B14F-4D97-AF65-F5344CB8AC3E}">
        <p14:creationId xmlns:p14="http://schemas.microsoft.com/office/powerpoint/2010/main" val="222617516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725732"/>
      </p:ext>
    </p:extLst>
  </p:cSld>
  <p:clrMap bg1="lt1" tx1="dk1" bg2="lt2" tx2="dk2" accent1="accent1" accent2="accent2" accent3="accent3" accent4="accent4" accent5="accent5" accent6="accent6" hlink="hlink" folHlink="folHlink"/>
  <p:sldLayoutIdLst>
    <p:sldLayoutId id="2147483732" r:id="rId1"/>
    <p:sldLayoutId id="2147483751" r:id="rId2"/>
    <p:sldLayoutId id="2147483748" r:id="rId3"/>
    <p:sldLayoutId id="2147483892" r:id="rId4"/>
    <p:sldLayoutId id="2147483750" r:id="rId5"/>
    <p:sldLayoutId id="2147483719" r:id="rId6"/>
    <p:sldLayoutId id="214748374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2" name="Picture 1" descr="A picture containing text, sign&#10;&#10;Description automatically generated">
            <a:extLst>
              <a:ext uri="{FF2B5EF4-FFF2-40B4-BE49-F238E27FC236}">
                <a16:creationId xmlns:a16="http://schemas.microsoft.com/office/drawing/2014/main" id="{4E17B469-83F1-C8FD-407D-75DAE9480B83}"/>
              </a:ext>
            </a:extLst>
          </p:cNvPr>
          <p:cNvPicPr>
            <a:picLocks noChangeAspect="1"/>
          </p:cNvPicPr>
          <p:nvPr userDrawn="1"/>
        </p:nvPicPr>
        <p:blipFill>
          <a:blip r:embed="rId4"/>
          <a:stretch>
            <a:fillRect/>
          </a:stretch>
        </p:blipFill>
        <p:spPr>
          <a:xfrm>
            <a:off x="7969822" y="4498968"/>
            <a:ext cx="1025498" cy="486162"/>
          </a:xfrm>
          <a:prstGeom prst="rect">
            <a:avLst/>
          </a:prstGeom>
        </p:spPr>
      </p:pic>
      <p:sp>
        <p:nvSpPr>
          <p:cNvPr id="3" name="Rectangle 20">
            <a:extLst>
              <a:ext uri="{FF2B5EF4-FFF2-40B4-BE49-F238E27FC236}">
                <a16:creationId xmlns:a16="http://schemas.microsoft.com/office/drawing/2014/main" id="{F9A9E543-A0BD-4A79-652C-23E74A6EC85C}"/>
              </a:ext>
            </a:extLst>
          </p:cNvPr>
          <p:cNvSpPr>
            <a:spLocks noChangeAspect="1"/>
          </p:cNvSpPr>
          <p:nvPr userDrawn="1"/>
        </p:nvSpPr>
        <p:spPr>
          <a:xfrm>
            <a:off x="662344" y="787401"/>
            <a:ext cx="4029382" cy="4356100"/>
          </a:xfrm>
          <a:prstGeom prst="rect">
            <a:avLst/>
          </a:prstGeom>
          <a:solidFill>
            <a:srgbClr val="A619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1962674"/>
      </p:ext>
    </p:extLst>
  </p:cSld>
  <p:clrMap bg1="lt1" tx1="dk1" bg2="lt2" tx2="dk2" accent1="accent1" accent2="accent2" accent3="accent3" accent4="accent4" accent5="accent5" accent6="accent6" hlink="hlink" folHlink="folHlink"/>
  <p:sldLayoutIdLst>
    <p:sldLayoutId id="2147483775" r:id="rId1"/>
    <p:sldLayoutId id="214748380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662344" y="787401"/>
            <a:ext cx="4029382" cy="4356100"/>
          </a:xfrm>
          <a:prstGeom prst="rect">
            <a:avLst/>
          </a:prstGeom>
          <a:solidFill>
            <a:srgbClr val="A619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711C3C64-ABE0-8BAD-88A7-06C05EAA08FE}"/>
              </a:ext>
            </a:extLst>
          </p:cNvPr>
          <p:cNvPicPr>
            <a:picLocks noChangeAspect="1"/>
          </p:cNvPicPr>
          <p:nvPr userDrawn="1"/>
        </p:nvPicPr>
        <p:blipFill>
          <a:blip r:embed="rId6"/>
          <a:stretch>
            <a:fillRect/>
          </a:stretch>
        </p:blipFill>
        <p:spPr>
          <a:xfrm>
            <a:off x="7969822" y="4498968"/>
            <a:ext cx="1025498" cy="486162"/>
          </a:xfrm>
          <a:prstGeom prst="rect">
            <a:avLst/>
          </a:prstGeom>
        </p:spPr>
      </p:pic>
      <p:sp>
        <p:nvSpPr>
          <p:cNvPr id="4" name="TextBox 3">
            <a:extLst>
              <a:ext uri="{FF2B5EF4-FFF2-40B4-BE49-F238E27FC236}">
                <a16:creationId xmlns:a16="http://schemas.microsoft.com/office/drawing/2014/main" id="{0970B3B3-BCF9-2F3F-9C9A-91146A23F949}"/>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806130759"/>
      </p:ext>
    </p:extLst>
  </p:cSld>
  <p:clrMap bg1="lt1" tx1="dk1" bg2="lt2" tx2="dk2" accent1="accent1" accent2="accent2" accent3="accent3" accent4="accent4" accent5="accent5" accent6="accent6" hlink="hlink" folHlink="folHlink"/>
  <p:sldLayoutIdLst>
    <p:sldLayoutId id="2147483755" r:id="rId1"/>
    <p:sldLayoutId id="2147483757" r:id="rId2"/>
    <p:sldLayoutId id="2147483830" r:id="rId3"/>
    <p:sldLayoutId id="214748383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3" name="Picture 2" descr="A picture containing text, sign&#10;&#10;Description automatically generated">
            <a:extLst>
              <a:ext uri="{FF2B5EF4-FFF2-40B4-BE49-F238E27FC236}">
                <a16:creationId xmlns:a16="http://schemas.microsoft.com/office/drawing/2014/main" id="{711C3C64-ABE0-8BAD-88A7-06C05EAA08FE}"/>
              </a:ext>
            </a:extLst>
          </p:cNvPr>
          <p:cNvPicPr>
            <a:picLocks noChangeAspect="1"/>
          </p:cNvPicPr>
          <p:nvPr userDrawn="1"/>
        </p:nvPicPr>
        <p:blipFill>
          <a:blip r:embed="rId7"/>
          <a:stretch>
            <a:fillRect/>
          </a:stretch>
        </p:blipFill>
        <p:spPr>
          <a:xfrm>
            <a:off x="7969822" y="4498968"/>
            <a:ext cx="1025498" cy="486162"/>
          </a:xfrm>
          <a:prstGeom prst="rect">
            <a:avLst/>
          </a:prstGeom>
        </p:spPr>
      </p:pic>
      <p:sp>
        <p:nvSpPr>
          <p:cNvPr id="4" name="TextBox 3">
            <a:extLst>
              <a:ext uri="{FF2B5EF4-FFF2-40B4-BE49-F238E27FC236}">
                <a16:creationId xmlns:a16="http://schemas.microsoft.com/office/drawing/2014/main" id="{0970B3B3-BCF9-2F3F-9C9A-91146A23F949}"/>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61762021"/>
      </p:ext>
    </p:extLst>
  </p:cSld>
  <p:clrMap bg1="lt1" tx1="dk1" bg2="lt2" tx2="dk2" accent1="accent1" accent2="accent2" accent3="accent3" accent4="accent4" accent5="accent5" accent6="accent6" hlink="hlink" folHlink="folHlink"/>
  <p:sldLayoutIdLst>
    <p:sldLayoutId id="2147483863" r:id="rId1"/>
    <p:sldLayoutId id="2147483867" r:id="rId2"/>
    <p:sldLayoutId id="2147483864" r:id="rId3"/>
    <p:sldLayoutId id="2147483865" r:id="rId4"/>
    <p:sldLayoutId id="2147483866"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3" name="Picture 2" descr="A picture containing text, sign&#10;&#10;Description automatically generated">
            <a:extLst>
              <a:ext uri="{FF2B5EF4-FFF2-40B4-BE49-F238E27FC236}">
                <a16:creationId xmlns:a16="http://schemas.microsoft.com/office/drawing/2014/main" id="{C1F1C09F-2EE8-5153-5055-3CC45686B7D6}"/>
              </a:ext>
            </a:extLst>
          </p:cNvPr>
          <p:cNvPicPr>
            <a:picLocks noChangeAspect="1"/>
          </p:cNvPicPr>
          <p:nvPr userDrawn="1"/>
        </p:nvPicPr>
        <p:blipFill>
          <a:blip r:embed="rId3"/>
          <a:stretch>
            <a:fillRect/>
          </a:stretch>
        </p:blipFill>
        <p:spPr>
          <a:xfrm>
            <a:off x="7969822" y="4498968"/>
            <a:ext cx="1025498" cy="486162"/>
          </a:xfrm>
          <a:prstGeom prst="rect">
            <a:avLst/>
          </a:prstGeom>
        </p:spPr>
      </p:pic>
      <p:sp>
        <p:nvSpPr>
          <p:cNvPr id="4" name="TextBox 3">
            <a:extLst>
              <a:ext uri="{FF2B5EF4-FFF2-40B4-BE49-F238E27FC236}">
                <a16:creationId xmlns:a16="http://schemas.microsoft.com/office/drawing/2014/main" id="{91A29AC8-68F6-E700-E21F-D78CAF525C5F}"/>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2850785359"/>
      </p:ext>
    </p:extLst>
  </p:cSld>
  <p:clrMap bg1="lt1" tx1="dk1" bg2="lt2" tx2="dk2" accent1="accent1" accent2="accent2" accent3="accent3" accent4="accent4" accent5="accent5" accent6="accent6" hlink="hlink" folHlink="folHlink"/>
  <p:sldLayoutIdLst>
    <p:sldLayoutId id="21474837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4" name="Rectangle 20">
            <a:extLst>
              <a:ext uri="{FF2B5EF4-FFF2-40B4-BE49-F238E27FC236}">
                <a16:creationId xmlns:a16="http://schemas.microsoft.com/office/drawing/2014/main" id="{BBB96F37-5B54-4222-B586-30EBFBCF7814}"/>
              </a:ext>
            </a:extLst>
          </p:cNvPr>
          <p:cNvSpPr>
            <a:spLocks noChangeAspect="1"/>
          </p:cNvSpPr>
          <p:nvPr userDrawn="1"/>
        </p:nvSpPr>
        <p:spPr>
          <a:xfrm>
            <a:off x="662344" y="787401"/>
            <a:ext cx="2214429" cy="4356100"/>
          </a:xfrm>
          <a:prstGeom prst="rect">
            <a:avLst/>
          </a:prstGeom>
          <a:solidFill>
            <a:srgbClr val="A6192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A picture containing text, sign&#10;&#10;Description automatically generated">
            <a:extLst>
              <a:ext uri="{FF2B5EF4-FFF2-40B4-BE49-F238E27FC236}">
                <a16:creationId xmlns:a16="http://schemas.microsoft.com/office/drawing/2014/main" id="{C1F1C09F-2EE8-5153-5055-3CC45686B7D6}"/>
              </a:ext>
            </a:extLst>
          </p:cNvPr>
          <p:cNvPicPr>
            <a:picLocks noChangeAspect="1"/>
          </p:cNvPicPr>
          <p:nvPr userDrawn="1"/>
        </p:nvPicPr>
        <p:blipFill>
          <a:blip r:embed="rId3"/>
          <a:stretch>
            <a:fillRect/>
          </a:stretch>
        </p:blipFill>
        <p:spPr>
          <a:xfrm>
            <a:off x="7969822" y="4498968"/>
            <a:ext cx="1025498" cy="486162"/>
          </a:xfrm>
          <a:prstGeom prst="rect">
            <a:avLst/>
          </a:prstGeom>
        </p:spPr>
      </p:pic>
      <p:sp>
        <p:nvSpPr>
          <p:cNvPr id="4" name="TextBox 3">
            <a:extLst>
              <a:ext uri="{FF2B5EF4-FFF2-40B4-BE49-F238E27FC236}">
                <a16:creationId xmlns:a16="http://schemas.microsoft.com/office/drawing/2014/main" id="{91A29AC8-68F6-E700-E21F-D78CAF525C5F}"/>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639176633"/>
      </p:ext>
    </p:extLst>
  </p:cSld>
  <p:clrMap bg1="lt1" tx1="dk1" bg2="lt2" tx2="dk2" accent1="accent1" accent2="accent2" accent3="accent3" accent4="accent4" accent5="accent5" accent6="accent6" hlink="hlink" folHlink="folHlink"/>
  <p:sldLayoutIdLst>
    <p:sldLayoutId id="21474838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2000">
              <a:schemeClr val="bg1"/>
            </a:gs>
            <a:gs pos="97861">
              <a:schemeClr val="bg1">
                <a:lumMod val="88000"/>
              </a:schemeClr>
            </a:gs>
            <a:gs pos="50000">
              <a:schemeClr val="bg1"/>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6" name="Picture 5" descr="A picture containing text, sign&#10;&#10;Description automatically generated">
            <a:extLst>
              <a:ext uri="{FF2B5EF4-FFF2-40B4-BE49-F238E27FC236}">
                <a16:creationId xmlns:a16="http://schemas.microsoft.com/office/drawing/2014/main" id="{2E6A892B-55BD-EC63-68A8-75D8E58C8582}"/>
              </a:ext>
            </a:extLst>
          </p:cNvPr>
          <p:cNvPicPr>
            <a:picLocks noChangeAspect="1"/>
          </p:cNvPicPr>
          <p:nvPr userDrawn="1"/>
        </p:nvPicPr>
        <p:blipFill>
          <a:blip r:embed="rId27"/>
          <a:stretch>
            <a:fillRect/>
          </a:stretch>
        </p:blipFill>
        <p:spPr>
          <a:xfrm>
            <a:off x="7969822" y="4498968"/>
            <a:ext cx="1025498" cy="486162"/>
          </a:xfrm>
          <a:prstGeom prst="rect">
            <a:avLst/>
          </a:prstGeom>
        </p:spPr>
      </p:pic>
      <p:sp>
        <p:nvSpPr>
          <p:cNvPr id="8" name="TextBox 7">
            <a:extLst>
              <a:ext uri="{FF2B5EF4-FFF2-40B4-BE49-F238E27FC236}">
                <a16:creationId xmlns:a16="http://schemas.microsoft.com/office/drawing/2014/main" id="{BDB9EB8E-E252-3C5E-CFCD-996CE614F5F7}"/>
              </a:ext>
            </a:extLst>
          </p:cNvPr>
          <p:cNvSpPr txBox="1"/>
          <p:nvPr userDrawn="1"/>
        </p:nvSpPr>
        <p:spPr>
          <a:xfrm>
            <a:off x="8149173" y="4892797"/>
            <a:ext cx="666796" cy="184666"/>
          </a:xfrm>
          <a:prstGeom prst="rect">
            <a:avLst/>
          </a:prstGeom>
          <a:noFill/>
        </p:spPr>
        <p:txBody>
          <a:bodyPr wrap="square">
            <a:spAutoFit/>
          </a:bodyPr>
          <a:lstStyle/>
          <a:p>
            <a:pPr algn="ctr"/>
            <a:fld id="{DE87642C-B7C1-4B57-8C95-0170592CB734}" type="slidenum">
              <a:rPr lang="en-US" sz="600" b="0" i="0" smtClean="0">
                <a:solidFill>
                  <a:schemeClr val="tx1">
                    <a:lumMod val="50000"/>
                    <a:lumOff val="50000"/>
                  </a:schemeClr>
                </a:solidFill>
                <a:latin typeface="Arial" panose="020B0604020202020204" pitchFamily="34" charset="0"/>
                <a:ea typeface="Helvetica Neue" panose="02000503000000020004" pitchFamily="2" charset="0"/>
                <a:cs typeface="Arial" panose="020B0604020202020204" pitchFamily="34" charset="0"/>
              </a:rPr>
              <a:pPr algn="ctr"/>
              <a:t>‹#›</a:t>
            </a:fld>
            <a:endParaRPr lang="en-US" sz="600"/>
          </a:p>
        </p:txBody>
      </p:sp>
    </p:spTree>
    <p:extLst>
      <p:ext uri="{BB962C8B-B14F-4D97-AF65-F5344CB8AC3E}">
        <p14:creationId xmlns:p14="http://schemas.microsoft.com/office/powerpoint/2010/main" val="2153816266"/>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57" r:id="rId3"/>
    <p:sldLayoutId id="2147483704" r:id="rId4"/>
    <p:sldLayoutId id="2147483717" r:id="rId5"/>
    <p:sldLayoutId id="2147483869" r:id="rId6"/>
    <p:sldLayoutId id="2147483829" r:id="rId7"/>
    <p:sldLayoutId id="2147483870" r:id="rId8"/>
    <p:sldLayoutId id="2147483789" r:id="rId9"/>
    <p:sldLayoutId id="2147483871" r:id="rId10"/>
    <p:sldLayoutId id="2147483784" r:id="rId11"/>
    <p:sldLayoutId id="2147483872" r:id="rId12"/>
    <p:sldLayoutId id="2147483831" r:id="rId13"/>
    <p:sldLayoutId id="2147483873" r:id="rId14"/>
    <p:sldLayoutId id="2147483853" r:id="rId15"/>
    <p:sldLayoutId id="2147483856" r:id="rId16"/>
    <p:sldLayoutId id="2147483859" r:id="rId17"/>
    <p:sldLayoutId id="2147483868" r:id="rId18"/>
    <p:sldLayoutId id="2147483718" r:id="rId19"/>
    <p:sldLayoutId id="2147483832" r:id="rId20"/>
    <p:sldLayoutId id="2147483785" r:id="rId21"/>
    <p:sldLayoutId id="2147483780" r:id="rId22"/>
    <p:sldLayoutId id="2147483787" r:id="rId23"/>
    <p:sldLayoutId id="2147483790" r:id="rId24"/>
    <p:sldLayoutId id="2147483899"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0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3.xml"/></Relationships>
</file>

<file path=ppt/slides/_rels/slide11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3.xml"/></Relationships>
</file>

<file path=ppt/slides/_rels/slide1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3.xml"/></Relationships>
</file>

<file path=ppt/slides/_rels/slide12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3.xml"/></Relationships>
</file>

<file path=ppt/slides/_rels/slide1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3.xml"/></Relationships>
</file>

<file path=ppt/slides/_rels/slide1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3.xml"/></Relationships>
</file>

<file path=ppt/slides/_rels/slide13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3.xml"/></Relationships>
</file>

<file path=ppt/slides/_rels/slide1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3.xml"/></Relationships>
</file>

<file path=ppt/slides/_rels/slide1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3.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3.xml"/></Relationships>
</file>

<file path=ppt/slides/_rels/slide1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3.xml"/></Relationships>
</file>

<file path=ppt/slides/_rels/slide1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3.xml"/></Relationships>
</file>

<file path=ppt/slides/_rels/slide1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3.xml"/></Relationships>
</file>

<file path=ppt/slides/_rels/slide1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3.xml"/></Relationships>
</file>

<file path=ppt/slides/_rels/slide17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8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3.xml"/></Relationships>
</file>

<file path=ppt/slides/_rels/slide18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53.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8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8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3.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3.xml"/></Relationships>
</file>

<file path=ppt/slides/_rels/slide19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3.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9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1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3.xml"/></Relationships>
</file>

<file path=ppt/slides/_rels/slide21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3.xml"/></Relationships>
</file>

<file path=ppt/slides/_rels/slide21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3.xml"/></Relationships>
</file>

<file path=ppt/slides/_rels/slide21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53.xml"/></Relationships>
</file>

<file path=ppt/slides/_rels/slide21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53.xml"/></Relationships>
</file>

<file path=ppt/slides/_rels/slide21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3.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3.xml"/></Relationships>
</file>

<file path=ppt/slides/_rels/slide22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3.xml"/></Relationships>
</file>

<file path=ppt/slides/_rels/slide22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3.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3.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3.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3.xml"/></Relationships>
</file>

<file path=ppt/slides/_rels/slide24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3.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5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3.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5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53.xml"/></Relationships>
</file>

<file path=ppt/slides/_rels/slide25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53.xml"/></Relationships>
</file>

<file path=ppt/slides/_rels/slide25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3.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6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3.xml"/></Relationships>
</file>

<file path=ppt/slides/_rels/slide26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3.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3.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3.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3.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3.xml"/></Relationships>
</file>

<file path=ppt/slides/_rels/slide325.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53.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3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5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5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55.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hyperlink" Target="http://care.diabetesjournals.org/living-standards" TargetMode="External"/><Relationship Id="rId1" Type="http://schemas.openxmlformats.org/officeDocument/2006/relationships/slideLayout" Target="../slideLayouts/slideLayout5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3.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3.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3.xml"/></Relationships>
</file>

<file path=ppt/slides/_rels/slide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3.xml"/></Relationships>
</file>

<file path=ppt/slides/_rels/slide8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F746B2-0A33-C080-29F7-60F94658ADDE}"/>
              </a:ext>
            </a:extLst>
          </p:cNvPr>
          <p:cNvSpPr>
            <a:spLocks noGrp="1"/>
          </p:cNvSpPr>
          <p:nvPr>
            <p:ph type="body" sz="quarter" idx="10"/>
          </p:nvPr>
        </p:nvSpPr>
        <p:spPr/>
        <p:txBody>
          <a:bodyPr/>
          <a:lstStyle/>
          <a:p>
            <a:r>
              <a:rPr lang="en-US" sz="1200" dirty="0">
                <a:effectLst/>
                <a:latin typeface="Segoe UI" panose="020B0502040204020203" pitchFamily="34" charset="0"/>
              </a:rPr>
              <a:t>This slide deck contains content created, reviewed, and approved by the American Diabetes Association® (ADA). You are free to use the slides in presentations without further permission as long as the slide content is not altered in any way and appropriate attribution is made to the ADA (the ADA's name and logo on the slides constitutes appropriate attribution). Permission is required from the ADA for any commercial use or for reproduction in any print materials (contact permissions@diabetes.org). </a:t>
            </a:r>
            <a:endParaRPr lang="en-US" sz="900" dirty="0"/>
          </a:p>
        </p:txBody>
      </p:sp>
    </p:spTree>
    <p:extLst>
      <p:ext uri="{BB962C8B-B14F-4D97-AF65-F5344CB8AC3E}">
        <p14:creationId xmlns:p14="http://schemas.microsoft.com/office/powerpoint/2010/main" val="1405140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Diabetes and Population Health</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Improving Care and Promoting Health in Populations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6" y="1318780"/>
            <a:ext cx="8047063" cy="292900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57200" algn="l"/>
            <a:r>
              <a:rPr lang="en-US" sz="2000">
                <a:solidFill>
                  <a:srgbClr val="A6192E"/>
                </a:solidFill>
              </a:rPr>
              <a:t>1.1 	</a:t>
            </a:r>
            <a:r>
              <a:rPr lang="en-US" sz="1800" b="0" i="0" u="none" strike="noStrike" baseline="0">
                <a:solidFill>
                  <a:srgbClr val="000000"/>
                </a:solidFill>
              </a:rPr>
              <a:t>Ensure treatment decisions are timely, rely on evidence-based 	guidelines, capture key elements within the social determinants of 	health, and are made collaboratively with people with diabetes and 	care partners based on individual preferences, prognoses, 	comorbidities, and informed financial considerations. </a:t>
            </a:r>
            <a:r>
              <a:rPr lang="en-US" sz="1800" b="1" i="0" u="none" strike="noStrike" baseline="0">
                <a:solidFill>
                  <a:srgbClr val="A6192E"/>
                </a:solidFill>
              </a:rPr>
              <a:t>B</a:t>
            </a:r>
          </a:p>
          <a:p>
            <a:pPr indent="-457200" algn="l"/>
            <a:r>
              <a:rPr lang="en-US" sz="1800" b="0" i="0" u="none" strike="noStrike" baseline="0">
                <a:solidFill>
                  <a:srgbClr val="A6192E"/>
                </a:solidFill>
              </a:rPr>
              <a:t>1.2</a:t>
            </a:r>
            <a:r>
              <a:rPr lang="en-US" sz="1800" b="0" i="0" u="none" strike="noStrike" baseline="0">
                <a:solidFill>
                  <a:srgbClr val="000000"/>
                </a:solidFill>
              </a:rPr>
              <a:t> 	Align approaches to diabetes management with the Chronic Care 	Model. This model emphasizes person-centered team care, integrated 	long-term treatment approaches to diabetes and comorbidities, and 	ongoing collaborative communication and goal setting between all 	team members. </a:t>
            </a:r>
            <a:r>
              <a:rPr lang="en-US" sz="1800" b="1" i="0" u="none" strike="noStrike" baseline="0">
                <a:solidFill>
                  <a:srgbClr val="A6192E"/>
                </a:solidFill>
              </a:rPr>
              <a:t>A</a:t>
            </a:r>
            <a:endParaRPr lang="en-US" sz="2000" b="1">
              <a:solidFill>
                <a:srgbClr val="A6192E"/>
              </a:solidFill>
            </a:endParaRPr>
          </a:p>
        </p:txBody>
      </p:sp>
    </p:spTree>
    <p:extLst>
      <p:ext uri="{BB962C8B-B14F-4D97-AF65-F5344CB8AC3E}">
        <p14:creationId xmlns:p14="http://schemas.microsoft.com/office/powerpoint/2010/main" val="34338973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Depression</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96491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5.41</a:t>
            </a:r>
            <a:r>
              <a:rPr lang="en-US" sz="1600"/>
              <a:t> 	</a:t>
            </a:r>
            <a:r>
              <a:rPr lang="en-US" sz="1600" b="0" i="0" u="none" strike="noStrike" baseline="0">
                <a:solidFill>
                  <a:srgbClr val="000000"/>
                </a:solidFill>
              </a:rPr>
              <a:t>Conduct at least annual screening of depressive symptoms in all people with 	diabetes and more frequently among those with a self-reported history of 	depression. Use age-appropriate, validated depression screening measures, 	recognizing that further evaluation will be necessary for individuals who have 	a positive screen. </a:t>
            </a:r>
            <a:r>
              <a:rPr lang="en-US" sz="1600" b="1" i="0" u="none" strike="noStrike" baseline="0">
                <a:solidFill>
                  <a:srgbClr val="87161F"/>
                </a:solidFill>
              </a:rPr>
              <a:t>B</a:t>
            </a:r>
          </a:p>
          <a:p>
            <a:pPr algn="l"/>
            <a:r>
              <a:rPr lang="en-US" sz="1600">
                <a:solidFill>
                  <a:srgbClr val="A6192E"/>
                </a:solidFill>
              </a:rPr>
              <a:t>5.42</a:t>
            </a:r>
            <a:r>
              <a:rPr lang="en-US" sz="1600"/>
              <a:t> 	</a:t>
            </a:r>
            <a:r>
              <a:rPr lang="en-US" sz="1600" b="0" i="0" u="none" strike="noStrike" baseline="0">
                <a:solidFill>
                  <a:srgbClr val="000000"/>
                </a:solidFill>
              </a:rPr>
              <a:t>Beginning at diagnosis of complications or when there are significant changes 	in medical status, consider assessment for depression. </a:t>
            </a:r>
            <a:r>
              <a:rPr lang="en-US" sz="1600" b="1" i="0" u="none" strike="noStrike" baseline="0">
                <a:solidFill>
                  <a:srgbClr val="87161F"/>
                </a:solidFill>
              </a:rPr>
              <a:t>B</a:t>
            </a:r>
          </a:p>
          <a:p>
            <a:pPr algn="l"/>
            <a:r>
              <a:rPr lang="en-US" sz="1600">
                <a:solidFill>
                  <a:srgbClr val="A6192E"/>
                </a:solidFill>
              </a:rPr>
              <a:t>5.43</a:t>
            </a:r>
            <a:r>
              <a:rPr lang="en-US" sz="1600"/>
              <a:t> 	</a:t>
            </a:r>
            <a:r>
              <a:rPr lang="en-US" sz="1600" b="0" i="0" u="none" strike="noStrike" baseline="0">
                <a:solidFill>
                  <a:srgbClr val="000000"/>
                </a:solidFill>
              </a:rPr>
              <a:t>Refer to qualified behavioral health professionals or other trained health care 	professionals with experience using evidence-based treatment approaches 	for depression in conjunction with collaborative care with the diabetes 	treatment team. </a:t>
            </a:r>
            <a:r>
              <a:rPr lang="en-US" sz="1600" b="1" i="0" u="none" strike="noStrike" baseline="0">
                <a:solidFill>
                  <a:srgbClr val="87161F"/>
                </a:solidFill>
              </a:rPr>
              <a:t>A</a:t>
            </a:r>
            <a:endParaRPr lang="en-US" sz="1600" b="1">
              <a:solidFill>
                <a:srgbClr val="A6192E"/>
              </a:solidFill>
            </a:endParaRPr>
          </a:p>
        </p:txBody>
      </p:sp>
    </p:spTree>
    <p:extLst>
      <p:ext uri="{BB962C8B-B14F-4D97-AF65-F5344CB8AC3E}">
        <p14:creationId xmlns:p14="http://schemas.microsoft.com/office/powerpoint/2010/main" val="15102851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Disordered Eating Behavior</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308289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5.44 </a:t>
            </a:r>
            <a:r>
              <a:rPr lang="en-US" sz="1600"/>
              <a:t>	</a:t>
            </a:r>
            <a:r>
              <a:rPr lang="en-US" sz="1600" b="0" i="0" u="none" strike="noStrike" baseline="0">
                <a:solidFill>
                  <a:srgbClr val="000000"/>
                </a:solidFill>
              </a:rPr>
              <a:t>Consider screening for disordered or disrupted eating using validated 	screening measures when hyperglycemia and weight loss are unexplained 	based on self-reported behaviors related to medication dosing, meal plan, and 	physical activity. In addition, a review of the medical treatment plan is 	recommended to identify potential treatment-related effects on hunger/caloric 	intake. </a:t>
            </a:r>
            <a:r>
              <a:rPr lang="en-US" sz="1600" b="1" i="0" u="none" strike="noStrike" baseline="0">
                <a:solidFill>
                  <a:srgbClr val="87161F"/>
                </a:solidFill>
              </a:rPr>
              <a:t>B</a:t>
            </a:r>
          </a:p>
          <a:p>
            <a:pPr algn="l"/>
            <a:r>
              <a:rPr lang="en-US" sz="1600">
                <a:solidFill>
                  <a:srgbClr val="A6192E"/>
                </a:solidFill>
              </a:rPr>
              <a:t>5.45</a:t>
            </a:r>
            <a:r>
              <a:rPr lang="en-US" sz="1600"/>
              <a:t> 	</a:t>
            </a:r>
            <a:r>
              <a:rPr lang="en-US" sz="1600" b="0" i="0" u="none" strike="noStrike" baseline="0"/>
              <a:t>Consider reevaluating the treatment plan of people with diabetes who present 	with symptoms of disordered eating behavior, an eating disorder, or disrupted 	patterns of eating, in consultation with a qualified </a:t>
            </a:r>
            <a:r>
              <a:rPr lang="en-US" sz="1600" b="0" i="0" u="none" strike="noStrike" baseline="0">
                <a:solidFill>
                  <a:srgbClr val="000000"/>
                </a:solidFill>
              </a:rPr>
              <a:t>professional. Key 	qualifications include familiarity with diabetes disease physiology, treatments 	for diabetes and disordered eating behaviors, and weight-related</a:t>
            </a:r>
            <a:r>
              <a:rPr lang="en-US" sz="1600">
                <a:solidFill>
                  <a:srgbClr val="000000"/>
                </a:solidFill>
              </a:rPr>
              <a:t> </a:t>
            </a:r>
            <a:r>
              <a:rPr lang="en-US" sz="1600" b="0" i="0" u="none" strike="noStrike" baseline="0">
                <a:solidFill>
                  <a:srgbClr val="000000"/>
                </a:solidFill>
              </a:rPr>
              <a:t>and 	psychological risk factors for disordered eating behaviors. </a:t>
            </a:r>
            <a:r>
              <a:rPr lang="en-US" sz="1600" b="1" i="0" u="none" strike="noStrike" baseline="0">
                <a:solidFill>
                  <a:srgbClr val="87161F"/>
                </a:solidFill>
              </a:rPr>
              <a:t>B</a:t>
            </a:r>
            <a:endParaRPr lang="en-US" sz="1600" b="1">
              <a:solidFill>
                <a:srgbClr val="A6192E"/>
              </a:solidFill>
            </a:endParaRPr>
          </a:p>
        </p:txBody>
      </p:sp>
    </p:spTree>
    <p:extLst>
      <p:ext uri="{BB962C8B-B14F-4D97-AF65-F5344CB8AC3E}">
        <p14:creationId xmlns:p14="http://schemas.microsoft.com/office/powerpoint/2010/main" val="16570997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Serious Mental Illness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5.46</a:t>
            </a:r>
            <a:r>
              <a:rPr lang="en-US" sz="1800" dirty="0"/>
              <a:t> 	</a:t>
            </a:r>
            <a:r>
              <a:rPr lang="en-US" sz="1800" b="0" i="0" u="none" strike="noStrike" baseline="0" dirty="0">
                <a:solidFill>
                  <a:srgbClr val="000000"/>
                </a:solidFill>
              </a:rPr>
              <a:t>Provide an increased level of support for people with diabetes and 	serious mental illness through enhanced monitoring of and 	assistance with diabetes self-management behaviors. </a:t>
            </a:r>
            <a:r>
              <a:rPr lang="en-US" sz="1800" b="1" i="0" u="none" strike="noStrike" baseline="0" dirty="0">
                <a:solidFill>
                  <a:srgbClr val="87161F"/>
                </a:solidFill>
              </a:rPr>
              <a:t>B</a:t>
            </a:r>
          </a:p>
          <a:p>
            <a:pPr algn="l"/>
            <a:r>
              <a:rPr lang="en-US" sz="1800" dirty="0">
                <a:solidFill>
                  <a:srgbClr val="A6192E"/>
                </a:solidFill>
              </a:rPr>
              <a:t>5.47 </a:t>
            </a:r>
            <a:r>
              <a:rPr lang="en-US" sz="1800" dirty="0"/>
              <a:t>	</a:t>
            </a:r>
            <a:r>
              <a:rPr lang="en-US" sz="1800" b="0" i="0" u="none" strike="noStrike" baseline="0" dirty="0">
                <a:solidFill>
                  <a:srgbClr val="000000"/>
                </a:solidFill>
              </a:rPr>
              <a:t>Monitor changes in body weight, glycemia, and lipids in adolescents 	and adults with diabetes who are prescribed second-generation 	antipsychotic medications. </a:t>
            </a:r>
            <a:r>
              <a:rPr lang="en-US" sz="1800" dirty="0">
                <a:solidFill>
                  <a:srgbClr val="000000"/>
                </a:solidFill>
              </a:rPr>
              <a:t>A</a:t>
            </a:r>
            <a:r>
              <a:rPr lang="en-US" sz="1800" b="0" i="0" u="none" strike="noStrike" baseline="0" dirty="0">
                <a:solidFill>
                  <a:srgbClr val="000000"/>
                </a:solidFill>
              </a:rPr>
              <a:t>djust the treatment plan accordingly, if 	needed. </a:t>
            </a:r>
            <a:r>
              <a:rPr lang="en-US" sz="1800" b="1" i="0" u="none" strike="noStrike" baseline="0" dirty="0">
                <a:solidFill>
                  <a:srgbClr val="87161F"/>
                </a:solidFill>
              </a:rPr>
              <a:t>C</a:t>
            </a:r>
            <a:endParaRPr lang="en-US" sz="1800" b="1" dirty="0">
              <a:solidFill>
                <a:srgbClr val="A6192E"/>
              </a:solidFill>
            </a:endParaRPr>
          </a:p>
        </p:txBody>
      </p:sp>
    </p:spTree>
    <p:extLst>
      <p:ext uri="{BB962C8B-B14F-4D97-AF65-F5344CB8AC3E}">
        <p14:creationId xmlns:p14="http://schemas.microsoft.com/office/powerpoint/2010/main" val="150447764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Cognitive Capacity/Impairment</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5.48</a:t>
            </a:r>
            <a:r>
              <a:rPr lang="en-US" sz="1800"/>
              <a:t> 	</a:t>
            </a:r>
            <a:r>
              <a:rPr lang="en-US" sz="1800" b="0" i="0" u="none" strike="noStrike" baseline="0"/>
              <a:t>Cognitive capacity should be monitored throughout the life span for 	all individuals with diabetes, particularly in those who have 	documented cognitive disabilities, those </a:t>
            </a:r>
            <a:r>
              <a:rPr lang="en-US" sz="1800" b="0" i="0" u="none" strike="noStrike" baseline="0">
                <a:solidFill>
                  <a:srgbClr val="000000"/>
                </a:solidFill>
              </a:rPr>
              <a:t>who experience severe 	hypoglycemia, very young children, and older adults. </a:t>
            </a:r>
            <a:r>
              <a:rPr lang="en-US" sz="1800" b="1" i="0" u="none" strike="noStrike" baseline="0">
                <a:solidFill>
                  <a:srgbClr val="87161F"/>
                </a:solidFill>
              </a:rPr>
              <a:t>B</a:t>
            </a:r>
          </a:p>
          <a:p>
            <a:pPr algn="l"/>
            <a:r>
              <a:rPr lang="en-US" sz="1800">
                <a:solidFill>
                  <a:srgbClr val="A6192E"/>
                </a:solidFill>
              </a:rPr>
              <a:t>5.49 </a:t>
            </a:r>
            <a:r>
              <a:rPr lang="en-US" sz="1800"/>
              <a:t>	</a:t>
            </a:r>
            <a:r>
              <a:rPr lang="en-US" sz="1800" b="0" i="0" u="none" strike="noStrike" baseline="0">
                <a:solidFill>
                  <a:srgbClr val="000000"/>
                </a:solidFill>
              </a:rPr>
              <a:t>If cognitive capacity changes or appears to be suboptimal for 	decision-making</a:t>
            </a:r>
            <a:r>
              <a:rPr lang="en-US" sz="1800">
                <a:solidFill>
                  <a:srgbClr val="000000"/>
                </a:solidFill>
              </a:rPr>
              <a:t> </a:t>
            </a:r>
            <a:r>
              <a:rPr lang="en-US" sz="1800" b="0" i="0" u="none" strike="noStrike" baseline="0">
                <a:solidFill>
                  <a:srgbClr val="000000"/>
                </a:solidFill>
              </a:rPr>
              <a:t>and/or behavioral self-management, referral for a 	formal assessment should be considered. </a:t>
            </a:r>
            <a:r>
              <a:rPr lang="en-US" sz="1800" b="1" i="0" u="none" strike="noStrike" baseline="0">
                <a:solidFill>
                  <a:srgbClr val="87161F"/>
                </a:solidFill>
              </a:rPr>
              <a:t>E</a:t>
            </a:r>
            <a:endParaRPr lang="en-US" sz="1800" b="1">
              <a:solidFill>
                <a:srgbClr val="A6192E"/>
              </a:solidFill>
            </a:endParaRPr>
          </a:p>
        </p:txBody>
      </p:sp>
    </p:spTree>
    <p:extLst>
      <p:ext uri="{BB962C8B-B14F-4D97-AF65-F5344CB8AC3E}">
        <p14:creationId xmlns:p14="http://schemas.microsoft.com/office/powerpoint/2010/main" val="14905907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Sleep Health</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5.50</a:t>
            </a:r>
            <a:r>
              <a:rPr lang="en-US" sz="1800"/>
              <a:t> 	</a:t>
            </a:r>
            <a:r>
              <a:rPr lang="en-US" sz="1800" b="0" i="0" u="none" strike="noStrike" baseline="0">
                <a:solidFill>
                  <a:srgbClr val="000000"/>
                </a:solidFill>
              </a:rPr>
              <a:t>Consider screening for sleep health in people with diabetes, including 	symptoms of sleep disorders, disruptions to sleep due to diabetes 	symptoms or management needs, and worries about sleep. Refer to 	sleep medicine specialists and/or qualified behavioral health 	professionals as indicated. </a:t>
            </a:r>
            <a:r>
              <a:rPr lang="en-US" sz="1800" b="1" i="0" u="none" strike="noStrike" baseline="0">
                <a:solidFill>
                  <a:srgbClr val="87161F"/>
                </a:solidFill>
              </a:rPr>
              <a:t>B</a:t>
            </a:r>
          </a:p>
          <a:p>
            <a:pPr algn="l"/>
            <a:r>
              <a:rPr lang="en-US" sz="1800">
                <a:solidFill>
                  <a:srgbClr val="A6192E"/>
                </a:solidFill>
              </a:rPr>
              <a:t>5.51 </a:t>
            </a:r>
            <a:r>
              <a:rPr lang="en-US" sz="1800"/>
              <a:t>	</a:t>
            </a:r>
            <a:r>
              <a:rPr lang="en-US" sz="1800" b="0" i="0" u="none" strike="noStrike" baseline="0">
                <a:solidFill>
                  <a:srgbClr val="000000"/>
                </a:solidFill>
              </a:rPr>
              <a:t>Counsel people with diabetes to practice sleep-promoting routines 	and habits (e.g., maintaining consistent sleep schedule and limiting 	caffeine in the afternoon). </a:t>
            </a:r>
            <a:r>
              <a:rPr lang="en-US" sz="1800" b="1" i="0" u="none" strike="noStrike" baseline="0">
                <a:solidFill>
                  <a:srgbClr val="87161F"/>
                </a:solidFill>
              </a:rPr>
              <a:t>A</a:t>
            </a:r>
            <a:endParaRPr lang="en-US" sz="1800" b="1">
              <a:solidFill>
                <a:srgbClr val="A6192E"/>
              </a:solidFill>
            </a:endParaRPr>
          </a:p>
        </p:txBody>
      </p:sp>
    </p:spTree>
    <p:extLst>
      <p:ext uri="{BB962C8B-B14F-4D97-AF65-F5344CB8AC3E}">
        <p14:creationId xmlns:p14="http://schemas.microsoft.com/office/powerpoint/2010/main" val="24824074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6" name="TextBox 5">
            <a:extLst>
              <a:ext uri="{FF2B5EF4-FFF2-40B4-BE49-F238E27FC236}">
                <a16:creationId xmlns:a16="http://schemas.microsoft.com/office/drawing/2014/main" id="{D2F8A8DE-5843-45FF-B9E1-55E4072A2838}"/>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Facilitating Positive Health Behaviors and Well-being to Improve Health Outcomes: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1):S77-S110</a:t>
            </a:r>
          </a:p>
        </p:txBody>
      </p:sp>
      <p:pic>
        <p:nvPicPr>
          <p:cNvPr id="11" name="Picture 10">
            <a:extLst>
              <a:ext uri="{FF2B5EF4-FFF2-40B4-BE49-F238E27FC236}">
                <a16:creationId xmlns:a16="http://schemas.microsoft.com/office/drawing/2014/main" id="{88FEBE17-AA2F-196D-B847-22B35A874A57}"/>
              </a:ext>
            </a:extLst>
          </p:cNvPr>
          <p:cNvPicPr>
            <a:picLocks noChangeAspect="1"/>
          </p:cNvPicPr>
          <p:nvPr/>
        </p:nvPicPr>
        <p:blipFill>
          <a:blip r:embed="rId2"/>
          <a:stretch>
            <a:fillRect/>
          </a:stretch>
        </p:blipFill>
        <p:spPr>
          <a:xfrm>
            <a:off x="2792964" y="719787"/>
            <a:ext cx="2956871" cy="3703926"/>
          </a:xfrm>
          <a:prstGeom prst="rect">
            <a:avLst/>
          </a:prstGeom>
        </p:spPr>
      </p:pic>
    </p:spTree>
    <p:extLst>
      <p:ext uri="{BB962C8B-B14F-4D97-AF65-F5344CB8AC3E}">
        <p14:creationId xmlns:p14="http://schemas.microsoft.com/office/powerpoint/2010/main" val="95128743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E5447E0B-2F0E-D17C-04F2-F1ACD18C0870}"/>
              </a:ext>
            </a:extLst>
          </p:cNvPr>
          <p:cNvSpPr txBox="1">
            <a:spLocks/>
          </p:cNvSpPr>
          <p:nvPr/>
        </p:nvSpPr>
        <p:spPr>
          <a:xfrm>
            <a:off x="1229664" y="15248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kern="1200" dirty="0">
                <a:solidFill>
                  <a:schemeClr val="bg1"/>
                </a:solidFill>
                <a:latin typeface="Arial" panose="020B0604020202020204" pitchFamily="34" charset="0"/>
                <a:ea typeface="+mj-ea"/>
                <a:cs typeface="Arial" panose="020B0604020202020204" pitchFamily="34" charset="0"/>
              </a:defRPr>
            </a:lvl1pPr>
          </a:lstStyle>
          <a:p>
            <a:r>
              <a:rPr lang="en-US"/>
              <a:t>Section 6</a:t>
            </a:r>
            <a:r>
              <a:rPr lang="en-US">
                <a:solidFill>
                  <a:srgbClr val="C00000"/>
                </a:solidFill>
              </a:rPr>
              <a:t>.</a:t>
            </a:r>
            <a:r>
              <a:rPr lang="en-US"/>
              <a:t> </a:t>
            </a:r>
            <a:br>
              <a:rPr lang="en-US"/>
            </a:br>
            <a:br>
              <a:rPr lang="en-US"/>
            </a:br>
            <a:r>
              <a:rPr lang="en-US"/>
              <a:t>Glycemic Goals and Hypoglycemia</a:t>
            </a:r>
          </a:p>
        </p:txBody>
      </p:sp>
    </p:spTree>
    <p:extLst>
      <p:ext uri="{BB962C8B-B14F-4D97-AF65-F5344CB8AC3E}">
        <p14:creationId xmlns:p14="http://schemas.microsoft.com/office/powerpoint/2010/main" val="13687603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Glycemic Assessment</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6.1 </a:t>
            </a:r>
            <a:r>
              <a:rPr lang="en-US" sz="1800"/>
              <a:t>	</a:t>
            </a:r>
            <a:r>
              <a:rPr lang="en-US" sz="1800" b="0" i="0" u="none" strike="noStrike" baseline="0">
                <a:solidFill>
                  <a:srgbClr val="000000"/>
                </a:solidFill>
              </a:rPr>
              <a:t>Assess glycemic status by A1C and/or appropriate continuous 	glucose monitoring (CGM) metrics at least two times a year. Assess 	more frequently (e.g., every 3 months) for individuals not meeting 	treatment goals, with frequent or severe hypoglycemia or 	hyperglycemia, changing health status, or growth and development 	in youth. </a:t>
            </a:r>
            <a:r>
              <a:rPr lang="en-US" sz="1800" b="1" i="0" u="none" strike="noStrike" baseline="0">
                <a:solidFill>
                  <a:srgbClr val="87161F"/>
                </a:solidFill>
              </a:rPr>
              <a:t>E</a:t>
            </a:r>
          </a:p>
          <a:p>
            <a:pPr algn="l"/>
            <a:r>
              <a:rPr lang="en-US" sz="1800">
                <a:solidFill>
                  <a:srgbClr val="A6192E"/>
                </a:solidFill>
              </a:rPr>
              <a:t>6.2</a:t>
            </a:r>
            <a:r>
              <a:rPr lang="en-US" sz="1800"/>
              <a:t> 	</a:t>
            </a:r>
            <a:r>
              <a:rPr lang="en-US" sz="1800" b="0" i="0" u="none" strike="noStrike" baseline="0">
                <a:solidFill>
                  <a:srgbClr val="000000"/>
                </a:solidFill>
              </a:rPr>
              <a:t>Assess glycemic status at least quarterly and as needed in 	individuals whose therapy has recently changed and/or who are not 	meeting glycemic goals. </a:t>
            </a:r>
            <a:r>
              <a:rPr lang="en-US" sz="1800" b="1" i="0" u="none" strike="noStrike" baseline="0">
                <a:solidFill>
                  <a:srgbClr val="87161F"/>
                </a:solidFill>
              </a:rPr>
              <a:t>E</a:t>
            </a:r>
            <a:endParaRPr lang="en-US" sz="1800" b="1">
              <a:solidFill>
                <a:srgbClr val="A6192E"/>
              </a:solidFill>
            </a:endParaRPr>
          </a:p>
        </p:txBody>
      </p:sp>
    </p:spTree>
    <p:extLst>
      <p:ext uri="{BB962C8B-B14F-4D97-AF65-F5344CB8AC3E}">
        <p14:creationId xmlns:p14="http://schemas.microsoft.com/office/powerpoint/2010/main" val="42486662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576237" y="688799"/>
            <a:ext cx="7775110" cy="276999"/>
          </a:xfrm>
        </p:spPr>
        <p:txBody>
          <a:bodyPr/>
          <a:lstStyle/>
          <a:p>
            <a:r>
              <a:rPr lang="en-US" sz="2000" dirty="0"/>
              <a:t>Equivalent A1C levels and estimated average glucose (</a:t>
            </a:r>
            <a:r>
              <a:rPr lang="en-US" sz="2000" dirty="0" err="1"/>
              <a:t>eAG</a:t>
            </a:r>
            <a:r>
              <a:rPr lang="en-US" sz="2000" dirty="0"/>
              <a:t>)</a:t>
            </a:r>
            <a:endParaRPr lang="en-US" sz="20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6" name="TextBox 5">
            <a:extLst>
              <a:ext uri="{FF2B5EF4-FFF2-40B4-BE49-F238E27FC236}">
                <a16:creationId xmlns:a16="http://schemas.microsoft.com/office/drawing/2014/main" id="{41637B32-892A-4FE8-950E-C0250BA6D658}"/>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Glycemic Goals and Hypoglycemia: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2024;45(Suppl. 1):S111-S125</a:t>
            </a:r>
          </a:p>
        </p:txBody>
      </p:sp>
      <p:pic>
        <p:nvPicPr>
          <p:cNvPr id="5" name="Picture 4">
            <a:extLst>
              <a:ext uri="{FF2B5EF4-FFF2-40B4-BE49-F238E27FC236}">
                <a16:creationId xmlns:a16="http://schemas.microsoft.com/office/drawing/2014/main" id="{BF1BC895-B9D3-C14D-0264-7581D406E68C}"/>
              </a:ext>
            </a:extLst>
          </p:cNvPr>
          <p:cNvPicPr>
            <a:picLocks noChangeAspect="1"/>
          </p:cNvPicPr>
          <p:nvPr/>
        </p:nvPicPr>
        <p:blipFill>
          <a:blip r:embed="rId2"/>
          <a:stretch>
            <a:fillRect/>
          </a:stretch>
        </p:blipFill>
        <p:spPr>
          <a:xfrm>
            <a:off x="3162300" y="1121263"/>
            <a:ext cx="2028125" cy="3519393"/>
          </a:xfrm>
          <a:prstGeom prst="rect">
            <a:avLst/>
          </a:prstGeom>
        </p:spPr>
      </p:pic>
    </p:spTree>
    <p:extLst>
      <p:ext uri="{BB962C8B-B14F-4D97-AF65-F5344CB8AC3E}">
        <p14:creationId xmlns:p14="http://schemas.microsoft.com/office/powerpoint/2010/main" val="40334289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276999"/>
          </a:xfrm>
        </p:spPr>
        <p:txBody>
          <a:bodyPr/>
          <a:lstStyle/>
          <a:p>
            <a:r>
              <a:rPr lang="en-US" sz="2000"/>
              <a:t>Glucose Assessment by Continuous Glucose Monitoring</a:t>
            </a:r>
            <a:endParaRPr lang="en-US" sz="200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6.3 </a:t>
            </a:r>
            <a:r>
              <a:rPr lang="en-US" sz="1800"/>
              <a:t>	</a:t>
            </a:r>
            <a:r>
              <a:rPr lang="en-US" sz="1800" b="0" i="0" u="none" strike="noStrike" baseline="0">
                <a:solidFill>
                  <a:srgbClr val="000000"/>
                </a:solidFill>
              </a:rPr>
              <a:t>Standardized, single-page glucose reports from CGM devices with 	visual cues, such as the ambulatory glucose profile, should be 	considered as a standard summary for all CGM devices. </a:t>
            </a:r>
            <a:r>
              <a:rPr lang="en-US" sz="1800" b="1" i="0" u="none" strike="noStrike" baseline="0">
                <a:solidFill>
                  <a:srgbClr val="87161F"/>
                </a:solidFill>
              </a:rPr>
              <a:t>E</a:t>
            </a:r>
          </a:p>
          <a:p>
            <a:pPr algn="l"/>
            <a:r>
              <a:rPr lang="en-US" sz="1800">
                <a:solidFill>
                  <a:srgbClr val="A6192E"/>
                </a:solidFill>
              </a:rPr>
              <a:t>6.4</a:t>
            </a:r>
            <a:r>
              <a:rPr lang="en-US" sz="1800"/>
              <a:t> 	</a:t>
            </a:r>
            <a:r>
              <a:rPr lang="en-US" sz="1800" b="0" i="0" u="none" strike="noStrike" baseline="0">
                <a:solidFill>
                  <a:srgbClr val="000000"/>
                </a:solidFill>
              </a:rPr>
              <a:t>Time in range (TIR) is associated with the risk of microvascular 	complications and can be used for assessment of glycemic status. 	Additionally, time below range and time above range are useful 	parameters for the evaluation of the treatment plan </a:t>
            </a:r>
            <a:r>
              <a:rPr lang="en-US" sz="1800" b="1" i="0" u="none" strike="noStrike" baseline="0">
                <a:solidFill>
                  <a:srgbClr val="000000"/>
                </a:solidFill>
              </a:rPr>
              <a:t>(Table 6.2). </a:t>
            </a:r>
            <a:r>
              <a:rPr lang="en-US" sz="1800" b="1" i="0" u="none" strike="noStrike" baseline="0">
                <a:solidFill>
                  <a:srgbClr val="87161F"/>
                </a:solidFill>
              </a:rPr>
              <a:t>C</a:t>
            </a:r>
            <a:endParaRPr lang="en-US" sz="1800" b="1">
              <a:solidFill>
                <a:srgbClr val="A6192E"/>
              </a:solidFill>
            </a:endParaRPr>
          </a:p>
        </p:txBody>
      </p:sp>
    </p:spTree>
    <p:extLst>
      <p:ext uri="{BB962C8B-B14F-4D97-AF65-F5344CB8AC3E}">
        <p14:creationId xmlns:p14="http://schemas.microsoft.com/office/powerpoint/2010/main" val="1754256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Diabetes and Population Health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Improving Care and Promoting Health in Populations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68278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dirty="0">
                <a:solidFill>
                  <a:srgbClr val="A6192E"/>
                </a:solidFill>
              </a:rPr>
              <a:t>1.3 </a:t>
            </a:r>
            <a:r>
              <a:rPr lang="en-US" sz="2000" dirty="0"/>
              <a:t>	</a:t>
            </a:r>
            <a:r>
              <a:rPr lang="en-US" sz="1800" b="0" i="0" u="none" strike="noStrike" baseline="0" dirty="0">
                <a:solidFill>
                  <a:srgbClr val="000000"/>
                </a:solidFill>
              </a:rPr>
              <a:t>Care systems should facilitate in-person and virtual team-based care; 	include those knowledgeable and experienced in diabetes 	management as part of the team; and utilize patient registries, 	decision support tools, and community involvement to meet needs of 	individuals with diabetes. </a:t>
            </a:r>
            <a:r>
              <a:rPr lang="en-US" sz="1800" b="1" i="0" u="none" strike="noStrike" baseline="0" dirty="0">
                <a:solidFill>
                  <a:srgbClr val="87161F"/>
                </a:solidFill>
              </a:rPr>
              <a:t>B</a:t>
            </a:r>
          </a:p>
          <a:p>
            <a:pPr algn="l"/>
            <a:r>
              <a:rPr lang="en-US" sz="2000" dirty="0">
                <a:solidFill>
                  <a:srgbClr val="A6192E"/>
                </a:solidFill>
              </a:rPr>
              <a:t>1.4 </a:t>
            </a:r>
            <a:r>
              <a:rPr lang="en-US" sz="2000" dirty="0"/>
              <a:t>	</a:t>
            </a:r>
            <a:r>
              <a:rPr lang="en-US" sz="1800" b="0" i="0" u="none" strike="noStrike" baseline="0" dirty="0">
                <a:solidFill>
                  <a:srgbClr val="000000"/>
                </a:solidFill>
              </a:rPr>
              <a:t>Assess diabetes health care maintenance </a:t>
            </a:r>
            <a:r>
              <a:rPr lang="en-US" sz="1800" b="1" i="0" u="none" strike="noStrike" baseline="0" dirty="0">
                <a:solidFill>
                  <a:srgbClr val="000000"/>
                </a:solidFill>
              </a:rPr>
              <a:t>(Table 4.1) </a:t>
            </a:r>
            <a:r>
              <a:rPr lang="en-US" sz="1800" b="0" i="0" u="none" strike="noStrike" baseline="0" dirty="0">
                <a:solidFill>
                  <a:srgbClr val="000000"/>
                </a:solidFill>
              </a:rPr>
              <a:t>using reliable 	and relevant data metrics to improve processes of care and health 	outcomes, with attention to care costs, individual preferences and 	goals for care, and treatment burden. </a:t>
            </a:r>
            <a:r>
              <a:rPr lang="en-US" sz="1800" b="1" i="0" u="none" strike="noStrike" baseline="0" dirty="0">
                <a:solidFill>
                  <a:srgbClr val="87161F"/>
                </a:solidFill>
              </a:rPr>
              <a:t>B</a:t>
            </a:r>
            <a:endParaRPr lang="en-US" sz="2000" b="1" dirty="0">
              <a:solidFill>
                <a:srgbClr val="A6192E"/>
              </a:solidFill>
            </a:endParaRPr>
          </a:p>
        </p:txBody>
      </p:sp>
    </p:spTree>
    <p:extLst>
      <p:ext uri="{BB962C8B-B14F-4D97-AF65-F5344CB8AC3E}">
        <p14:creationId xmlns:p14="http://schemas.microsoft.com/office/powerpoint/2010/main" val="29147061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Standardized CGM Metrics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6" name="TextBox 5">
            <a:extLst>
              <a:ext uri="{FF2B5EF4-FFF2-40B4-BE49-F238E27FC236}">
                <a16:creationId xmlns:a16="http://schemas.microsoft.com/office/drawing/2014/main" id="{41637B32-892A-4FE8-950E-C0250BA6D658}"/>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Glycemic Goals and Hypoglycemia: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2024;45(Suppl. 1):S111-S125</a:t>
            </a:r>
          </a:p>
        </p:txBody>
      </p:sp>
      <p:pic>
        <p:nvPicPr>
          <p:cNvPr id="7" name="Picture 6">
            <a:extLst>
              <a:ext uri="{FF2B5EF4-FFF2-40B4-BE49-F238E27FC236}">
                <a16:creationId xmlns:a16="http://schemas.microsoft.com/office/drawing/2014/main" id="{C76C31C8-E737-C754-3706-3403C4743408}"/>
              </a:ext>
            </a:extLst>
          </p:cNvPr>
          <p:cNvPicPr>
            <a:picLocks noChangeAspect="1"/>
          </p:cNvPicPr>
          <p:nvPr/>
        </p:nvPicPr>
        <p:blipFill>
          <a:blip r:embed="rId2"/>
          <a:stretch>
            <a:fillRect/>
          </a:stretch>
        </p:blipFill>
        <p:spPr>
          <a:xfrm>
            <a:off x="1476120" y="1178197"/>
            <a:ext cx="5706181" cy="3403182"/>
          </a:xfrm>
          <a:prstGeom prst="rect">
            <a:avLst/>
          </a:prstGeom>
        </p:spPr>
      </p:pic>
    </p:spTree>
    <p:extLst>
      <p:ext uri="{BB962C8B-B14F-4D97-AF65-F5344CB8AC3E}">
        <p14:creationId xmlns:p14="http://schemas.microsoft.com/office/powerpoint/2010/main" val="170396260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4" name="TextBox 3">
            <a:extLst>
              <a:ext uri="{FF2B5EF4-FFF2-40B4-BE49-F238E27FC236}">
                <a16:creationId xmlns:a16="http://schemas.microsoft.com/office/drawing/2014/main" id="{377FF7B3-44FD-49B9-9D26-505774EEB450}"/>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Glycemic Goals and Hypoglycemia: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2024;45(Suppl. 1):S111-S125</a:t>
            </a:r>
          </a:p>
        </p:txBody>
      </p:sp>
      <p:pic>
        <p:nvPicPr>
          <p:cNvPr id="6" name="Picture 5">
            <a:extLst>
              <a:ext uri="{FF2B5EF4-FFF2-40B4-BE49-F238E27FC236}">
                <a16:creationId xmlns:a16="http://schemas.microsoft.com/office/drawing/2014/main" id="{B0CA97F4-485D-F54A-D1E3-B0463C9069A2}"/>
              </a:ext>
            </a:extLst>
          </p:cNvPr>
          <p:cNvPicPr>
            <a:picLocks noChangeAspect="1"/>
          </p:cNvPicPr>
          <p:nvPr/>
        </p:nvPicPr>
        <p:blipFill>
          <a:blip r:embed="rId2"/>
          <a:stretch>
            <a:fillRect/>
          </a:stretch>
        </p:blipFill>
        <p:spPr>
          <a:xfrm>
            <a:off x="2762842" y="463550"/>
            <a:ext cx="3197967" cy="4307059"/>
          </a:xfrm>
          <a:prstGeom prst="rect">
            <a:avLst/>
          </a:prstGeom>
        </p:spPr>
      </p:pic>
    </p:spTree>
    <p:extLst>
      <p:ext uri="{BB962C8B-B14F-4D97-AF65-F5344CB8AC3E}">
        <p14:creationId xmlns:p14="http://schemas.microsoft.com/office/powerpoint/2010/main" val="391391358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445" y="776416"/>
            <a:ext cx="7775110" cy="332399"/>
          </a:xfrm>
        </p:spPr>
        <p:txBody>
          <a:bodyPr/>
          <a:lstStyle/>
          <a:p>
            <a:r>
              <a:rPr lang="en-US" sz="2400" dirty="0"/>
              <a:t>Glycemic Goals</a:t>
            </a:r>
            <a:endParaRPr lang="en-US" sz="24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321113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6.5a </a:t>
            </a:r>
            <a:r>
              <a:rPr lang="en-US" sz="1600"/>
              <a:t>	</a:t>
            </a:r>
            <a:r>
              <a:rPr lang="en-US" sz="1600" b="0" i="0" u="none" strike="noStrike" baseline="0"/>
              <a:t>An A1C goal for many nonpregnant adults of &lt;7% (&lt;53 mmol/mol) </a:t>
            </a:r>
            <a:r>
              <a:rPr lang="en-US" sz="1600" b="0" i="0" u="none" strike="noStrike" baseline="0">
                <a:solidFill>
                  <a:srgbClr val="000000"/>
                </a:solidFill>
              </a:rPr>
              <a:t>without 	significant hypoglycemia is appropriate. </a:t>
            </a:r>
            <a:r>
              <a:rPr lang="en-US" sz="1600" b="1" i="0" u="none" strike="noStrike" baseline="0">
                <a:solidFill>
                  <a:srgbClr val="87161F"/>
                </a:solidFill>
              </a:rPr>
              <a:t>A</a:t>
            </a:r>
            <a:endParaRPr lang="en-US" sz="1600" b="1" i="0" u="none" strike="noStrike" baseline="0"/>
          </a:p>
          <a:p>
            <a:pPr algn="l"/>
            <a:r>
              <a:rPr lang="en-US" sz="1600">
                <a:solidFill>
                  <a:srgbClr val="A6192E"/>
                </a:solidFill>
              </a:rPr>
              <a:t>6.5b</a:t>
            </a:r>
            <a:r>
              <a:rPr lang="en-US" sz="1600"/>
              <a:t> 	</a:t>
            </a:r>
            <a:r>
              <a:rPr lang="en-US" sz="1600" b="0" i="0" u="none" strike="noStrike" baseline="0">
                <a:solidFill>
                  <a:srgbClr val="000000"/>
                </a:solidFill>
              </a:rPr>
              <a:t>If using an ambulatory glucose profile/glucose management indicator to 	assess glycemia, a parallel goal for many nonpregnant adults is TIR &gt;70% 	with time below range &lt;4% and time </a:t>
            </a:r>
            <a:r>
              <a:rPr lang="nn-NO" sz="1600" b="0" i="0" u="none" strike="noStrike" baseline="0">
                <a:solidFill>
                  <a:srgbClr val="000000"/>
                </a:solidFill>
              </a:rPr>
              <a:t>&lt;54 mg/dL (&lt;3 mmol/L) &lt;1%. For </a:t>
            </a:r>
            <a:r>
              <a:rPr lang="en-US" sz="1600" b="0" i="0" u="none" strike="noStrike" baseline="0">
                <a:solidFill>
                  <a:srgbClr val="000000"/>
                </a:solidFill>
              </a:rPr>
              <a:t>those 	with frailty or at high risk of hypoglycemia, a goal of &gt;50% TIR with &lt;1% time 	below range is recommended </a:t>
            </a:r>
            <a:r>
              <a:rPr lang="en-US" sz="1600" b="1" i="0" u="none" strike="noStrike" baseline="0">
                <a:solidFill>
                  <a:srgbClr val="000000"/>
                </a:solidFill>
              </a:rPr>
              <a:t>(Fig. 6.1 and Table 6.2). </a:t>
            </a:r>
            <a:r>
              <a:rPr lang="en-US" sz="1600" b="1" i="0" u="none" strike="noStrike" baseline="0">
                <a:solidFill>
                  <a:srgbClr val="87161F"/>
                </a:solidFill>
              </a:rPr>
              <a:t>B</a:t>
            </a:r>
          </a:p>
          <a:p>
            <a:pPr algn="l"/>
            <a:r>
              <a:rPr lang="en-US" sz="1600">
                <a:solidFill>
                  <a:srgbClr val="A6192E"/>
                </a:solidFill>
              </a:rPr>
              <a:t>6.6</a:t>
            </a:r>
            <a:r>
              <a:rPr lang="en-US" sz="1600"/>
              <a:t> 	</a:t>
            </a:r>
            <a:r>
              <a:rPr lang="en-US" sz="1600" b="0" i="0" u="none" strike="noStrike" baseline="0">
                <a:solidFill>
                  <a:srgbClr val="000000"/>
                </a:solidFill>
              </a:rPr>
              <a:t>On the basis of health care professional judgment and the preference of the 	person with diabetes, achievement of lower A1C levels than the goal of 7% 	(53 mmol/mol) may be acceptable and even beneficial if it can be achieved 	safely without significant hypoglycemia or other adverse effects of treatment. 	</a:t>
            </a:r>
            <a:r>
              <a:rPr lang="en-US" sz="1600" b="1" i="0" u="none" strike="noStrike" baseline="0">
                <a:solidFill>
                  <a:srgbClr val="87161F"/>
                </a:solidFill>
              </a:rPr>
              <a:t>B</a:t>
            </a:r>
            <a:endParaRPr lang="en-US" sz="1600" b="1"/>
          </a:p>
        </p:txBody>
      </p:sp>
    </p:spTree>
    <p:extLst>
      <p:ext uri="{BB962C8B-B14F-4D97-AF65-F5344CB8AC3E}">
        <p14:creationId xmlns:p14="http://schemas.microsoft.com/office/powerpoint/2010/main" val="299416641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445" y="776416"/>
            <a:ext cx="7775110" cy="332399"/>
          </a:xfrm>
        </p:spPr>
        <p:txBody>
          <a:bodyPr/>
          <a:lstStyle/>
          <a:p>
            <a:r>
              <a:rPr lang="en-US" sz="2400" dirty="0"/>
              <a:t>Glycemic Goals (continued) </a:t>
            </a:r>
            <a:endParaRPr lang="en-US" sz="24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87258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dirty="0">
                <a:solidFill>
                  <a:srgbClr val="A6192E"/>
                </a:solidFill>
              </a:rPr>
              <a:t>6.7 </a:t>
            </a:r>
            <a:r>
              <a:rPr lang="en-US" sz="1700" dirty="0"/>
              <a:t>	</a:t>
            </a:r>
            <a:r>
              <a:rPr lang="en-US" sz="1700" b="0" i="0" u="none" strike="noStrike" baseline="0" dirty="0">
                <a:solidFill>
                  <a:srgbClr val="000000"/>
                </a:solidFill>
              </a:rPr>
              <a:t>Less stringent glycemic goals may be appropriate for individuals with 	limited life expectancy or where the harms of treatment are greater than 	the benefits. </a:t>
            </a:r>
            <a:r>
              <a:rPr lang="en-US" sz="1700" b="1" i="0" u="none" strike="noStrike" baseline="0" dirty="0">
                <a:solidFill>
                  <a:srgbClr val="87161F"/>
                </a:solidFill>
              </a:rPr>
              <a:t>B</a:t>
            </a:r>
          </a:p>
          <a:p>
            <a:pPr algn="l"/>
            <a:r>
              <a:rPr lang="en-US" sz="1700" dirty="0">
                <a:solidFill>
                  <a:srgbClr val="A6192E"/>
                </a:solidFill>
              </a:rPr>
              <a:t>6.8a</a:t>
            </a:r>
            <a:r>
              <a:rPr lang="en-US" sz="1700" dirty="0"/>
              <a:t> 	</a:t>
            </a:r>
            <a:r>
              <a:rPr lang="en-US" sz="1700" b="0" i="0" u="none" strike="noStrike" baseline="0" dirty="0" err="1">
                <a:solidFill>
                  <a:srgbClr val="000000"/>
                </a:solidFill>
              </a:rPr>
              <a:t>Deintensify</a:t>
            </a:r>
            <a:r>
              <a:rPr lang="en-US" sz="1700" b="0" i="0" u="none" strike="noStrike" baseline="0" dirty="0">
                <a:solidFill>
                  <a:srgbClr val="000000"/>
                </a:solidFill>
              </a:rPr>
              <a:t> hypoglycemia-causing medications (insulin, sulfonylureas, or 	meglitinides), or switch to a medication class with lower hypoglycemia 	risk, for individuals who are at high risk for hypoglycemia, within 	individualized glycemic goals. </a:t>
            </a:r>
            <a:r>
              <a:rPr lang="en-US" sz="1700" b="1" i="0" u="none" strike="noStrike" baseline="0" dirty="0">
                <a:solidFill>
                  <a:srgbClr val="87161F"/>
                </a:solidFill>
              </a:rPr>
              <a:t>B</a:t>
            </a:r>
          </a:p>
          <a:p>
            <a:pPr algn="l"/>
            <a:r>
              <a:rPr lang="en-US" sz="1700" dirty="0">
                <a:solidFill>
                  <a:srgbClr val="A6192E"/>
                </a:solidFill>
              </a:rPr>
              <a:t>6.8b</a:t>
            </a:r>
            <a:r>
              <a:rPr lang="en-US" sz="1700" dirty="0"/>
              <a:t>	</a:t>
            </a:r>
            <a:r>
              <a:rPr lang="en-US" sz="1700" b="0" i="0" u="none" strike="noStrike" baseline="0" dirty="0" err="1">
                <a:solidFill>
                  <a:srgbClr val="000000"/>
                </a:solidFill>
              </a:rPr>
              <a:t>Deintensify</a:t>
            </a:r>
            <a:r>
              <a:rPr lang="en-US" sz="1700" b="0" i="0" u="none" strike="noStrike" baseline="0" dirty="0">
                <a:solidFill>
                  <a:srgbClr val="000000"/>
                </a:solidFill>
              </a:rPr>
              <a:t> diabetes medications for individuals for whom the harms 	and/or burdens of treatment may be greater than the benefits, within 	individualized glycemic goals. </a:t>
            </a:r>
            <a:r>
              <a:rPr lang="en-US" sz="1700" b="1" i="0" u="none" strike="noStrike" baseline="0" dirty="0">
                <a:solidFill>
                  <a:srgbClr val="87161F"/>
                </a:solidFill>
              </a:rPr>
              <a:t>B</a:t>
            </a:r>
            <a:endParaRPr lang="en-US" sz="1700" b="1" dirty="0"/>
          </a:p>
        </p:txBody>
      </p:sp>
    </p:spTree>
    <p:extLst>
      <p:ext uri="{BB962C8B-B14F-4D97-AF65-F5344CB8AC3E}">
        <p14:creationId xmlns:p14="http://schemas.microsoft.com/office/powerpoint/2010/main" val="14392148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445" y="776416"/>
            <a:ext cx="7775110" cy="332399"/>
          </a:xfrm>
        </p:spPr>
        <p:txBody>
          <a:bodyPr/>
          <a:lstStyle/>
          <a:p>
            <a:r>
              <a:rPr lang="en-US" sz="2400" dirty="0"/>
              <a:t>Glycemic Goals (continued) </a:t>
            </a:r>
            <a:endParaRPr lang="en-US" sz="24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117468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a:solidFill>
                  <a:srgbClr val="A6192E"/>
                </a:solidFill>
              </a:rPr>
              <a:t>6.9 </a:t>
            </a:r>
            <a:r>
              <a:rPr lang="en-US" sz="1700"/>
              <a:t>	</a:t>
            </a:r>
            <a:r>
              <a:rPr lang="en-US" sz="1700" b="0" i="0" u="none" strike="noStrike" baseline="0">
                <a:solidFill>
                  <a:srgbClr val="000000"/>
                </a:solidFill>
              </a:rPr>
              <a:t>Reassess glycemic goals based on the individualized criteria shown in 	</a:t>
            </a:r>
            <a:r>
              <a:rPr lang="en-US" sz="1700" b="1" i="0" u="none" strike="noStrike" baseline="0">
                <a:solidFill>
                  <a:srgbClr val="000000"/>
                </a:solidFill>
              </a:rPr>
              <a:t>Fig. 6.2. </a:t>
            </a:r>
            <a:r>
              <a:rPr lang="en-US" sz="1700" b="1" i="0" u="none" strike="noStrike" baseline="0">
                <a:solidFill>
                  <a:srgbClr val="87161F"/>
                </a:solidFill>
              </a:rPr>
              <a:t>E</a:t>
            </a:r>
          </a:p>
          <a:p>
            <a:pPr algn="l"/>
            <a:r>
              <a:rPr lang="en-US" sz="1700">
                <a:solidFill>
                  <a:srgbClr val="A6192E"/>
                </a:solidFill>
              </a:rPr>
              <a:t>6.10</a:t>
            </a:r>
            <a:r>
              <a:rPr lang="en-US" sz="1700"/>
              <a:t>	</a:t>
            </a:r>
            <a:r>
              <a:rPr lang="en-US" sz="1700" b="0" i="0" u="none" strike="noStrike" baseline="0">
                <a:solidFill>
                  <a:srgbClr val="000000"/>
                </a:solidFill>
              </a:rPr>
              <a:t>Setting a glycemic goal during consultations is likely to improve patient 	outcomes. </a:t>
            </a:r>
            <a:r>
              <a:rPr lang="en-US" sz="1700" b="1" i="0" u="none" strike="noStrike" baseline="0">
                <a:solidFill>
                  <a:srgbClr val="87161F"/>
                </a:solidFill>
              </a:rPr>
              <a:t>E</a:t>
            </a:r>
            <a:endParaRPr lang="en-US" sz="1700" b="1"/>
          </a:p>
        </p:txBody>
      </p:sp>
    </p:spTree>
    <p:extLst>
      <p:ext uri="{BB962C8B-B14F-4D97-AF65-F5344CB8AC3E}">
        <p14:creationId xmlns:p14="http://schemas.microsoft.com/office/powerpoint/2010/main" val="20802264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5" name="TextBox 4">
            <a:extLst>
              <a:ext uri="{FF2B5EF4-FFF2-40B4-BE49-F238E27FC236}">
                <a16:creationId xmlns:a16="http://schemas.microsoft.com/office/drawing/2014/main" id="{E21453ED-B121-4A24-959A-D6F4BEE946D3}"/>
              </a:ext>
            </a:extLst>
          </p:cNvPr>
          <p:cNvSpPr txBox="1">
            <a:spLocks noChangeArrowheads="1"/>
          </p:cNvSpPr>
          <p:nvPr/>
        </p:nvSpPr>
        <p:spPr bwMode="auto">
          <a:xfrm>
            <a:off x="136779" y="4666629"/>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Glycemic Goals and Hypoglycemia: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2024;45(Suppl. 1):S111-S125</a:t>
            </a:r>
          </a:p>
        </p:txBody>
      </p:sp>
      <p:pic>
        <p:nvPicPr>
          <p:cNvPr id="4" name="Picture 3">
            <a:extLst>
              <a:ext uri="{FF2B5EF4-FFF2-40B4-BE49-F238E27FC236}">
                <a16:creationId xmlns:a16="http://schemas.microsoft.com/office/drawing/2014/main" id="{A4A31A1D-6B72-7568-D863-2179542CE873}"/>
              </a:ext>
            </a:extLst>
          </p:cNvPr>
          <p:cNvPicPr>
            <a:picLocks noChangeAspect="1"/>
          </p:cNvPicPr>
          <p:nvPr/>
        </p:nvPicPr>
        <p:blipFill>
          <a:blip r:embed="rId2"/>
          <a:stretch>
            <a:fillRect/>
          </a:stretch>
        </p:blipFill>
        <p:spPr>
          <a:xfrm>
            <a:off x="2235199" y="506702"/>
            <a:ext cx="5032007" cy="4130096"/>
          </a:xfrm>
          <a:prstGeom prst="rect">
            <a:avLst/>
          </a:prstGeom>
        </p:spPr>
      </p:pic>
    </p:spTree>
    <p:extLst>
      <p:ext uri="{BB962C8B-B14F-4D97-AF65-F5344CB8AC3E}">
        <p14:creationId xmlns:p14="http://schemas.microsoft.com/office/powerpoint/2010/main" val="27683681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445" y="776416"/>
            <a:ext cx="7775110" cy="387798"/>
          </a:xfrm>
        </p:spPr>
        <p:txBody>
          <a:bodyPr/>
          <a:lstStyle/>
          <a:p>
            <a:r>
              <a:rPr lang="en-US"/>
              <a:t>Cardiovascular Disease and Type 2 Diabetes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279555"/>
            <a:ext cx="7930382" cy="359534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b="0" i="0" u="none" strike="noStrike" baseline="0" dirty="0"/>
              <a:t>As outlined in more detail in Section 9, “Pharmacologic Approaches to Glycemic Treatment,” and Section 10, “Cardiovascular Disease and Risk Management,” the cardiovascular benefits of SGLT2 inhibitors or GLP-1 receptor agonists are not contingent upon A1C lowering. </a:t>
            </a:r>
            <a:r>
              <a:rPr lang="en-US" sz="1600" dirty="0"/>
              <a:t>T</a:t>
            </a:r>
            <a:r>
              <a:rPr lang="en-US" sz="1600" b="0" i="0" u="none" strike="noStrike" baseline="0" dirty="0"/>
              <a:t>herefore, initiation can be considered in people with type 2 diabetes and CVD independent of the current A1C or A1C goal or metformin therapy. Based on these considerations, the following two strategies are offered:</a:t>
            </a:r>
          </a:p>
          <a:p>
            <a:pPr algn="l"/>
            <a:endParaRPr lang="en-US" sz="1600" b="0" i="0" u="none" strike="noStrike" baseline="0" dirty="0"/>
          </a:p>
          <a:p>
            <a:pPr marL="457200" lvl="1" indent="0">
              <a:buNone/>
            </a:pPr>
            <a:r>
              <a:rPr lang="en-US" sz="1600" b="0" i="0" u="none" strike="noStrike" baseline="0" dirty="0">
                <a:latin typeface="Arial" panose="020B0604020202020204" pitchFamily="34" charset="0"/>
                <a:cs typeface="Arial" panose="020B0604020202020204" pitchFamily="34" charset="0"/>
              </a:rPr>
              <a:t>1. If already on dual therapy or multiple glucose-lowering therapies and not on an SGLT2 inhibitor or a GLP-1 receptor agonist, consider switching to one of these agents with proven cardiovascular benefit.</a:t>
            </a:r>
          </a:p>
          <a:p>
            <a:pPr marL="457200" lvl="1" indent="0">
              <a:buNone/>
            </a:pPr>
            <a:endParaRPr lang="en-US" sz="1600" b="0" i="0" u="none" strike="noStrike" baseline="0" dirty="0">
              <a:latin typeface="Arial" panose="020B0604020202020204" pitchFamily="34" charset="0"/>
              <a:cs typeface="Arial" panose="020B0604020202020204" pitchFamily="34" charset="0"/>
            </a:endParaRPr>
          </a:p>
          <a:p>
            <a:pPr marL="457200" lvl="1" indent="0">
              <a:buNone/>
            </a:pPr>
            <a:r>
              <a:rPr lang="en-US" sz="1600" dirty="0">
                <a:latin typeface="Arial" panose="020B0604020202020204" pitchFamily="34" charset="0"/>
                <a:cs typeface="Arial" panose="020B0604020202020204" pitchFamily="34" charset="0"/>
              </a:rPr>
              <a:t>2. </a:t>
            </a:r>
            <a:r>
              <a:rPr lang="en-US" sz="1600" b="0" i="0" u="none" strike="noStrike" baseline="0" dirty="0">
                <a:latin typeface="Arial" panose="020B0604020202020204" pitchFamily="34" charset="0"/>
                <a:cs typeface="Arial" panose="020B0604020202020204" pitchFamily="34" charset="0"/>
              </a:rPr>
              <a:t>Introduce SGLT2 inhibitors or GLP-1 receptor agonists in people with CVD at A1C goal (independent of metformin) for cardiovascular benefit, independent of baseline A1C or individualized A1C goal.</a:t>
            </a:r>
            <a:endParaRPr lang="en-US" sz="1600" dirty="0">
              <a:solidFill>
                <a:srgbClr val="A6192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11665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B0B42F9-F413-4622-AB2E-8C824FEEFD5C}"/>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Glycemic Goals and Hypoglycemia: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2024;45(Suppl. 1):S111-S125</a:t>
            </a:r>
          </a:p>
        </p:txBody>
      </p:sp>
      <p:sp>
        <p:nvSpPr>
          <p:cNvPr id="6" name="Text Placeholder 2">
            <a:extLst>
              <a:ext uri="{FF2B5EF4-FFF2-40B4-BE49-F238E27FC236}">
                <a16:creationId xmlns:a16="http://schemas.microsoft.com/office/drawing/2014/main" id="{96F7D3BF-A9BD-EDB8-0911-BB4A9B7DCD13}"/>
              </a:ext>
            </a:extLst>
          </p:cNvPr>
          <p:cNvSpPr>
            <a:spLocks noGrp="1"/>
          </p:cNvSpPr>
          <p:nvPr>
            <p:ph type="body" sz="quarter" idx="24"/>
          </p:nvPr>
        </p:nvSpPr>
        <p:spPr>
          <a:xfrm>
            <a:off x="136779" y="161681"/>
            <a:ext cx="7883271" cy="181219"/>
          </a:xfrm>
        </p:spPr>
        <p:txBody>
          <a:bodyPr/>
          <a:lstStyle/>
          <a:p>
            <a:r>
              <a:rPr lang="en-US"/>
              <a:t>Glycemic GOALS AND HYPOGLYCEMIA</a:t>
            </a:r>
          </a:p>
        </p:txBody>
      </p:sp>
      <p:pic>
        <p:nvPicPr>
          <p:cNvPr id="9" name="Picture 8">
            <a:extLst>
              <a:ext uri="{FF2B5EF4-FFF2-40B4-BE49-F238E27FC236}">
                <a16:creationId xmlns:a16="http://schemas.microsoft.com/office/drawing/2014/main" id="{E2FC9F6A-D097-EF0A-EFFA-9ABF1C82F3E9}"/>
              </a:ext>
            </a:extLst>
          </p:cNvPr>
          <p:cNvPicPr>
            <a:picLocks noChangeAspect="1"/>
          </p:cNvPicPr>
          <p:nvPr/>
        </p:nvPicPr>
        <p:blipFill>
          <a:blip r:embed="rId2"/>
          <a:stretch>
            <a:fillRect/>
          </a:stretch>
        </p:blipFill>
        <p:spPr>
          <a:xfrm>
            <a:off x="1367110" y="1034103"/>
            <a:ext cx="6409780" cy="3075293"/>
          </a:xfrm>
          <a:prstGeom prst="rect">
            <a:avLst/>
          </a:prstGeom>
        </p:spPr>
      </p:pic>
    </p:spTree>
    <p:extLst>
      <p:ext uri="{BB962C8B-B14F-4D97-AF65-F5344CB8AC3E}">
        <p14:creationId xmlns:p14="http://schemas.microsoft.com/office/powerpoint/2010/main" val="76750835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04699"/>
          </a:xfrm>
        </p:spPr>
        <p:txBody>
          <a:bodyPr/>
          <a:lstStyle/>
          <a:p>
            <a:r>
              <a:rPr lang="en-US" sz="2200" dirty="0"/>
              <a:t>Hypoglycemia Assessment, Prevention, and Treatment </a:t>
            </a:r>
            <a:endParaRPr lang="en-US" sz="2200" dirty="0">
              <a:solidFill>
                <a:srgbClr val="A6192E"/>
              </a:solidFill>
            </a:endParaRP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55755"/>
            <a:ext cx="7930382" cy="346761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6.11a </a:t>
            </a:r>
            <a:r>
              <a:rPr lang="en-US" sz="1600"/>
              <a:t> 	</a:t>
            </a:r>
            <a:r>
              <a:rPr lang="en-US" sz="1600" b="0" i="0" u="none" strike="noStrike" baseline="0">
                <a:solidFill>
                  <a:srgbClr val="000000"/>
                </a:solidFill>
              </a:rPr>
              <a:t>History of hypoglycemia should be reviewed at every clinical encounter for all 	individuals at risk for hypoglycemia and evaluated as indicated. </a:t>
            </a:r>
            <a:r>
              <a:rPr lang="en-US" sz="1600" b="1" i="0" u="none" strike="noStrike" baseline="0">
                <a:solidFill>
                  <a:srgbClr val="87161F"/>
                </a:solidFill>
              </a:rPr>
              <a:t>C</a:t>
            </a:r>
          </a:p>
          <a:p>
            <a:pPr algn="l"/>
            <a:r>
              <a:rPr lang="en-US" sz="1600">
                <a:solidFill>
                  <a:srgbClr val="A6192E"/>
                </a:solidFill>
              </a:rPr>
              <a:t>6.11b</a:t>
            </a:r>
            <a:r>
              <a:rPr lang="en-US" sz="1600"/>
              <a:t> 	</a:t>
            </a:r>
            <a:r>
              <a:rPr lang="en-US" sz="1600" b="0" i="0" u="none" strike="noStrike" baseline="0">
                <a:solidFill>
                  <a:srgbClr val="000000"/>
                </a:solidFill>
              </a:rPr>
              <a:t>Clinicians should screen all individuals at risk for hypoglycemia for impaired 	hypoglycemia awareness. </a:t>
            </a:r>
            <a:r>
              <a:rPr lang="en-US" sz="1600" b="1" i="0" u="none" strike="noStrike" baseline="0">
                <a:solidFill>
                  <a:srgbClr val="87161F"/>
                </a:solidFill>
              </a:rPr>
              <a:t>E</a:t>
            </a:r>
          </a:p>
          <a:p>
            <a:pPr algn="l"/>
            <a:r>
              <a:rPr lang="en-US" sz="1600">
                <a:solidFill>
                  <a:srgbClr val="A6192E"/>
                </a:solidFill>
              </a:rPr>
              <a:t>6.11c 	</a:t>
            </a:r>
            <a:r>
              <a:rPr lang="en-US" sz="1600" b="0" i="0" u="none" strike="noStrike" baseline="0">
                <a:solidFill>
                  <a:srgbClr val="000000"/>
                </a:solidFill>
              </a:rPr>
              <a:t>Clinicians should consider an individual’s risk for hypoglycemia (see Table 	6.5) when selecting diabetes medications and glycemic goals. </a:t>
            </a:r>
            <a:r>
              <a:rPr lang="en-US" sz="1600" b="1" i="0" u="none" strike="noStrike" baseline="0">
                <a:solidFill>
                  <a:srgbClr val="87161F"/>
                </a:solidFill>
              </a:rPr>
              <a:t>E</a:t>
            </a:r>
            <a:endParaRPr lang="en-US" sz="1600" b="1">
              <a:solidFill>
                <a:srgbClr val="A6192E"/>
              </a:solidFill>
            </a:endParaRPr>
          </a:p>
          <a:p>
            <a:pPr algn="l"/>
            <a:r>
              <a:rPr lang="en-US" sz="1600">
                <a:solidFill>
                  <a:srgbClr val="A6192E"/>
                </a:solidFill>
              </a:rPr>
              <a:t>6.11d 	</a:t>
            </a:r>
            <a:r>
              <a:rPr lang="en-US" sz="1600" b="0" i="0" u="none" strike="noStrike" baseline="0">
                <a:solidFill>
                  <a:srgbClr val="000000"/>
                </a:solidFill>
              </a:rPr>
              <a:t>Use of CGM is beneficial and recommended for individuals at high risk 	for 	hypoglycemia. </a:t>
            </a:r>
            <a:r>
              <a:rPr lang="en-US" sz="1600" b="1" i="0" u="none" strike="noStrike" baseline="0">
                <a:solidFill>
                  <a:srgbClr val="87161F"/>
                </a:solidFill>
              </a:rPr>
              <a:t>A</a:t>
            </a:r>
          </a:p>
          <a:p>
            <a:pPr algn="l"/>
            <a:r>
              <a:rPr lang="en-US" sz="1600">
                <a:solidFill>
                  <a:srgbClr val="A6192E"/>
                </a:solidFill>
              </a:rPr>
              <a:t>6.12 </a:t>
            </a:r>
            <a:r>
              <a:rPr lang="en-US" sz="1600">
                <a:solidFill>
                  <a:srgbClr val="87161F"/>
                </a:solidFill>
              </a:rPr>
              <a:t>	</a:t>
            </a:r>
            <a:r>
              <a:rPr lang="en-US" sz="1600" b="0" i="0" u="none" strike="noStrike" baseline="0">
                <a:solidFill>
                  <a:srgbClr val="000000"/>
                </a:solidFill>
              </a:rPr>
              <a:t>Glucose is the preferred treatment for the conscious individual with </a:t>
            </a:r>
            <a:r>
              <a:rPr lang="it-IT" sz="1600" b="0" i="0" u="none" strike="noStrike" baseline="0">
                <a:solidFill>
                  <a:srgbClr val="000000"/>
                </a:solidFill>
              </a:rPr>
              <a:t>glucose 	&lt;70 mg/dL (&lt;3.9 mmol/L), </a:t>
            </a:r>
            <a:r>
              <a:rPr lang="en-US" sz="1600" b="0" i="0" u="none" strike="noStrike" baseline="0">
                <a:solidFill>
                  <a:srgbClr val="000000"/>
                </a:solidFill>
              </a:rPr>
              <a:t>although any form of carbohydrate that contains 	glucose may be used. Fifteen minutes after initial treatment, repeat the 	treatment if hypoglycemia persists. </a:t>
            </a:r>
            <a:r>
              <a:rPr lang="en-US" sz="1600" b="1" i="0" u="none" strike="noStrike" baseline="0">
                <a:solidFill>
                  <a:srgbClr val="87161F"/>
                </a:solidFill>
              </a:rPr>
              <a:t>B</a:t>
            </a:r>
            <a:endParaRPr lang="en-US" sz="1600" b="1">
              <a:solidFill>
                <a:srgbClr val="A6192E"/>
              </a:solidFill>
            </a:endParaRPr>
          </a:p>
        </p:txBody>
      </p:sp>
      <p:sp>
        <p:nvSpPr>
          <p:cNvPr id="6" name="Text Placeholder 2">
            <a:extLst>
              <a:ext uri="{FF2B5EF4-FFF2-40B4-BE49-F238E27FC236}">
                <a16:creationId xmlns:a16="http://schemas.microsoft.com/office/drawing/2014/main" id="{86ABED24-39BA-22F0-A2CC-9D1E9DBC7860}"/>
              </a:ext>
            </a:extLst>
          </p:cNvPr>
          <p:cNvSpPr>
            <a:spLocks noGrp="1"/>
          </p:cNvSpPr>
          <p:nvPr>
            <p:ph type="body" sz="quarter" idx="24"/>
          </p:nvPr>
        </p:nvSpPr>
        <p:spPr>
          <a:xfrm>
            <a:off x="136779" y="161681"/>
            <a:ext cx="7883271" cy="181219"/>
          </a:xfrm>
        </p:spPr>
        <p:txBody>
          <a:bodyPr/>
          <a:lstStyle/>
          <a:p>
            <a:r>
              <a:rPr lang="en-US"/>
              <a:t>Glycemic GOALS AND HYPOGLYCEMIA</a:t>
            </a:r>
          </a:p>
        </p:txBody>
      </p:sp>
    </p:spTree>
    <p:extLst>
      <p:ext uri="{BB962C8B-B14F-4D97-AF65-F5344CB8AC3E}">
        <p14:creationId xmlns:p14="http://schemas.microsoft.com/office/powerpoint/2010/main" val="278249291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609398"/>
          </a:xfrm>
        </p:spPr>
        <p:txBody>
          <a:bodyPr/>
          <a:lstStyle/>
          <a:p>
            <a:r>
              <a:rPr lang="en-US" sz="2200"/>
              <a:t>Hypoglycemia Assessment, Prevention, and Treatment (continued) </a:t>
            </a:r>
            <a:endParaRPr lang="en-US" sz="2200">
              <a:solidFill>
                <a:srgbClr val="A6192E"/>
              </a:solidFill>
            </a:endParaRP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475997"/>
            <a:ext cx="7930382"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6.13 	</a:t>
            </a:r>
            <a:r>
              <a:rPr lang="en-US" sz="1600" b="0" i="0" u="none" strike="noStrike" baseline="0" dirty="0"/>
              <a:t>Glucagon should be prescribed for all individuals taking insulin or at high risk 	for hypoglycemia. Family, caregivers, school personnel, and others providing 	support to these individuals should know its location and be educated on how 	to administer it. </a:t>
            </a:r>
            <a:r>
              <a:rPr lang="en-US" sz="1600" b="0" i="0" u="none" strike="noStrike" baseline="0" dirty="0">
                <a:solidFill>
                  <a:srgbClr val="000000"/>
                </a:solidFill>
              </a:rPr>
              <a:t>Glucagon preparations that do not have to be reconstituted 	are preferred. </a:t>
            </a:r>
            <a:r>
              <a:rPr lang="en-US" sz="1600" b="1" i="0" u="none" strike="noStrike" baseline="0" dirty="0">
                <a:solidFill>
                  <a:srgbClr val="87161F"/>
                </a:solidFill>
              </a:rPr>
              <a:t>E</a:t>
            </a:r>
            <a:r>
              <a:rPr lang="en-US" sz="1600" dirty="0"/>
              <a:t>	</a:t>
            </a:r>
          </a:p>
          <a:p>
            <a:pPr algn="l"/>
            <a:r>
              <a:rPr lang="en-US" sz="1600" dirty="0">
                <a:solidFill>
                  <a:srgbClr val="A6192E"/>
                </a:solidFill>
              </a:rPr>
              <a:t>6.14</a:t>
            </a:r>
            <a:r>
              <a:rPr lang="en-US" sz="1600" dirty="0"/>
              <a:t> 	</a:t>
            </a:r>
            <a:r>
              <a:rPr lang="en-US" sz="1600" b="0" i="0" u="none" strike="noStrike" baseline="0" dirty="0">
                <a:solidFill>
                  <a:srgbClr val="000000"/>
                </a:solidFill>
              </a:rPr>
              <a:t>All individuals taking insulin </a:t>
            </a:r>
            <a:r>
              <a:rPr lang="en-US" sz="1600" b="1" i="0" u="none" strike="noStrike" baseline="0" dirty="0">
                <a:solidFill>
                  <a:srgbClr val="87161F"/>
                </a:solidFill>
              </a:rPr>
              <a:t>A</a:t>
            </a:r>
            <a:r>
              <a:rPr lang="en-US" sz="1600" b="0" i="0" u="none" strike="noStrike" baseline="0" dirty="0">
                <a:solidFill>
                  <a:srgbClr val="87161F"/>
                </a:solidFill>
              </a:rPr>
              <a:t> </a:t>
            </a:r>
            <a:r>
              <a:rPr lang="en-US" sz="1600" b="0" i="0" u="none" strike="noStrike" baseline="0" dirty="0">
                <a:solidFill>
                  <a:srgbClr val="000000"/>
                </a:solidFill>
              </a:rPr>
              <a:t>or at risk for hypoglycemia </a:t>
            </a:r>
            <a:r>
              <a:rPr lang="en-US" sz="1600" b="1" i="0" u="none" strike="noStrike" baseline="0" dirty="0">
                <a:solidFill>
                  <a:srgbClr val="87161F"/>
                </a:solidFill>
              </a:rPr>
              <a:t>C</a:t>
            </a:r>
            <a:r>
              <a:rPr lang="en-US" sz="1600" b="0" i="0" u="none" strike="noStrike" baseline="0" dirty="0">
                <a:solidFill>
                  <a:srgbClr val="87161F"/>
                </a:solidFill>
              </a:rPr>
              <a:t> </a:t>
            </a:r>
            <a:r>
              <a:rPr lang="en-US" sz="1600" b="0" i="0" u="none" strike="noStrike" baseline="0" dirty="0">
                <a:solidFill>
                  <a:srgbClr val="000000"/>
                </a:solidFill>
              </a:rPr>
              <a:t>should receive 	structured education for hypoglycemia prevention and treatment, with ongoing 	education for those who experience hypoglycemic events.</a:t>
            </a:r>
            <a:endParaRPr lang="en-US" sz="1600" dirty="0">
              <a:solidFill>
                <a:srgbClr val="000000"/>
              </a:solidFill>
            </a:endParaRPr>
          </a:p>
          <a:p>
            <a:pPr algn="l"/>
            <a:r>
              <a:rPr lang="en-US" sz="1600" dirty="0">
                <a:solidFill>
                  <a:srgbClr val="A6192E"/>
                </a:solidFill>
              </a:rPr>
              <a:t>6.15 	</a:t>
            </a:r>
            <a:r>
              <a:rPr lang="en-US" sz="1600" b="0" i="0" u="none" strike="noStrike" baseline="0" dirty="0">
                <a:solidFill>
                  <a:srgbClr val="000000"/>
                </a:solidFill>
              </a:rPr>
              <a:t>One or more episodes of level 2 or 3 hypoglycemia should prompt 	reevaluation of the treatment plan, including </a:t>
            </a:r>
            <a:r>
              <a:rPr lang="en-US" sz="1600" b="0" i="0" u="none" strike="noStrike" baseline="0" dirty="0" err="1">
                <a:solidFill>
                  <a:srgbClr val="000000"/>
                </a:solidFill>
              </a:rPr>
              <a:t>deintensifying</a:t>
            </a:r>
            <a:r>
              <a:rPr lang="en-US" sz="1600" b="0" i="0" u="none" strike="noStrike" baseline="0" dirty="0">
                <a:solidFill>
                  <a:srgbClr val="000000"/>
                </a:solidFill>
              </a:rPr>
              <a:t> or switching 	diabetes medications</a:t>
            </a:r>
            <a:r>
              <a:rPr lang="en-US" sz="1600" dirty="0">
                <a:solidFill>
                  <a:srgbClr val="000000"/>
                </a:solidFill>
              </a:rPr>
              <a:t> </a:t>
            </a:r>
            <a:r>
              <a:rPr lang="en-US" sz="1600" b="0" i="0" u="none" strike="noStrike" baseline="0" dirty="0">
                <a:solidFill>
                  <a:srgbClr val="000000"/>
                </a:solidFill>
              </a:rPr>
              <a:t>if appropriate. </a:t>
            </a:r>
            <a:r>
              <a:rPr lang="en-US" sz="1600" b="1" i="0" u="none" strike="noStrike" baseline="0" dirty="0">
                <a:solidFill>
                  <a:srgbClr val="87161F"/>
                </a:solidFill>
              </a:rPr>
              <a:t>E</a:t>
            </a:r>
            <a:r>
              <a:rPr lang="en-US" sz="1600" dirty="0">
                <a:solidFill>
                  <a:srgbClr val="87161F"/>
                </a:solidFill>
              </a:rPr>
              <a:t>	</a:t>
            </a:r>
            <a:endParaRPr lang="en-US" sz="1600" b="1" dirty="0">
              <a:solidFill>
                <a:srgbClr val="A6192E"/>
              </a:solidFill>
            </a:endParaRPr>
          </a:p>
        </p:txBody>
      </p:sp>
      <p:sp>
        <p:nvSpPr>
          <p:cNvPr id="6" name="Text Placeholder 2">
            <a:extLst>
              <a:ext uri="{FF2B5EF4-FFF2-40B4-BE49-F238E27FC236}">
                <a16:creationId xmlns:a16="http://schemas.microsoft.com/office/drawing/2014/main" id="{86ABED24-39BA-22F0-A2CC-9D1E9DBC7860}"/>
              </a:ext>
            </a:extLst>
          </p:cNvPr>
          <p:cNvSpPr>
            <a:spLocks noGrp="1"/>
          </p:cNvSpPr>
          <p:nvPr>
            <p:ph type="body" sz="quarter" idx="24"/>
          </p:nvPr>
        </p:nvSpPr>
        <p:spPr>
          <a:xfrm>
            <a:off x="136779" y="161681"/>
            <a:ext cx="7883271" cy="181219"/>
          </a:xfrm>
        </p:spPr>
        <p:txBody>
          <a:bodyPr/>
          <a:lstStyle/>
          <a:p>
            <a:r>
              <a:rPr lang="en-US"/>
              <a:t>Glycemic GOALS AND HYPOGLYCEMIA</a:t>
            </a:r>
          </a:p>
        </p:txBody>
      </p:sp>
    </p:spTree>
    <p:extLst>
      <p:ext uri="{BB962C8B-B14F-4D97-AF65-F5344CB8AC3E}">
        <p14:creationId xmlns:p14="http://schemas.microsoft.com/office/powerpoint/2010/main" val="2447687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F9BF5D1D-ED9B-E196-6E60-2886532CD3DA}"/>
              </a:ext>
            </a:extLst>
          </p:cNvPr>
          <p:cNvSpPr>
            <a:spLocks noGrp="1"/>
          </p:cNvSpPr>
          <p:nvPr>
            <p:ph type="title"/>
          </p:nvPr>
        </p:nvSpPr>
        <p:spPr>
          <a:xfrm>
            <a:off x="1077264" y="1372481"/>
            <a:ext cx="3338876" cy="1335550"/>
          </a:xfrm>
        </p:spPr>
        <p:txBody>
          <a:bodyPr/>
          <a:lstStyle/>
          <a:p>
            <a:r>
              <a:rPr lang="en-US" dirty="0"/>
              <a:t>Chronic Care Model</a:t>
            </a:r>
            <a:br>
              <a:rPr lang="en-US" dirty="0"/>
            </a:br>
            <a:br>
              <a:rPr lang="en-US" dirty="0"/>
            </a:br>
            <a:r>
              <a:rPr lang="en-US" sz="2000" dirty="0"/>
              <a:t>The Chronic Care Model includes six core elements to optimize the care of people with chronic disease.</a:t>
            </a:r>
            <a:br>
              <a:rPr lang="en-US" sz="2000" dirty="0"/>
            </a:br>
            <a:endParaRPr lang="en-US" sz="2000" dirty="0"/>
          </a:p>
        </p:txBody>
      </p:sp>
      <p:sp>
        <p:nvSpPr>
          <p:cNvPr id="5" name="Text Placeholder 4">
            <a:extLst>
              <a:ext uri="{FF2B5EF4-FFF2-40B4-BE49-F238E27FC236}">
                <a16:creationId xmlns:a16="http://schemas.microsoft.com/office/drawing/2014/main" id="{3149B12B-7FD0-66A0-D0C8-37A72E11BD91}"/>
              </a:ext>
            </a:extLst>
          </p:cNvPr>
          <p:cNvSpPr txBox="1">
            <a:spLocks/>
          </p:cNvSpPr>
          <p:nvPr/>
        </p:nvSpPr>
        <p:spPr>
          <a:xfrm>
            <a:off x="5122017" y="800642"/>
            <a:ext cx="3162447" cy="3631250"/>
          </a:xfrm>
          <a:prstGeom prst="rect">
            <a:avLst/>
          </a:prstGeom>
        </p:spPr>
        <p:txBody>
          <a:bodyPr wrap="square" lIns="0" tIns="0" rIns="0" bIns="0">
            <a:spAutoFit/>
          </a:bodyPr>
          <a:lstStyle>
            <a:lvl1pPr marL="0" indent="0" algn="l" defTabSz="914400" rtl="0" eaLnBrk="1" latinLnBrk="0" hangingPunct="1">
              <a:lnSpc>
                <a:spcPct val="90000"/>
              </a:lnSpc>
              <a:spcBef>
                <a:spcPts val="1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200" b="0" i="0" u="none" strike="noStrike" baseline="0" dirty="0">
                <a:solidFill>
                  <a:srgbClr val="A6192E"/>
                </a:solidFill>
              </a:rPr>
              <a:t>1. </a:t>
            </a:r>
            <a:r>
              <a:rPr lang="en-US" sz="1200" b="0" i="0" u="none" strike="noStrike" baseline="0" dirty="0"/>
              <a:t>Delivery system design (moving from a reactive to a proactive care delivery system where planned visits are coordinated through a team-based approach)</a:t>
            </a:r>
          </a:p>
          <a:p>
            <a:pPr algn="l"/>
            <a:endParaRPr lang="en-US" sz="1200" dirty="0"/>
          </a:p>
          <a:p>
            <a:pPr algn="l"/>
            <a:r>
              <a:rPr lang="en-US" sz="1200" dirty="0">
                <a:solidFill>
                  <a:srgbClr val="A6192E"/>
                </a:solidFill>
              </a:rPr>
              <a:t>2. </a:t>
            </a:r>
            <a:r>
              <a:rPr lang="en-US" sz="1200" dirty="0"/>
              <a:t>Self-management support</a:t>
            </a:r>
          </a:p>
          <a:p>
            <a:pPr algn="l"/>
            <a:endParaRPr lang="en-US" sz="1200" dirty="0"/>
          </a:p>
          <a:p>
            <a:pPr algn="l"/>
            <a:r>
              <a:rPr lang="en-US" sz="1200" dirty="0">
                <a:solidFill>
                  <a:srgbClr val="A6192E"/>
                </a:solidFill>
              </a:rPr>
              <a:t>3.</a:t>
            </a:r>
            <a:r>
              <a:rPr lang="en-US" sz="1200" b="0" i="0" u="none" strike="noStrike" baseline="0" dirty="0"/>
              <a:t> Decision support, particularly at the</a:t>
            </a:r>
            <a:r>
              <a:rPr lang="en-US" sz="1200" dirty="0"/>
              <a:t> </a:t>
            </a:r>
            <a:r>
              <a:rPr lang="en-US" sz="1200" b="0" i="0" u="none" strike="noStrike" baseline="0" dirty="0"/>
              <a:t>point of care during a clinical encounter</a:t>
            </a:r>
            <a:r>
              <a:rPr lang="en-US" sz="1200" dirty="0"/>
              <a:t> </a:t>
            </a:r>
            <a:r>
              <a:rPr lang="en-US" sz="1200" b="0" i="0" u="none" strike="noStrike" baseline="0" dirty="0"/>
              <a:t>(basing care on evidence-based, effective care guidelines)</a:t>
            </a:r>
          </a:p>
          <a:p>
            <a:pPr algn="l"/>
            <a:endParaRPr lang="en-US" sz="1200" dirty="0"/>
          </a:p>
          <a:p>
            <a:pPr algn="l"/>
            <a:r>
              <a:rPr lang="en-US" sz="1200" b="0" i="0" u="none" strike="noStrike" baseline="0" dirty="0">
                <a:solidFill>
                  <a:srgbClr val="A6192E"/>
                </a:solidFill>
              </a:rPr>
              <a:t>4. </a:t>
            </a:r>
            <a:r>
              <a:rPr lang="en-US" sz="1200" b="0" i="0" u="none" strike="noStrike" baseline="0" dirty="0"/>
              <a:t>Clinical information systems (using registries that can provide person-specific</a:t>
            </a:r>
            <a:r>
              <a:rPr lang="en-US" sz="1200" dirty="0"/>
              <a:t> </a:t>
            </a:r>
            <a:r>
              <a:rPr lang="en-US" sz="1200" b="0" i="0" u="none" strike="noStrike" baseline="0" dirty="0"/>
              <a:t>and population-based support to the care team)</a:t>
            </a:r>
          </a:p>
          <a:p>
            <a:pPr algn="l"/>
            <a:endParaRPr lang="en-US" sz="1200" b="0" i="0" u="none" strike="noStrike" baseline="0" dirty="0"/>
          </a:p>
          <a:p>
            <a:pPr algn="l"/>
            <a:r>
              <a:rPr lang="en-US" sz="1200" dirty="0">
                <a:solidFill>
                  <a:srgbClr val="A6192E"/>
                </a:solidFill>
              </a:rPr>
              <a:t>5. </a:t>
            </a:r>
            <a:r>
              <a:rPr lang="en-US" sz="1200" b="0" i="0" u="none" strike="noStrike" baseline="0" dirty="0"/>
              <a:t>Community resources and policies (identifying or developing resources to support healthy lifestyles)</a:t>
            </a:r>
          </a:p>
          <a:p>
            <a:pPr algn="l"/>
            <a:endParaRPr lang="en-US" sz="1200" dirty="0"/>
          </a:p>
          <a:p>
            <a:pPr algn="l"/>
            <a:r>
              <a:rPr lang="en-US" sz="1200" dirty="0">
                <a:solidFill>
                  <a:srgbClr val="A6192E"/>
                </a:solidFill>
              </a:rPr>
              <a:t>6. </a:t>
            </a:r>
            <a:r>
              <a:rPr lang="en-US" sz="1200" b="0" i="0" u="none" strike="noStrike" baseline="0" dirty="0"/>
              <a:t>Health systems (to create a quality-oriented</a:t>
            </a:r>
          </a:p>
          <a:p>
            <a:pPr algn="l"/>
            <a:r>
              <a:rPr lang="en-US" sz="1200" b="0" i="0" u="none" strike="noStrike" baseline="0" dirty="0"/>
              <a:t>culture)</a:t>
            </a:r>
            <a:endParaRPr lang="en-US" sz="1200" dirty="0"/>
          </a:p>
        </p:txBody>
      </p:sp>
    </p:spTree>
    <p:extLst>
      <p:ext uri="{BB962C8B-B14F-4D97-AF65-F5344CB8AC3E}">
        <p14:creationId xmlns:p14="http://schemas.microsoft.com/office/powerpoint/2010/main" val="340192693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609398"/>
          </a:xfrm>
        </p:spPr>
        <p:txBody>
          <a:bodyPr/>
          <a:lstStyle/>
          <a:p>
            <a:r>
              <a:rPr lang="en-US" sz="2200" dirty="0"/>
              <a:t>Hypoglycemia Assessment, Prevention, and Treatment (continued) </a:t>
            </a:r>
            <a:endParaRPr lang="en-US" sz="2200" dirty="0">
              <a:solidFill>
                <a:srgbClr val="A6192E"/>
              </a:solidFill>
            </a:endParaRP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456947"/>
            <a:ext cx="7930382" cy="16055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6.16 	</a:t>
            </a:r>
            <a:r>
              <a:rPr lang="en-US" sz="1600" b="0" i="0" u="none" strike="noStrike" baseline="0">
                <a:solidFill>
                  <a:srgbClr val="000000"/>
                </a:solidFill>
              </a:rPr>
              <a:t>Refer individuals with impaired hypoglycemia awareness to a trained health 	care professional to receive evidence-based intervention to help reestablish 	awareness of symptoms of hypoglycemia. </a:t>
            </a:r>
            <a:r>
              <a:rPr lang="en-US" sz="1600" b="1" i="0" u="none" strike="noStrike" baseline="0">
                <a:solidFill>
                  <a:srgbClr val="87161F"/>
                </a:solidFill>
              </a:rPr>
              <a:t>A</a:t>
            </a:r>
          </a:p>
          <a:p>
            <a:pPr algn="l"/>
            <a:r>
              <a:rPr lang="en-US" sz="1600">
                <a:solidFill>
                  <a:srgbClr val="A6192E"/>
                </a:solidFill>
              </a:rPr>
              <a:t>6.17</a:t>
            </a:r>
            <a:r>
              <a:rPr lang="en-US" sz="1600"/>
              <a:t> 	</a:t>
            </a:r>
            <a:r>
              <a:rPr lang="en-US" sz="1600" b="0" i="0" u="none" strike="noStrike" baseline="0">
                <a:solidFill>
                  <a:srgbClr val="000000"/>
                </a:solidFill>
              </a:rPr>
              <a:t>Ongoing assessment of cognitive function is suggested with increased 	vigilance for hypoglycemia by the clinician, patient, and caregivers if impaired 	or declining cognition is found. </a:t>
            </a:r>
            <a:r>
              <a:rPr lang="en-US" sz="1600" b="1" i="0" u="none" strike="noStrike" baseline="0">
                <a:solidFill>
                  <a:srgbClr val="87161F"/>
                </a:solidFill>
              </a:rPr>
              <a:t>B</a:t>
            </a:r>
            <a:endParaRPr lang="en-US" sz="1600" b="1">
              <a:solidFill>
                <a:srgbClr val="000000"/>
              </a:solidFill>
            </a:endParaRPr>
          </a:p>
        </p:txBody>
      </p:sp>
      <p:sp>
        <p:nvSpPr>
          <p:cNvPr id="6" name="Text Placeholder 2">
            <a:extLst>
              <a:ext uri="{FF2B5EF4-FFF2-40B4-BE49-F238E27FC236}">
                <a16:creationId xmlns:a16="http://schemas.microsoft.com/office/drawing/2014/main" id="{86ABED24-39BA-22F0-A2CC-9D1E9DBC7860}"/>
              </a:ext>
            </a:extLst>
          </p:cNvPr>
          <p:cNvSpPr>
            <a:spLocks noGrp="1"/>
          </p:cNvSpPr>
          <p:nvPr>
            <p:ph type="body" sz="quarter" idx="24"/>
          </p:nvPr>
        </p:nvSpPr>
        <p:spPr>
          <a:xfrm>
            <a:off x="136779" y="161681"/>
            <a:ext cx="7883271" cy="181219"/>
          </a:xfrm>
        </p:spPr>
        <p:txBody>
          <a:bodyPr/>
          <a:lstStyle/>
          <a:p>
            <a:r>
              <a:rPr lang="en-US"/>
              <a:t>Glycemic GOALS AND HYPOGLYCEMIA</a:t>
            </a:r>
          </a:p>
        </p:txBody>
      </p:sp>
    </p:spTree>
    <p:extLst>
      <p:ext uri="{BB962C8B-B14F-4D97-AF65-F5344CB8AC3E}">
        <p14:creationId xmlns:p14="http://schemas.microsoft.com/office/powerpoint/2010/main" val="205002074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5" name="TextBox 4">
            <a:extLst>
              <a:ext uri="{FF2B5EF4-FFF2-40B4-BE49-F238E27FC236}">
                <a16:creationId xmlns:a16="http://schemas.microsoft.com/office/drawing/2014/main" id="{04F4163C-28BB-4E10-A905-362E144E8746}"/>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Glycemic Goals and Hypoglycemia: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2024;45(Suppl. 1):S111-S125</a:t>
            </a:r>
          </a:p>
        </p:txBody>
      </p:sp>
      <p:pic>
        <p:nvPicPr>
          <p:cNvPr id="6" name="Picture 5">
            <a:extLst>
              <a:ext uri="{FF2B5EF4-FFF2-40B4-BE49-F238E27FC236}">
                <a16:creationId xmlns:a16="http://schemas.microsoft.com/office/drawing/2014/main" id="{5237B95A-68AC-556D-AE3E-10230664AF2F}"/>
              </a:ext>
            </a:extLst>
          </p:cNvPr>
          <p:cNvPicPr>
            <a:picLocks noChangeAspect="1"/>
          </p:cNvPicPr>
          <p:nvPr/>
        </p:nvPicPr>
        <p:blipFill>
          <a:blip r:embed="rId2"/>
          <a:stretch>
            <a:fillRect/>
          </a:stretch>
        </p:blipFill>
        <p:spPr>
          <a:xfrm>
            <a:off x="1187450" y="1130004"/>
            <a:ext cx="7046066" cy="2292646"/>
          </a:xfrm>
          <a:prstGeom prst="rect">
            <a:avLst/>
          </a:prstGeom>
        </p:spPr>
      </p:pic>
    </p:spTree>
    <p:extLst>
      <p:ext uri="{BB962C8B-B14F-4D97-AF65-F5344CB8AC3E}">
        <p14:creationId xmlns:p14="http://schemas.microsoft.com/office/powerpoint/2010/main" val="358054690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5" name="TextBox 4">
            <a:extLst>
              <a:ext uri="{FF2B5EF4-FFF2-40B4-BE49-F238E27FC236}">
                <a16:creationId xmlns:a16="http://schemas.microsoft.com/office/drawing/2014/main" id="{04F4163C-28BB-4E10-A905-362E144E8746}"/>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Glycemic Goals and Hypoglycemia: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2024;45(Suppl. 1):S111-S125</a:t>
            </a:r>
          </a:p>
        </p:txBody>
      </p:sp>
      <p:pic>
        <p:nvPicPr>
          <p:cNvPr id="4" name="Picture 3">
            <a:extLst>
              <a:ext uri="{FF2B5EF4-FFF2-40B4-BE49-F238E27FC236}">
                <a16:creationId xmlns:a16="http://schemas.microsoft.com/office/drawing/2014/main" id="{72F8CB5D-E837-37CE-A25B-8C381A7A0F99}"/>
              </a:ext>
            </a:extLst>
          </p:cNvPr>
          <p:cNvPicPr>
            <a:picLocks noChangeAspect="1"/>
          </p:cNvPicPr>
          <p:nvPr/>
        </p:nvPicPr>
        <p:blipFill>
          <a:blip r:embed="rId2"/>
          <a:stretch>
            <a:fillRect/>
          </a:stretch>
        </p:blipFill>
        <p:spPr>
          <a:xfrm>
            <a:off x="420556" y="720724"/>
            <a:ext cx="4518173" cy="3702051"/>
          </a:xfrm>
          <a:prstGeom prst="rect">
            <a:avLst/>
          </a:prstGeom>
        </p:spPr>
      </p:pic>
      <p:pic>
        <p:nvPicPr>
          <p:cNvPr id="8" name="Picture 7">
            <a:extLst>
              <a:ext uri="{FF2B5EF4-FFF2-40B4-BE49-F238E27FC236}">
                <a16:creationId xmlns:a16="http://schemas.microsoft.com/office/drawing/2014/main" id="{FA5AA725-417E-00CE-0E1B-40D1726C42F0}"/>
              </a:ext>
            </a:extLst>
          </p:cNvPr>
          <p:cNvPicPr>
            <a:picLocks noChangeAspect="1"/>
          </p:cNvPicPr>
          <p:nvPr/>
        </p:nvPicPr>
        <p:blipFill>
          <a:blip r:embed="rId3"/>
          <a:stretch>
            <a:fillRect/>
          </a:stretch>
        </p:blipFill>
        <p:spPr>
          <a:xfrm>
            <a:off x="4997450" y="734879"/>
            <a:ext cx="4032250" cy="2385895"/>
          </a:xfrm>
          <a:prstGeom prst="rect">
            <a:avLst/>
          </a:prstGeom>
        </p:spPr>
      </p:pic>
    </p:spTree>
    <p:extLst>
      <p:ext uri="{BB962C8B-B14F-4D97-AF65-F5344CB8AC3E}">
        <p14:creationId xmlns:p14="http://schemas.microsoft.com/office/powerpoint/2010/main" val="25121763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5" name="TextBox 4">
            <a:extLst>
              <a:ext uri="{FF2B5EF4-FFF2-40B4-BE49-F238E27FC236}">
                <a16:creationId xmlns:a16="http://schemas.microsoft.com/office/drawing/2014/main" id="{04F4163C-28BB-4E10-A905-362E144E8746}"/>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Glycemic Goals and Hypoglycemia: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2024;45(Suppl. 1):S111-S125</a:t>
            </a:r>
          </a:p>
        </p:txBody>
      </p:sp>
      <p:pic>
        <p:nvPicPr>
          <p:cNvPr id="6" name="Picture 5">
            <a:extLst>
              <a:ext uri="{FF2B5EF4-FFF2-40B4-BE49-F238E27FC236}">
                <a16:creationId xmlns:a16="http://schemas.microsoft.com/office/drawing/2014/main" id="{0E3C877B-F0FD-3F65-510E-A565AA04F351}"/>
              </a:ext>
            </a:extLst>
          </p:cNvPr>
          <p:cNvPicPr>
            <a:picLocks noChangeAspect="1"/>
          </p:cNvPicPr>
          <p:nvPr/>
        </p:nvPicPr>
        <p:blipFill>
          <a:blip r:embed="rId2"/>
          <a:stretch>
            <a:fillRect/>
          </a:stretch>
        </p:blipFill>
        <p:spPr>
          <a:xfrm>
            <a:off x="1371599" y="742320"/>
            <a:ext cx="5957789" cy="3658860"/>
          </a:xfrm>
          <a:prstGeom prst="rect">
            <a:avLst/>
          </a:prstGeom>
        </p:spPr>
      </p:pic>
    </p:spTree>
    <p:extLst>
      <p:ext uri="{BB962C8B-B14F-4D97-AF65-F5344CB8AC3E}">
        <p14:creationId xmlns:p14="http://schemas.microsoft.com/office/powerpoint/2010/main" val="33602923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Glycemic GOALS AND HYPOGLYCEMIA</a:t>
            </a:r>
          </a:p>
        </p:txBody>
      </p:sp>
      <p:sp>
        <p:nvSpPr>
          <p:cNvPr id="5" name="TextBox 4">
            <a:extLst>
              <a:ext uri="{FF2B5EF4-FFF2-40B4-BE49-F238E27FC236}">
                <a16:creationId xmlns:a16="http://schemas.microsoft.com/office/drawing/2014/main" id="{04F4163C-28BB-4E10-A905-362E144E8746}"/>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Glycemic Goals and Hypoglycemia: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2024;45(Suppl. 1):S111-S125</a:t>
            </a:r>
          </a:p>
        </p:txBody>
      </p:sp>
      <p:pic>
        <p:nvPicPr>
          <p:cNvPr id="4" name="Picture 3">
            <a:extLst>
              <a:ext uri="{FF2B5EF4-FFF2-40B4-BE49-F238E27FC236}">
                <a16:creationId xmlns:a16="http://schemas.microsoft.com/office/drawing/2014/main" id="{A584C198-9D7F-3543-EC0A-387DBDEC53D3}"/>
              </a:ext>
            </a:extLst>
          </p:cNvPr>
          <p:cNvPicPr>
            <a:picLocks noChangeAspect="1"/>
          </p:cNvPicPr>
          <p:nvPr/>
        </p:nvPicPr>
        <p:blipFill>
          <a:blip r:embed="rId2"/>
          <a:stretch>
            <a:fillRect/>
          </a:stretch>
        </p:blipFill>
        <p:spPr>
          <a:xfrm>
            <a:off x="2368550" y="505493"/>
            <a:ext cx="4590006" cy="4132514"/>
          </a:xfrm>
          <a:prstGeom prst="rect">
            <a:avLst/>
          </a:prstGeom>
        </p:spPr>
      </p:pic>
    </p:spTree>
    <p:extLst>
      <p:ext uri="{BB962C8B-B14F-4D97-AF65-F5344CB8AC3E}">
        <p14:creationId xmlns:p14="http://schemas.microsoft.com/office/powerpoint/2010/main" val="280406405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3B3F800-DCDA-1BFF-F2DA-B73F49BED614}"/>
              </a:ext>
            </a:extLst>
          </p:cNvPr>
          <p:cNvSpPr>
            <a:spLocks noGrp="1"/>
          </p:cNvSpPr>
          <p:nvPr>
            <p:ph type="title"/>
          </p:nvPr>
        </p:nvSpPr>
        <p:spPr>
          <a:xfrm>
            <a:off x="1077264" y="1372481"/>
            <a:ext cx="3338876" cy="1335550"/>
          </a:xfrm>
        </p:spPr>
        <p:txBody>
          <a:bodyPr/>
          <a:lstStyle/>
          <a:p>
            <a:r>
              <a:rPr lang="en-US" dirty="0"/>
              <a:t>Section 7</a:t>
            </a:r>
            <a:r>
              <a:rPr lang="en-US" dirty="0">
                <a:solidFill>
                  <a:srgbClr val="C00000"/>
                </a:solidFill>
              </a:rPr>
              <a:t>.</a:t>
            </a:r>
            <a:r>
              <a:rPr lang="en-US" dirty="0"/>
              <a:t> </a:t>
            </a:r>
            <a:br>
              <a:rPr lang="en-US" dirty="0"/>
            </a:br>
            <a:br>
              <a:rPr lang="en-US" dirty="0"/>
            </a:br>
            <a:r>
              <a:rPr lang="en-US" dirty="0"/>
              <a:t>Diabetes Technology</a:t>
            </a:r>
          </a:p>
        </p:txBody>
      </p:sp>
    </p:spTree>
    <p:extLst>
      <p:ext uri="{BB962C8B-B14F-4D97-AF65-F5344CB8AC3E}">
        <p14:creationId xmlns:p14="http://schemas.microsoft.com/office/powerpoint/2010/main" val="3484196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General Device Principles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309315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A6192E"/>
                </a:solidFill>
              </a:rPr>
              <a:t>7.1</a:t>
            </a:r>
            <a:r>
              <a:rPr lang="en-US" sz="1600"/>
              <a:t> 	</a:t>
            </a:r>
            <a:r>
              <a:rPr lang="en-US" sz="1600" b="0" i="0" u="none" strike="noStrike" baseline="0">
                <a:solidFill>
                  <a:srgbClr val="000000"/>
                </a:solidFill>
              </a:rPr>
              <a:t>Diabetes devices should be offered to people with diabetes. </a:t>
            </a:r>
            <a:r>
              <a:rPr lang="en-US" sz="1600" b="1" i="0" u="none" strike="noStrike" baseline="0">
                <a:solidFill>
                  <a:srgbClr val="87161F"/>
                </a:solidFill>
              </a:rPr>
              <a:t>A</a:t>
            </a:r>
          </a:p>
          <a:p>
            <a:pPr algn="l"/>
            <a:r>
              <a:rPr lang="en-US" sz="1600">
                <a:solidFill>
                  <a:srgbClr val="A6192E"/>
                </a:solidFill>
              </a:rPr>
              <a:t>7.2</a:t>
            </a:r>
            <a:r>
              <a:rPr lang="en-US" sz="1600"/>
              <a:t> 	</a:t>
            </a:r>
            <a:r>
              <a:rPr lang="en-US" sz="1600" b="0" i="0" u="none" strike="noStrike" baseline="0">
                <a:solidFill>
                  <a:srgbClr val="000000"/>
                </a:solidFill>
              </a:rPr>
              <a:t>Initiation of continuous glucose monitoring (CGM) should be offered to people 	with type 1 diabetes early in the disease, even at time of diagnosis. </a:t>
            </a:r>
            <a:r>
              <a:rPr lang="en-US" sz="1600" b="1" i="0" u="none" strike="noStrike" baseline="0">
                <a:solidFill>
                  <a:srgbClr val="87161F"/>
                </a:solidFill>
              </a:rPr>
              <a:t>A</a:t>
            </a:r>
          </a:p>
          <a:p>
            <a:pPr algn="l"/>
            <a:r>
              <a:rPr lang="en-US" sz="1600">
                <a:solidFill>
                  <a:srgbClr val="A6192E"/>
                </a:solidFill>
              </a:rPr>
              <a:t>7.3 	</a:t>
            </a:r>
            <a:r>
              <a:rPr lang="en-US" sz="1600" b="0" i="0" u="none" strike="noStrike" baseline="0">
                <a:solidFill>
                  <a:srgbClr val="000000"/>
                </a:solidFill>
              </a:rPr>
              <a:t>Consider establishing competencies based on role in practice setting for 	health care professionals working with diabetes technology. </a:t>
            </a:r>
            <a:r>
              <a:rPr lang="en-US" sz="1600" b="1" i="0" u="none" strike="noStrike" baseline="0">
                <a:solidFill>
                  <a:srgbClr val="87161F"/>
                </a:solidFill>
              </a:rPr>
              <a:t>E</a:t>
            </a:r>
          </a:p>
          <a:p>
            <a:pPr algn="l"/>
            <a:r>
              <a:rPr lang="en-US" sz="1600">
                <a:solidFill>
                  <a:srgbClr val="A6192E"/>
                </a:solidFill>
              </a:rPr>
              <a:t>7.4 	</a:t>
            </a:r>
            <a:r>
              <a:rPr lang="en-US" sz="1600" b="0" i="0" u="none" strike="noStrike" baseline="0">
                <a:solidFill>
                  <a:srgbClr val="000000"/>
                </a:solidFill>
              </a:rPr>
              <a:t>The type(s) and selection of devices should be individualized based on a 	person’s specific needs, preferences, and skill level. In the setting of an 	individual</a:t>
            </a:r>
            <a:r>
              <a:rPr lang="en-US" sz="1600">
                <a:solidFill>
                  <a:srgbClr val="000000"/>
                </a:solidFill>
              </a:rPr>
              <a:t> </a:t>
            </a:r>
            <a:r>
              <a:rPr lang="en-US" sz="1600" b="0" i="0" u="none" strike="noStrike" baseline="0">
                <a:solidFill>
                  <a:srgbClr val="000000"/>
                </a:solidFill>
              </a:rPr>
              <a:t>whose diabetes is partially or wholly managed by someone else 	(e.g., a young child or a person with cognitive impairment or dexterity, 	psychosocial, and/or physical limitations), the caregiver’s skills and 	preferences are integral to the decision-making process. </a:t>
            </a:r>
            <a:r>
              <a:rPr lang="en-US" sz="1600" b="1" i="0" u="none" strike="noStrike" baseline="0">
                <a:solidFill>
                  <a:srgbClr val="87161F"/>
                </a:solidFill>
              </a:rPr>
              <a:t>E</a:t>
            </a:r>
            <a:endParaRPr lang="en-US" sz="1600" b="1">
              <a:solidFill>
                <a:srgbClr val="A6192E"/>
              </a:solidFill>
            </a:endParaRPr>
          </a:p>
        </p:txBody>
      </p:sp>
    </p:spTree>
    <p:extLst>
      <p:ext uri="{BB962C8B-B14F-4D97-AF65-F5344CB8AC3E}">
        <p14:creationId xmlns:p14="http://schemas.microsoft.com/office/powerpoint/2010/main" val="361143407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General Device Principles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7.5</a:t>
            </a:r>
            <a:r>
              <a:rPr lang="en-US" sz="1600" dirty="0"/>
              <a:t>	</a:t>
            </a:r>
            <a:r>
              <a:rPr lang="en-US" sz="1600" b="0" i="0" u="none" strike="noStrike" baseline="0" dirty="0">
                <a:solidFill>
                  <a:srgbClr val="000000"/>
                </a:solidFill>
              </a:rPr>
              <a:t>When prescribing a device, ensure that people with diabetes and caregivers 	receive initial and ongoing education and training, either in person or 	remotely, and ongoing evaluation of technique, results, and the ability to 	utilize data, including uploading/sharing data (if applicable), to monitor and 	adjust therapy. </a:t>
            </a:r>
            <a:r>
              <a:rPr lang="en-US" sz="1600" b="1" i="0" u="none" strike="noStrike" baseline="0" dirty="0">
                <a:solidFill>
                  <a:srgbClr val="87161F"/>
                </a:solidFill>
              </a:rPr>
              <a:t>C</a:t>
            </a:r>
          </a:p>
          <a:p>
            <a:pPr algn="l"/>
            <a:r>
              <a:rPr lang="en-US" sz="1600" dirty="0">
                <a:solidFill>
                  <a:srgbClr val="A6192E"/>
                </a:solidFill>
              </a:rPr>
              <a:t>7.6</a:t>
            </a:r>
            <a:r>
              <a:rPr lang="en-US" sz="1600" dirty="0"/>
              <a:t> 	</a:t>
            </a:r>
            <a:r>
              <a:rPr lang="en-US" sz="1600" b="0" i="0" u="none" strike="noStrike" baseline="0" dirty="0">
                <a:solidFill>
                  <a:srgbClr val="000000"/>
                </a:solidFill>
              </a:rPr>
              <a:t>People with diabetes who have been using CGM, continuous subcutaneous 	insulin infusion (CSII), and/or automated insulin delivery (AID) for diabetes 	management should have continued access across third-party payers, 	regardless of age or A1C levels. </a:t>
            </a:r>
            <a:r>
              <a:rPr lang="en-US" sz="1600" b="1" i="0" u="none" strike="noStrike" baseline="0" dirty="0">
                <a:solidFill>
                  <a:srgbClr val="87161F"/>
                </a:solidFill>
              </a:rPr>
              <a:t>E</a:t>
            </a:r>
          </a:p>
        </p:txBody>
      </p:sp>
    </p:spTree>
    <p:extLst>
      <p:ext uri="{BB962C8B-B14F-4D97-AF65-F5344CB8AC3E}">
        <p14:creationId xmlns:p14="http://schemas.microsoft.com/office/powerpoint/2010/main" val="227289188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General Device Principles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16055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7.7</a:t>
            </a:r>
            <a:r>
              <a:rPr lang="en-US" sz="1600"/>
              <a:t>	</a:t>
            </a:r>
            <a:r>
              <a:rPr lang="en-US" sz="1600" b="0" i="0" u="none" strike="noStrike" baseline="0">
                <a:solidFill>
                  <a:srgbClr val="000000"/>
                </a:solidFill>
              </a:rPr>
              <a:t>Students should be supported at school in the use of diabetes technology, 	such as CGM systems, CSII, connected insulin pens, and AID systems, as 	recommended or prescribed by their</a:t>
            </a:r>
            <a:r>
              <a:rPr lang="en-US" sz="1600">
                <a:solidFill>
                  <a:srgbClr val="000000"/>
                </a:solidFill>
              </a:rPr>
              <a:t> </a:t>
            </a:r>
            <a:r>
              <a:rPr lang="en-US" sz="1600" b="0" i="0" u="none" strike="noStrike" baseline="0">
                <a:solidFill>
                  <a:srgbClr val="000000"/>
                </a:solidFill>
              </a:rPr>
              <a:t>health care team. </a:t>
            </a:r>
            <a:r>
              <a:rPr lang="en-US" sz="1600" b="1" i="0" u="none" strike="noStrike" baseline="0">
                <a:solidFill>
                  <a:srgbClr val="87161F"/>
                </a:solidFill>
              </a:rPr>
              <a:t>E</a:t>
            </a:r>
          </a:p>
          <a:p>
            <a:pPr algn="l"/>
            <a:r>
              <a:rPr lang="en-US" sz="1600">
                <a:solidFill>
                  <a:srgbClr val="A6192E"/>
                </a:solidFill>
              </a:rPr>
              <a:t>7.8</a:t>
            </a:r>
            <a:r>
              <a:rPr lang="en-US" sz="1600"/>
              <a:t>	</a:t>
            </a:r>
            <a:r>
              <a:rPr lang="en-US" sz="1600" b="0" i="0" u="none" strike="noStrike" baseline="0">
                <a:solidFill>
                  <a:srgbClr val="000000"/>
                </a:solidFill>
              </a:rPr>
              <a:t>Initiation of CSII and/or AID early, even at diagnosis, in the treatment of 	diabetes can be beneficial depending on a person’s or caregiver’s needs and 	preferences. </a:t>
            </a:r>
            <a:r>
              <a:rPr lang="en-US" sz="1600" b="1" i="0" u="none" strike="noStrike" baseline="0">
                <a:solidFill>
                  <a:srgbClr val="87161F"/>
                </a:solidFill>
              </a:rPr>
              <a:t>C</a:t>
            </a:r>
          </a:p>
        </p:txBody>
      </p:sp>
    </p:spTree>
    <p:extLst>
      <p:ext uri="{BB962C8B-B14F-4D97-AF65-F5344CB8AC3E}">
        <p14:creationId xmlns:p14="http://schemas.microsoft.com/office/powerpoint/2010/main" val="63945588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Blood Glucose Monitoring</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83667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7.9</a:t>
            </a:r>
            <a:r>
              <a:rPr lang="en-US" sz="1600" dirty="0"/>
              <a:t>	</a:t>
            </a:r>
            <a:r>
              <a:rPr lang="en-US" sz="1600" b="0" i="0" u="none" strike="noStrike" baseline="0" dirty="0">
                <a:solidFill>
                  <a:srgbClr val="000000"/>
                </a:solidFill>
              </a:rPr>
              <a:t>People with diabetes should be provided with blood glucose monitoring 	(BGM) devices as indicated by their circumstances, preferences, and 	treatment. People using CGM devices must also have access to BGM at all 	times. </a:t>
            </a:r>
            <a:r>
              <a:rPr lang="en-US" sz="1600" b="1" i="0" u="none" strike="noStrike" baseline="0" dirty="0">
                <a:solidFill>
                  <a:srgbClr val="87161F"/>
                </a:solidFill>
              </a:rPr>
              <a:t>A</a:t>
            </a:r>
          </a:p>
          <a:p>
            <a:pPr algn="l"/>
            <a:r>
              <a:rPr lang="en-US" sz="1600" dirty="0">
                <a:solidFill>
                  <a:srgbClr val="A6192E"/>
                </a:solidFill>
              </a:rPr>
              <a:t>7.10</a:t>
            </a:r>
            <a:r>
              <a:rPr lang="en-US" sz="1600" dirty="0"/>
              <a:t>	</a:t>
            </a:r>
            <a:r>
              <a:rPr lang="en-US" sz="1600" b="0" i="0" u="none" strike="noStrike" baseline="0" dirty="0">
                <a:solidFill>
                  <a:srgbClr val="000000"/>
                </a:solidFill>
              </a:rPr>
              <a:t>People who are taking insulin and using BGM should be encouraged to check 	their blood glucose levels when appropriate based on their insulin therapy. 	This may include checking when fasting, prior to meals and snacks, after 	meals, at bedtime, in the middle of the night, prior to, during, and after 	exercise, when hypoglycemia is suspected, after treating low blood glucose 	levels until they are normoglycemic, when hyperglycemia is suspected, and 	prior to and while performing critical tasks such as driving. </a:t>
            </a:r>
            <a:r>
              <a:rPr lang="en-US" sz="1600" b="1" i="0" u="none" strike="noStrike" baseline="0" dirty="0">
                <a:solidFill>
                  <a:srgbClr val="87161F"/>
                </a:solidFill>
              </a:rPr>
              <a:t>B</a:t>
            </a:r>
            <a:endParaRPr lang="en-US" sz="1600" b="1" dirty="0">
              <a:solidFill>
                <a:schemeClr val="accent1"/>
              </a:solidFill>
            </a:endParaRPr>
          </a:p>
        </p:txBody>
      </p:sp>
    </p:spTree>
    <p:extLst>
      <p:ext uri="{BB962C8B-B14F-4D97-AF65-F5344CB8AC3E}">
        <p14:creationId xmlns:p14="http://schemas.microsoft.com/office/powerpoint/2010/main" val="1807846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Tailoring Treatment for Social Context</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Improving Care and Promoting Health in Populations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18035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dirty="0">
                <a:solidFill>
                  <a:srgbClr val="A6192E"/>
                </a:solidFill>
              </a:rPr>
              <a:t>1.5 </a:t>
            </a:r>
            <a:r>
              <a:rPr lang="en-US" sz="2000" dirty="0"/>
              <a:t>	</a:t>
            </a:r>
            <a:r>
              <a:rPr lang="en-US" sz="1800" b="0" i="0" u="none" strike="noStrike" baseline="0" dirty="0">
                <a:solidFill>
                  <a:srgbClr val="000000"/>
                </a:solidFill>
              </a:rPr>
              <a:t>Assess food insecurity, housing insecurity/homelessness, financial 	barriers, and social capital/social community support to inform 	treatment decisions, with referral to appropriate local community 	resources. </a:t>
            </a:r>
            <a:r>
              <a:rPr lang="en-US" sz="1800" b="1" i="0" u="none" strike="noStrike" baseline="0" dirty="0">
                <a:solidFill>
                  <a:srgbClr val="A6192E"/>
                </a:solidFill>
              </a:rPr>
              <a:t>A</a:t>
            </a:r>
            <a:r>
              <a:rPr lang="en-US" sz="1800" b="0" i="0" u="none" strike="noStrike" baseline="0" dirty="0">
                <a:solidFill>
                  <a:srgbClr val="87161F"/>
                </a:solidFill>
              </a:rPr>
              <a:t> </a:t>
            </a:r>
          </a:p>
          <a:p>
            <a:pPr algn="l"/>
            <a:r>
              <a:rPr lang="en-US" sz="2000" dirty="0">
                <a:solidFill>
                  <a:srgbClr val="A6192E"/>
                </a:solidFill>
              </a:rPr>
              <a:t>1.6 </a:t>
            </a:r>
            <a:r>
              <a:rPr lang="en-US" sz="2000" dirty="0"/>
              <a:t>	</a:t>
            </a:r>
            <a:r>
              <a:rPr lang="en-US" sz="1800" b="0" i="0" u="none" strike="noStrike" baseline="0" dirty="0">
                <a:solidFill>
                  <a:srgbClr val="000000"/>
                </a:solidFill>
              </a:rPr>
              <a:t>Provide people with diabetes with additional self-management 	support from lay health coaches, navigators, or community health 	when available. </a:t>
            </a:r>
            <a:r>
              <a:rPr lang="en-US" sz="1800" b="1" i="0" u="none" strike="noStrike" baseline="0" dirty="0">
                <a:solidFill>
                  <a:srgbClr val="A6192E"/>
                </a:solidFill>
              </a:rPr>
              <a:t>A</a:t>
            </a:r>
            <a:r>
              <a:rPr lang="en-US" sz="1800" b="1" i="0" u="none" strike="noStrike" baseline="0" dirty="0">
                <a:solidFill>
                  <a:srgbClr val="87161F"/>
                </a:solidFill>
              </a:rPr>
              <a:t> </a:t>
            </a:r>
          </a:p>
          <a:p>
            <a:pPr algn="l"/>
            <a:r>
              <a:rPr lang="en-US" sz="2000" dirty="0">
                <a:solidFill>
                  <a:srgbClr val="A6192E"/>
                </a:solidFill>
              </a:rPr>
              <a:t>1.7 </a:t>
            </a:r>
            <a:r>
              <a:rPr lang="en-US" sz="2400" dirty="0"/>
              <a:t>	</a:t>
            </a:r>
            <a:r>
              <a:rPr lang="en-US" sz="1800" b="0" i="0" u="none" strike="noStrike" baseline="0" dirty="0">
                <a:solidFill>
                  <a:srgbClr val="000000"/>
                </a:solidFill>
              </a:rPr>
              <a:t>Consider the involvement of community health workers to support 	the management of diabetes and cardiovascular risk factors, 	especially in underserved communities and health care systems. </a:t>
            </a:r>
            <a:r>
              <a:rPr lang="en-US" sz="1800" b="1" i="0" u="none" strike="noStrike" baseline="0" dirty="0">
                <a:solidFill>
                  <a:srgbClr val="A6192E"/>
                </a:solidFill>
              </a:rPr>
              <a:t>B</a:t>
            </a:r>
            <a:endParaRPr lang="en-US" sz="2000" b="1" dirty="0">
              <a:solidFill>
                <a:srgbClr val="A6192E"/>
              </a:solidFill>
            </a:endParaRPr>
          </a:p>
        </p:txBody>
      </p:sp>
    </p:spTree>
    <p:extLst>
      <p:ext uri="{BB962C8B-B14F-4D97-AF65-F5344CB8AC3E}">
        <p14:creationId xmlns:p14="http://schemas.microsoft.com/office/powerpoint/2010/main" val="12671949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Blood Glucose Monitoring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370357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7.11</a:t>
            </a:r>
            <a:r>
              <a:rPr lang="en-US" sz="1600" dirty="0"/>
              <a:t>	</a:t>
            </a:r>
            <a:r>
              <a:rPr lang="en-US" sz="1600" b="0" i="0" u="none" strike="noStrike" baseline="0" dirty="0">
                <a:solidFill>
                  <a:srgbClr val="000000"/>
                </a:solidFill>
              </a:rPr>
              <a:t>Health care professionals should be aware of the differences in accuracy 	among blood glucose meters. Only meters approved by the U.S. Food and 	Drug Administration (FDA) (or comparable regulatory agencies for other 	geographical locations) with proven accuracy should be used, with unexpired 	test strips purchased from a pharmacy or licensed distributor and properly 	stored. </a:t>
            </a:r>
            <a:r>
              <a:rPr lang="en-US" sz="1600" b="1" i="0" u="none" strike="noStrike" baseline="0" dirty="0">
                <a:solidFill>
                  <a:srgbClr val="87161F"/>
                </a:solidFill>
              </a:rPr>
              <a:t>E</a:t>
            </a:r>
          </a:p>
          <a:p>
            <a:pPr algn="l"/>
            <a:r>
              <a:rPr lang="en-US" sz="1600" dirty="0">
                <a:solidFill>
                  <a:srgbClr val="A6192E"/>
                </a:solidFill>
              </a:rPr>
              <a:t>7.12</a:t>
            </a:r>
            <a:r>
              <a:rPr lang="en-US" sz="1600" dirty="0"/>
              <a:t>	</a:t>
            </a:r>
            <a:r>
              <a:rPr lang="en-US" sz="1600" b="0" i="0" u="none" strike="noStrike" baseline="0" dirty="0">
                <a:solidFill>
                  <a:srgbClr val="000000"/>
                </a:solidFill>
              </a:rPr>
              <a:t>Although BGM in people on noninsulin therapies has not consistently shown 	clinically significant reductions in A1C levels, it may be helpful when altering 	meal plans, physical activity plans, and/or medications (particularly 	medications that can cause hypoglycemia) in conjunction with a treatment 	adjustment program. </a:t>
            </a:r>
            <a:r>
              <a:rPr lang="en-US" sz="1600" b="1" i="0" u="none" strike="noStrike" baseline="0" dirty="0">
                <a:solidFill>
                  <a:srgbClr val="87161F"/>
                </a:solidFill>
              </a:rPr>
              <a:t>E</a:t>
            </a:r>
          </a:p>
          <a:p>
            <a:pPr algn="l"/>
            <a:r>
              <a:rPr lang="en-US" sz="1600" dirty="0">
                <a:solidFill>
                  <a:srgbClr val="A6192E"/>
                </a:solidFill>
              </a:rPr>
              <a:t>7.13 	</a:t>
            </a:r>
            <a:r>
              <a:rPr lang="en-US" sz="1600" b="0" i="0" u="none" strike="noStrike" baseline="0" dirty="0"/>
              <a:t>Health care professionals should be aware of medications and other factors 	that can interfere with glucose </a:t>
            </a:r>
            <a:r>
              <a:rPr lang="en-US" sz="1600" b="0" i="0" u="none" strike="noStrike" baseline="0" dirty="0">
                <a:solidFill>
                  <a:srgbClr val="000000"/>
                </a:solidFill>
              </a:rPr>
              <a:t>meter accuracy and provide clinical 	management as indicated. </a:t>
            </a:r>
            <a:r>
              <a:rPr lang="en-US" sz="1600" b="1" i="0" u="none" strike="noStrike" baseline="0" dirty="0">
                <a:solidFill>
                  <a:srgbClr val="87161F"/>
                </a:solidFill>
              </a:rPr>
              <a:t>E</a:t>
            </a:r>
            <a:endParaRPr lang="en-US" sz="1600" b="1" dirty="0">
              <a:solidFill>
                <a:schemeClr val="accent1"/>
              </a:solidFill>
            </a:endParaRPr>
          </a:p>
        </p:txBody>
      </p:sp>
    </p:spTree>
    <p:extLst>
      <p:ext uri="{BB962C8B-B14F-4D97-AF65-F5344CB8AC3E}">
        <p14:creationId xmlns:p14="http://schemas.microsoft.com/office/powerpoint/2010/main" val="255186516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4" name="TextBox 3">
            <a:extLst>
              <a:ext uri="{FF2B5EF4-FFF2-40B4-BE49-F238E27FC236}">
                <a16:creationId xmlns:a16="http://schemas.microsoft.com/office/drawing/2014/main" id="{BA0A2C66-EF68-456E-94E8-D557039D5C30}"/>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Diabetes Technology: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1):S126-S144</a:t>
            </a:r>
          </a:p>
        </p:txBody>
      </p:sp>
      <p:pic>
        <p:nvPicPr>
          <p:cNvPr id="6" name="Picture 5">
            <a:extLst>
              <a:ext uri="{FF2B5EF4-FFF2-40B4-BE49-F238E27FC236}">
                <a16:creationId xmlns:a16="http://schemas.microsoft.com/office/drawing/2014/main" id="{160C7312-3E73-7E52-3283-B78C60C24AFE}"/>
              </a:ext>
            </a:extLst>
          </p:cNvPr>
          <p:cNvPicPr>
            <a:picLocks noChangeAspect="1"/>
          </p:cNvPicPr>
          <p:nvPr/>
        </p:nvPicPr>
        <p:blipFill>
          <a:blip r:embed="rId2"/>
          <a:stretch>
            <a:fillRect/>
          </a:stretch>
        </p:blipFill>
        <p:spPr>
          <a:xfrm>
            <a:off x="297721" y="1085850"/>
            <a:ext cx="8548558" cy="2511753"/>
          </a:xfrm>
          <a:prstGeom prst="rect">
            <a:avLst/>
          </a:prstGeom>
        </p:spPr>
      </p:pic>
    </p:spTree>
    <p:extLst>
      <p:ext uri="{BB962C8B-B14F-4D97-AF65-F5344CB8AC3E}">
        <p14:creationId xmlns:p14="http://schemas.microsoft.com/office/powerpoint/2010/main" val="350684474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Continuous Glucose Monitoring Devices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7.14</a:t>
            </a:r>
            <a:r>
              <a:rPr lang="en-US" sz="1600"/>
              <a:t> 	</a:t>
            </a:r>
            <a:r>
              <a:rPr lang="en-US" sz="1600" b="0" i="0" u="none" strike="noStrike" baseline="0">
                <a:solidFill>
                  <a:srgbClr val="000000"/>
                </a:solidFill>
              </a:rPr>
              <a:t>Real-time CGM (</a:t>
            </a:r>
            <a:r>
              <a:rPr lang="en-US" sz="1600" b="0" i="0" u="none" strike="noStrike" baseline="0" err="1">
                <a:solidFill>
                  <a:srgbClr val="000000"/>
                </a:solidFill>
              </a:rPr>
              <a:t>rtCGM</a:t>
            </a:r>
            <a:r>
              <a:rPr lang="en-US" sz="1600" b="0" i="0" u="none" strike="noStrike" baseline="0">
                <a:solidFill>
                  <a:srgbClr val="000000"/>
                </a:solidFill>
              </a:rPr>
              <a:t>) </a:t>
            </a:r>
            <a:r>
              <a:rPr lang="en-US" sz="1600" b="1" i="0" u="none" strike="noStrike" baseline="0">
                <a:solidFill>
                  <a:srgbClr val="87161F"/>
                </a:solidFill>
              </a:rPr>
              <a:t>A</a:t>
            </a:r>
            <a:r>
              <a:rPr lang="en-US" sz="1600" b="0" i="0" u="none" strike="noStrike" baseline="0">
                <a:solidFill>
                  <a:srgbClr val="87161F"/>
                </a:solidFill>
              </a:rPr>
              <a:t> </a:t>
            </a:r>
            <a:r>
              <a:rPr lang="en-US" sz="1600" b="0" i="0" u="none" strike="noStrike" baseline="0">
                <a:solidFill>
                  <a:srgbClr val="000000"/>
                </a:solidFill>
              </a:rPr>
              <a:t>or intermittently scanned CGM (</a:t>
            </a:r>
            <a:r>
              <a:rPr lang="en-US" sz="1600" b="0" i="0" u="none" strike="noStrike" baseline="0" err="1">
                <a:solidFill>
                  <a:srgbClr val="000000"/>
                </a:solidFill>
              </a:rPr>
              <a:t>isCGM</a:t>
            </a:r>
            <a:r>
              <a:rPr lang="en-US" sz="1600" b="0" i="0" u="none" strike="noStrike" baseline="0">
                <a:solidFill>
                  <a:srgbClr val="000000"/>
                </a:solidFill>
              </a:rPr>
              <a:t>) </a:t>
            </a:r>
            <a:r>
              <a:rPr lang="en-US" sz="1600" b="1" i="0" u="none" strike="noStrike" baseline="0">
                <a:solidFill>
                  <a:srgbClr val="87161F"/>
                </a:solidFill>
              </a:rPr>
              <a:t>B</a:t>
            </a:r>
            <a:r>
              <a:rPr lang="en-US" sz="1600" b="0" i="0" u="none" strike="noStrike" baseline="0">
                <a:solidFill>
                  <a:srgbClr val="87161F"/>
                </a:solidFill>
              </a:rPr>
              <a:t> </a:t>
            </a:r>
            <a:r>
              <a:rPr lang="en-US" sz="1600" b="0" i="0" u="none" strike="noStrike" baseline="0">
                <a:solidFill>
                  <a:srgbClr val="000000"/>
                </a:solidFill>
              </a:rPr>
              <a:t>should 	be offered for diabetes management in adults with diabetes on multiple daily 	injections (MDI) or CSII who are capable of using the devices safely (either by 	themselves or with a caregiver). The choice of device should be made based 	on the individual’s circumstances, preferences, and needs. </a:t>
            </a:r>
          </a:p>
          <a:p>
            <a:pPr algn="l"/>
            <a:r>
              <a:rPr lang="en-US" sz="1600">
                <a:solidFill>
                  <a:srgbClr val="A6192E"/>
                </a:solidFill>
              </a:rPr>
              <a:t>7.15</a:t>
            </a:r>
            <a:r>
              <a:rPr lang="en-US" sz="1600"/>
              <a:t> 	</a:t>
            </a:r>
            <a:r>
              <a:rPr lang="en-US" sz="1600" b="0" i="0" u="none" strike="noStrike" baseline="0" err="1">
                <a:solidFill>
                  <a:srgbClr val="000000"/>
                </a:solidFill>
              </a:rPr>
              <a:t>rtCGM</a:t>
            </a:r>
            <a:r>
              <a:rPr lang="en-US" sz="1600" b="0" i="0" u="none" strike="noStrike" baseline="0">
                <a:solidFill>
                  <a:srgbClr val="000000"/>
                </a:solidFill>
              </a:rPr>
              <a:t> </a:t>
            </a:r>
            <a:r>
              <a:rPr lang="en-US" sz="1600" b="1" i="0" u="none" strike="noStrike" baseline="0">
                <a:solidFill>
                  <a:srgbClr val="87161F"/>
                </a:solidFill>
              </a:rPr>
              <a:t>A </a:t>
            </a:r>
            <a:r>
              <a:rPr lang="en-US" sz="1600" b="0" i="0" u="none" strike="noStrike" baseline="0">
                <a:solidFill>
                  <a:srgbClr val="000000"/>
                </a:solidFill>
              </a:rPr>
              <a:t>or </a:t>
            </a:r>
            <a:r>
              <a:rPr lang="en-US" sz="1600" b="0" i="0" u="none" strike="noStrike" baseline="0" err="1">
                <a:solidFill>
                  <a:srgbClr val="000000"/>
                </a:solidFill>
              </a:rPr>
              <a:t>isCGM</a:t>
            </a:r>
            <a:r>
              <a:rPr lang="en-US" sz="1600" b="0" i="0" u="none" strike="noStrike" baseline="0">
                <a:solidFill>
                  <a:srgbClr val="000000"/>
                </a:solidFill>
              </a:rPr>
              <a:t> </a:t>
            </a:r>
            <a:r>
              <a:rPr lang="en-US" sz="1600" b="1" i="0" u="none" strike="noStrike" baseline="0">
                <a:solidFill>
                  <a:srgbClr val="87161F"/>
                </a:solidFill>
              </a:rPr>
              <a:t>B</a:t>
            </a:r>
            <a:r>
              <a:rPr lang="en-US" sz="1600" b="0" i="0" u="none" strike="noStrike" baseline="0">
                <a:solidFill>
                  <a:srgbClr val="87161F"/>
                </a:solidFill>
              </a:rPr>
              <a:t> </a:t>
            </a:r>
            <a:r>
              <a:rPr lang="en-US" sz="1600" b="0" i="0" u="none" strike="noStrike" baseline="0">
                <a:solidFill>
                  <a:srgbClr val="000000"/>
                </a:solidFill>
              </a:rPr>
              <a:t>should be offered for diabetes management in adults 	with diabetes on basal insulin who are capable of using the devices safely 	(either by themselves or with a caregiver). The choice of device should be 	made based on the individual’s circumstances, preferences, and needs. </a:t>
            </a:r>
            <a:r>
              <a:rPr lang="en-US" sz="1800">
                <a:latin typeface="AdvOT8eb9eec2.B"/>
              </a:rPr>
              <a:t>	</a:t>
            </a:r>
            <a:endParaRPr lang="en-US" sz="1800">
              <a:solidFill>
                <a:srgbClr val="A6192E"/>
              </a:solidFill>
              <a:latin typeface="Open Sans"/>
              <a:cs typeface="+mn-cs"/>
            </a:endParaRPr>
          </a:p>
        </p:txBody>
      </p:sp>
    </p:spTree>
    <p:extLst>
      <p:ext uri="{BB962C8B-B14F-4D97-AF65-F5344CB8AC3E}">
        <p14:creationId xmlns:p14="http://schemas.microsoft.com/office/powerpoint/2010/main" val="24078175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775597"/>
          </a:xfrm>
        </p:spPr>
        <p:txBody>
          <a:bodyPr/>
          <a:lstStyle/>
          <a:p>
            <a:r>
              <a:rPr lang="en-US" dirty="0"/>
              <a:t>Continuous Glucose Monitoring Devices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584350"/>
            <a:ext cx="7930382"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7.16</a:t>
            </a:r>
            <a:r>
              <a:rPr lang="en-US" sz="1600" dirty="0"/>
              <a:t>	</a:t>
            </a:r>
            <a:r>
              <a:rPr lang="en-US" sz="1600" b="0" i="0" u="none" strike="noStrike" baseline="0" dirty="0" err="1">
                <a:solidFill>
                  <a:srgbClr val="000000"/>
                </a:solidFill>
              </a:rPr>
              <a:t>rtCGM</a:t>
            </a:r>
            <a:r>
              <a:rPr lang="en-US" sz="1600" b="0" i="0" u="none" strike="noStrike" baseline="0" dirty="0">
                <a:solidFill>
                  <a:srgbClr val="000000"/>
                </a:solidFill>
              </a:rPr>
              <a:t> </a:t>
            </a:r>
            <a:r>
              <a:rPr lang="en-US" sz="1600" b="1" i="0" u="none" strike="noStrike" baseline="0" dirty="0">
                <a:solidFill>
                  <a:srgbClr val="87161F"/>
                </a:solidFill>
              </a:rPr>
              <a:t>A</a:t>
            </a:r>
            <a:r>
              <a:rPr lang="en-US" sz="1600" b="0" i="0" u="none" strike="noStrike" baseline="0" dirty="0">
                <a:solidFill>
                  <a:srgbClr val="87161F"/>
                </a:solidFill>
              </a:rPr>
              <a:t> </a:t>
            </a:r>
            <a:r>
              <a:rPr lang="en-US" sz="1600" b="0" i="0" u="none" strike="noStrike" baseline="0" dirty="0">
                <a:solidFill>
                  <a:srgbClr val="000000"/>
                </a:solidFill>
              </a:rPr>
              <a:t>or </a:t>
            </a:r>
            <a:r>
              <a:rPr lang="en-US" sz="1600" b="0" i="0" u="none" strike="noStrike" baseline="0" dirty="0" err="1">
                <a:solidFill>
                  <a:srgbClr val="000000"/>
                </a:solidFill>
              </a:rPr>
              <a:t>isCGM</a:t>
            </a:r>
            <a:r>
              <a:rPr lang="en-US" sz="1600" b="0" i="0" u="none" strike="noStrike" baseline="0" dirty="0">
                <a:solidFill>
                  <a:srgbClr val="000000"/>
                </a:solidFill>
              </a:rPr>
              <a:t> </a:t>
            </a:r>
            <a:r>
              <a:rPr lang="en-US" sz="1600" b="1" i="0" u="none" strike="noStrike" baseline="0" dirty="0">
                <a:solidFill>
                  <a:srgbClr val="87161F"/>
                </a:solidFill>
              </a:rPr>
              <a:t>E</a:t>
            </a:r>
            <a:r>
              <a:rPr lang="en-US" sz="1600" b="0" i="0" u="none" strike="noStrike" baseline="0" dirty="0">
                <a:solidFill>
                  <a:srgbClr val="87161F"/>
                </a:solidFill>
              </a:rPr>
              <a:t> </a:t>
            </a:r>
            <a:r>
              <a:rPr lang="en-US" sz="1600" b="0" i="0" u="none" strike="noStrike" baseline="0" dirty="0">
                <a:solidFill>
                  <a:srgbClr val="000000"/>
                </a:solidFill>
              </a:rPr>
              <a:t>should be offered for diabetes management in youth 	with type 1 diabetes on MDI or CSII who are capable of using the devices 	safely (either by themselves or with a caregiver). The choice of device should 	be made based on the individual’s circumstances, preferences, and needs.</a:t>
            </a:r>
          </a:p>
          <a:p>
            <a:pPr algn="l"/>
            <a:r>
              <a:rPr lang="en-US" sz="1600" dirty="0">
                <a:solidFill>
                  <a:srgbClr val="A6192E"/>
                </a:solidFill>
              </a:rPr>
              <a:t>7.17</a:t>
            </a:r>
            <a:r>
              <a:rPr lang="en-US" sz="1600" dirty="0"/>
              <a:t>	</a:t>
            </a:r>
            <a:r>
              <a:rPr lang="en-US" sz="1600" b="0" i="0" u="none" strike="noStrike" baseline="0" dirty="0" err="1"/>
              <a:t>rtCGM</a:t>
            </a:r>
            <a:r>
              <a:rPr lang="en-US" sz="1600" b="0" i="0" u="none" strike="noStrike" baseline="0" dirty="0"/>
              <a:t> or </a:t>
            </a:r>
            <a:r>
              <a:rPr lang="en-US" sz="1600" b="0" i="0" u="none" strike="noStrike" baseline="0" dirty="0" err="1"/>
              <a:t>isCGM</a:t>
            </a:r>
            <a:r>
              <a:rPr lang="en-US" sz="1600" b="0" i="0" u="none" strike="noStrike" baseline="0" dirty="0"/>
              <a:t> should be offered for diabetes management in youth with 	type 2 diabetes on MDI or CSII who are capable of using the devices safely 	(either by themselves or with a caregiver). </a:t>
            </a:r>
            <a:r>
              <a:rPr lang="en-US" sz="1600" b="0" i="0" u="none" strike="noStrike" baseline="0" dirty="0">
                <a:solidFill>
                  <a:srgbClr val="000000"/>
                </a:solidFill>
              </a:rPr>
              <a:t>The choice of device should be 	made based on the individual’s circumstances, preferences, and needs. </a:t>
            </a:r>
            <a:r>
              <a:rPr lang="en-US" sz="1600" b="1" i="0" u="none" strike="noStrike" baseline="0" dirty="0">
                <a:solidFill>
                  <a:srgbClr val="87161F"/>
                </a:solidFill>
              </a:rPr>
              <a:t>E</a:t>
            </a:r>
            <a:r>
              <a:rPr lang="en-US" sz="1600" dirty="0"/>
              <a:t>	</a:t>
            </a:r>
            <a:endParaRPr lang="en-US" sz="1600" dirty="0">
              <a:solidFill>
                <a:srgbClr val="A6192E"/>
              </a:solidFill>
            </a:endParaRPr>
          </a:p>
        </p:txBody>
      </p:sp>
    </p:spTree>
    <p:extLst>
      <p:ext uri="{BB962C8B-B14F-4D97-AF65-F5344CB8AC3E}">
        <p14:creationId xmlns:p14="http://schemas.microsoft.com/office/powerpoint/2010/main" val="257097548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775597"/>
          </a:xfrm>
        </p:spPr>
        <p:txBody>
          <a:bodyPr/>
          <a:lstStyle/>
          <a:p>
            <a:r>
              <a:rPr lang="en-US" dirty="0"/>
              <a:t>Continuous Glucose Monitoring Devices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584350"/>
            <a:ext cx="7930382" cy="185178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7.18</a:t>
            </a:r>
            <a:r>
              <a:rPr lang="en-US" sz="1600" dirty="0"/>
              <a:t>	</a:t>
            </a:r>
            <a:r>
              <a:rPr lang="en-US" sz="1600" b="0" i="0" u="none" strike="noStrike" baseline="0" dirty="0">
                <a:solidFill>
                  <a:srgbClr val="000000"/>
                </a:solidFill>
              </a:rPr>
              <a:t>In people with diabetes on MDI or CSII, </a:t>
            </a:r>
            <a:r>
              <a:rPr lang="en-US" sz="1600" b="0" i="0" u="none" strike="noStrike" baseline="0" dirty="0" err="1">
                <a:solidFill>
                  <a:srgbClr val="000000"/>
                </a:solidFill>
              </a:rPr>
              <a:t>rtCGM</a:t>
            </a:r>
            <a:r>
              <a:rPr lang="en-US" sz="1600" b="0" i="0" u="none" strike="noStrike" baseline="0" dirty="0">
                <a:solidFill>
                  <a:srgbClr val="000000"/>
                </a:solidFill>
              </a:rPr>
              <a:t> devices should be used as 	close to daily as possible for maximal benefit. </a:t>
            </a:r>
            <a:r>
              <a:rPr lang="en-US" sz="1600" b="1" i="0" u="none" strike="noStrike" baseline="0" dirty="0">
                <a:solidFill>
                  <a:srgbClr val="87161F"/>
                </a:solidFill>
              </a:rPr>
              <a:t>A</a:t>
            </a:r>
            <a:r>
              <a:rPr lang="en-US" sz="1600" b="0" i="0" u="none" strike="noStrike" baseline="0" dirty="0">
                <a:solidFill>
                  <a:srgbClr val="87161F"/>
                </a:solidFill>
              </a:rPr>
              <a:t> </a:t>
            </a:r>
            <a:r>
              <a:rPr lang="en-US" sz="1600" b="0" i="0" u="none" strike="noStrike" baseline="0" dirty="0" err="1">
                <a:solidFill>
                  <a:srgbClr val="000000"/>
                </a:solidFill>
              </a:rPr>
              <a:t>isCGM</a:t>
            </a:r>
            <a:r>
              <a:rPr lang="en-US" sz="1600" b="0" i="0" u="none" strike="noStrike" baseline="0" dirty="0">
                <a:solidFill>
                  <a:srgbClr val="000000"/>
                </a:solidFill>
              </a:rPr>
              <a:t> devices should be 	scanned frequently, at a minimum once every 8 h to avoid gaps in data. </a:t>
            </a:r>
            <a:r>
              <a:rPr lang="en-US" sz="1600" b="1" i="0" u="none" strike="noStrike" baseline="0" dirty="0">
                <a:solidFill>
                  <a:srgbClr val="87161F"/>
                </a:solidFill>
              </a:rPr>
              <a:t>A</a:t>
            </a:r>
            <a:r>
              <a:rPr lang="en-US" sz="1600" b="0" i="0" u="none" strike="noStrike" baseline="0" dirty="0">
                <a:solidFill>
                  <a:srgbClr val="87161F"/>
                </a:solidFill>
              </a:rPr>
              <a:t> 	</a:t>
            </a:r>
            <a:r>
              <a:rPr lang="en-US" sz="1600" b="0" i="0" u="none" strike="noStrike" baseline="0" dirty="0">
                <a:solidFill>
                  <a:srgbClr val="000000"/>
                </a:solidFill>
              </a:rPr>
              <a:t>People with diabetes should have uninterrupted access to their supplies to 	minimize gaps in CGM. </a:t>
            </a:r>
            <a:r>
              <a:rPr lang="en-US" sz="1600" b="1" i="0" u="none" strike="noStrike" baseline="0" dirty="0">
                <a:solidFill>
                  <a:srgbClr val="87161F"/>
                </a:solidFill>
              </a:rPr>
              <a:t>A</a:t>
            </a:r>
          </a:p>
          <a:p>
            <a:pPr algn="l"/>
            <a:r>
              <a:rPr lang="en-US" sz="1600" dirty="0">
                <a:solidFill>
                  <a:srgbClr val="A6192E"/>
                </a:solidFill>
              </a:rPr>
              <a:t>7.19</a:t>
            </a:r>
            <a:r>
              <a:rPr lang="en-US" sz="1600" dirty="0"/>
              <a:t>	</a:t>
            </a:r>
            <a:r>
              <a:rPr lang="en-US" sz="1600" b="0" i="0" u="none" strike="noStrike" baseline="0" dirty="0">
                <a:solidFill>
                  <a:srgbClr val="000000"/>
                </a:solidFill>
              </a:rPr>
              <a:t>When used as an adjunct to </a:t>
            </a:r>
            <a:r>
              <a:rPr lang="en-US" sz="1600" b="0" i="0" u="none" strike="noStrike" baseline="0" dirty="0" err="1">
                <a:solidFill>
                  <a:srgbClr val="000000"/>
                </a:solidFill>
              </a:rPr>
              <a:t>preprandial</a:t>
            </a:r>
            <a:r>
              <a:rPr lang="en-US" sz="1600" b="0" i="0" u="none" strike="noStrike" baseline="0" dirty="0">
                <a:solidFill>
                  <a:srgbClr val="000000"/>
                </a:solidFill>
              </a:rPr>
              <a:t> and postprandial BGM, CGM can 	help to achieve A1C targets in diabetes and pregnancy. </a:t>
            </a:r>
            <a:r>
              <a:rPr lang="en-US" sz="1600" b="1" i="0" u="none" strike="noStrike" baseline="0" dirty="0">
                <a:solidFill>
                  <a:srgbClr val="87161F"/>
                </a:solidFill>
              </a:rPr>
              <a:t>B</a:t>
            </a:r>
            <a:r>
              <a:rPr lang="en-US" sz="1600" dirty="0"/>
              <a:t>	</a:t>
            </a:r>
            <a:endParaRPr lang="en-US" sz="1600" dirty="0">
              <a:solidFill>
                <a:srgbClr val="A6192E"/>
              </a:solidFill>
            </a:endParaRPr>
          </a:p>
        </p:txBody>
      </p:sp>
    </p:spTree>
    <p:extLst>
      <p:ext uri="{BB962C8B-B14F-4D97-AF65-F5344CB8AC3E}">
        <p14:creationId xmlns:p14="http://schemas.microsoft.com/office/powerpoint/2010/main" val="199569301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775597"/>
          </a:xfrm>
        </p:spPr>
        <p:txBody>
          <a:bodyPr/>
          <a:lstStyle/>
          <a:p>
            <a:r>
              <a:rPr lang="en-US" dirty="0"/>
              <a:t>Continuous Glucose Monitoring Devices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584350"/>
            <a:ext cx="7930382" cy="198002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7.20</a:t>
            </a:r>
            <a:r>
              <a:rPr lang="en-US" sz="1600" dirty="0"/>
              <a:t>	</a:t>
            </a:r>
            <a:r>
              <a:rPr lang="en-US" sz="1600" b="0" i="0" u="none" strike="noStrike" baseline="0" dirty="0">
                <a:solidFill>
                  <a:srgbClr val="000000"/>
                </a:solidFill>
              </a:rPr>
              <a:t>Periodic use of </a:t>
            </a:r>
            <a:r>
              <a:rPr lang="en-US" sz="1600" b="0" i="0" u="none" strike="noStrike" baseline="0" dirty="0" err="1">
                <a:solidFill>
                  <a:srgbClr val="000000"/>
                </a:solidFill>
              </a:rPr>
              <a:t>rtCGM</a:t>
            </a:r>
            <a:r>
              <a:rPr lang="en-US" sz="1600" b="0" i="0" u="none" strike="noStrike" baseline="0" dirty="0">
                <a:solidFill>
                  <a:srgbClr val="000000"/>
                </a:solidFill>
              </a:rPr>
              <a:t> or </a:t>
            </a:r>
            <a:r>
              <a:rPr lang="en-US" sz="1600" b="0" i="0" u="none" strike="noStrike" baseline="0" dirty="0" err="1">
                <a:solidFill>
                  <a:srgbClr val="000000"/>
                </a:solidFill>
              </a:rPr>
              <a:t>isCGM</a:t>
            </a:r>
            <a:r>
              <a:rPr lang="en-US" sz="1600" dirty="0">
                <a:solidFill>
                  <a:srgbClr val="000000"/>
                </a:solidFill>
              </a:rPr>
              <a:t> </a:t>
            </a:r>
            <a:r>
              <a:rPr lang="en-US" sz="1600" b="0" i="0" u="none" strike="noStrike" baseline="0" dirty="0">
                <a:solidFill>
                  <a:srgbClr val="000000"/>
                </a:solidFill>
              </a:rPr>
              <a:t>or use of professional CGM can be helpful 	for diabetes management in circumstances where consistent use of CGM is 	not desired or available. </a:t>
            </a:r>
            <a:r>
              <a:rPr lang="en-US" sz="1600" b="1" i="0" u="none" strike="noStrike" baseline="0" dirty="0">
                <a:solidFill>
                  <a:srgbClr val="87161F"/>
                </a:solidFill>
              </a:rPr>
              <a:t>C</a:t>
            </a:r>
          </a:p>
          <a:p>
            <a:pPr algn="l"/>
            <a:r>
              <a:rPr lang="en-US" sz="1600" dirty="0">
                <a:solidFill>
                  <a:srgbClr val="A6192E"/>
                </a:solidFill>
              </a:rPr>
              <a:t>7.21</a:t>
            </a:r>
            <a:r>
              <a:rPr lang="en-US" sz="1600" dirty="0"/>
              <a:t>	</a:t>
            </a:r>
            <a:r>
              <a:rPr lang="en-US" sz="1600" b="0" i="0" u="none" strike="noStrike" baseline="0" dirty="0">
                <a:solidFill>
                  <a:srgbClr val="000000"/>
                </a:solidFill>
              </a:rPr>
              <a:t>Skin reactions, either due to irritation or allergy, should be assessed and 	addressed to aid in successful use of devices. </a:t>
            </a:r>
            <a:r>
              <a:rPr lang="en-US" sz="1600" b="1" i="0" u="none" strike="noStrike" baseline="0" dirty="0">
                <a:solidFill>
                  <a:srgbClr val="87161F"/>
                </a:solidFill>
              </a:rPr>
              <a:t>E</a:t>
            </a:r>
            <a:r>
              <a:rPr lang="en-US" sz="1600" dirty="0"/>
              <a:t>	</a:t>
            </a:r>
          </a:p>
          <a:p>
            <a:pPr algn="l"/>
            <a:r>
              <a:rPr lang="en-US" sz="1600" dirty="0">
                <a:solidFill>
                  <a:srgbClr val="A6192E"/>
                </a:solidFill>
              </a:rPr>
              <a:t>7.22 	</a:t>
            </a:r>
            <a:r>
              <a:rPr lang="en-US" sz="1600" b="0" i="0" u="none" strike="noStrike" baseline="0" dirty="0">
                <a:solidFill>
                  <a:srgbClr val="000000"/>
                </a:solidFill>
              </a:rPr>
              <a:t>People who wear CGM devices should be educated on potential interfering 	substances and other factors that may affect accuracy. </a:t>
            </a:r>
            <a:r>
              <a:rPr lang="en-US" sz="1600" b="1" i="0" u="none" strike="noStrike" baseline="0" dirty="0">
                <a:solidFill>
                  <a:srgbClr val="87161F"/>
                </a:solidFill>
              </a:rPr>
              <a:t>C</a:t>
            </a:r>
            <a:endParaRPr lang="en-US" sz="1600" b="1" dirty="0">
              <a:solidFill>
                <a:srgbClr val="A6192E"/>
              </a:solidFill>
            </a:endParaRPr>
          </a:p>
        </p:txBody>
      </p:sp>
    </p:spTree>
    <p:extLst>
      <p:ext uri="{BB962C8B-B14F-4D97-AF65-F5344CB8AC3E}">
        <p14:creationId xmlns:p14="http://schemas.microsoft.com/office/powerpoint/2010/main" val="94462586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5" name="TextBox 4">
            <a:extLst>
              <a:ext uri="{FF2B5EF4-FFF2-40B4-BE49-F238E27FC236}">
                <a16:creationId xmlns:a16="http://schemas.microsoft.com/office/drawing/2014/main" id="{2AA20CC0-E037-4DD5-BE16-008118C8ABBF}"/>
              </a:ext>
            </a:extLst>
          </p:cNvPr>
          <p:cNvSpPr txBox="1">
            <a:spLocks noChangeArrowheads="1"/>
          </p:cNvSpPr>
          <p:nvPr/>
        </p:nvSpPr>
        <p:spPr bwMode="auto">
          <a:xfrm>
            <a:off x="149305"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Diabetes Technology: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1):S126-S144</a:t>
            </a:r>
          </a:p>
        </p:txBody>
      </p:sp>
      <p:pic>
        <p:nvPicPr>
          <p:cNvPr id="4" name="Picture 3">
            <a:extLst>
              <a:ext uri="{FF2B5EF4-FFF2-40B4-BE49-F238E27FC236}">
                <a16:creationId xmlns:a16="http://schemas.microsoft.com/office/drawing/2014/main" id="{BB440E32-51D6-B31B-C73C-A90CBAF74A30}"/>
              </a:ext>
            </a:extLst>
          </p:cNvPr>
          <p:cNvPicPr>
            <a:picLocks noChangeAspect="1"/>
          </p:cNvPicPr>
          <p:nvPr/>
        </p:nvPicPr>
        <p:blipFill>
          <a:blip r:embed="rId2"/>
          <a:stretch>
            <a:fillRect/>
          </a:stretch>
        </p:blipFill>
        <p:spPr>
          <a:xfrm>
            <a:off x="2959099" y="966776"/>
            <a:ext cx="3051175" cy="3209947"/>
          </a:xfrm>
          <a:prstGeom prst="rect">
            <a:avLst/>
          </a:prstGeom>
        </p:spPr>
      </p:pic>
    </p:spTree>
    <p:extLst>
      <p:ext uri="{BB962C8B-B14F-4D97-AF65-F5344CB8AC3E}">
        <p14:creationId xmlns:p14="http://schemas.microsoft.com/office/powerpoint/2010/main" val="15334894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4" name="TextBox 3">
            <a:extLst>
              <a:ext uri="{FF2B5EF4-FFF2-40B4-BE49-F238E27FC236}">
                <a16:creationId xmlns:a16="http://schemas.microsoft.com/office/drawing/2014/main" id="{20B29FDC-998F-4296-BED7-D98DB6298667}"/>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Diabetes Technology: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1):S126-S144</a:t>
            </a:r>
          </a:p>
        </p:txBody>
      </p:sp>
      <p:pic>
        <p:nvPicPr>
          <p:cNvPr id="6" name="Picture 5">
            <a:extLst>
              <a:ext uri="{FF2B5EF4-FFF2-40B4-BE49-F238E27FC236}">
                <a16:creationId xmlns:a16="http://schemas.microsoft.com/office/drawing/2014/main" id="{2F1FEF4C-0EC6-1896-E680-E34D9730E849}"/>
              </a:ext>
            </a:extLst>
          </p:cNvPr>
          <p:cNvPicPr>
            <a:picLocks noChangeAspect="1"/>
          </p:cNvPicPr>
          <p:nvPr/>
        </p:nvPicPr>
        <p:blipFill>
          <a:blip r:embed="rId2"/>
          <a:stretch>
            <a:fillRect/>
          </a:stretch>
        </p:blipFill>
        <p:spPr>
          <a:xfrm>
            <a:off x="793750" y="1302610"/>
            <a:ext cx="7721600" cy="2130672"/>
          </a:xfrm>
          <a:prstGeom prst="rect">
            <a:avLst/>
          </a:prstGeom>
        </p:spPr>
      </p:pic>
    </p:spTree>
    <p:extLst>
      <p:ext uri="{BB962C8B-B14F-4D97-AF65-F5344CB8AC3E}">
        <p14:creationId xmlns:p14="http://schemas.microsoft.com/office/powerpoint/2010/main" val="60687724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4" name="TextBox 3">
            <a:extLst>
              <a:ext uri="{FF2B5EF4-FFF2-40B4-BE49-F238E27FC236}">
                <a16:creationId xmlns:a16="http://schemas.microsoft.com/office/drawing/2014/main" id="{20B29FDC-998F-4296-BED7-D98DB6298667}"/>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Diabetes Technology: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1):S126-S144</a:t>
            </a:r>
          </a:p>
        </p:txBody>
      </p:sp>
      <p:pic>
        <p:nvPicPr>
          <p:cNvPr id="5" name="Picture 4">
            <a:extLst>
              <a:ext uri="{FF2B5EF4-FFF2-40B4-BE49-F238E27FC236}">
                <a16:creationId xmlns:a16="http://schemas.microsoft.com/office/drawing/2014/main" id="{363A3D08-8428-AA52-E54D-B992A063924A}"/>
              </a:ext>
            </a:extLst>
          </p:cNvPr>
          <p:cNvPicPr>
            <a:picLocks noChangeAspect="1"/>
          </p:cNvPicPr>
          <p:nvPr/>
        </p:nvPicPr>
        <p:blipFill>
          <a:blip r:embed="rId2"/>
          <a:stretch>
            <a:fillRect/>
          </a:stretch>
        </p:blipFill>
        <p:spPr>
          <a:xfrm>
            <a:off x="557568" y="1054099"/>
            <a:ext cx="8129231" cy="2713643"/>
          </a:xfrm>
          <a:prstGeom prst="rect">
            <a:avLst/>
          </a:prstGeom>
        </p:spPr>
      </p:pic>
    </p:spTree>
    <p:extLst>
      <p:ext uri="{BB962C8B-B14F-4D97-AF65-F5344CB8AC3E}">
        <p14:creationId xmlns:p14="http://schemas.microsoft.com/office/powerpoint/2010/main" val="38525686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Insulin Syringes and Pens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49405"/>
            <a:ext cx="7930382" cy="309315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7.23 </a:t>
            </a:r>
            <a:r>
              <a:rPr lang="en-US" sz="1600" dirty="0"/>
              <a:t>	</a:t>
            </a:r>
            <a:r>
              <a:rPr lang="en-US" sz="1600" b="0" i="0" u="none" strike="noStrike" baseline="0" dirty="0"/>
              <a:t>For people with insulin-requiring diabetes on MDI, insulin pens are preferred 	in most cases. Still, insulin syringes may be used for insulin delivery 	considering individual and caregiver preference, insulin type, availability in 	vials, dosing </a:t>
            </a:r>
            <a:r>
              <a:rPr lang="en-US" sz="1600" b="0" i="0" u="none" strike="noStrike" baseline="0" dirty="0">
                <a:solidFill>
                  <a:srgbClr val="000000"/>
                </a:solidFill>
              </a:rPr>
              <a:t>therapy, cost, and self-management capabilities. </a:t>
            </a:r>
            <a:r>
              <a:rPr lang="en-US" sz="1600" b="1" i="0" u="none" strike="noStrike" baseline="0" dirty="0">
                <a:solidFill>
                  <a:srgbClr val="87161F"/>
                </a:solidFill>
              </a:rPr>
              <a:t>C</a:t>
            </a:r>
            <a:endParaRPr lang="en-US" sz="1600" b="1" i="0" u="none" strike="noStrike" baseline="0" dirty="0"/>
          </a:p>
          <a:p>
            <a:pPr algn="l"/>
            <a:r>
              <a:rPr lang="en-US" sz="1600" dirty="0">
                <a:solidFill>
                  <a:srgbClr val="A6192E"/>
                </a:solidFill>
              </a:rPr>
              <a:t>7.24</a:t>
            </a:r>
            <a:r>
              <a:rPr lang="en-US" sz="1600" dirty="0"/>
              <a:t> 	</a:t>
            </a:r>
            <a:r>
              <a:rPr lang="en-US" sz="1600" b="0" i="0" u="none" strike="noStrike" baseline="0" dirty="0">
                <a:solidFill>
                  <a:srgbClr val="000000"/>
                </a:solidFill>
              </a:rPr>
              <a:t>Insulin pens or insulin injection aids are recommended for people with 	dexterity issues or vision impairment or when decided by shared decision-	making</a:t>
            </a:r>
            <a:r>
              <a:rPr lang="en-US" sz="1600" dirty="0">
                <a:solidFill>
                  <a:srgbClr val="000000"/>
                </a:solidFill>
              </a:rPr>
              <a:t> </a:t>
            </a:r>
            <a:r>
              <a:rPr lang="en-US" sz="1600" b="0" i="0" u="none" strike="noStrike" baseline="0" dirty="0">
                <a:solidFill>
                  <a:srgbClr val="000000"/>
                </a:solidFill>
              </a:rPr>
              <a:t>to facilitate the accurate dosing and administration of insulin. </a:t>
            </a:r>
            <a:r>
              <a:rPr lang="en-US" sz="1600" b="1" i="0" u="none" strike="noStrike" baseline="0" dirty="0">
                <a:solidFill>
                  <a:srgbClr val="87161F"/>
                </a:solidFill>
              </a:rPr>
              <a:t>C</a:t>
            </a:r>
          </a:p>
          <a:p>
            <a:pPr algn="l"/>
            <a:r>
              <a:rPr lang="en-US" sz="1600" dirty="0">
                <a:solidFill>
                  <a:srgbClr val="A6192E"/>
                </a:solidFill>
              </a:rPr>
              <a:t>7.25</a:t>
            </a:r>
            <a:r>
              <a:rPr lang="en-US" sz="1600" dirty="0"/>
              <a:t>	</a:t>
            </a:r>
            <a:r>
              <a:rPr lang="en-US" sz="1600" b="0" i="0" u="none" strike="noStrike" baseline="0" dirty="0">
                <a:solidFill>
                  <a:srgbClr val="000000"/>
                </a:solidFill>
              </a:rPr>
              <a:t>Connected insulin pens can be helpful for diabetes management and may be 	used in people with diabetes taking subcutaneous insulin. </a:t>
            </a:r>
            <a:r>
              <a:rPr lang="en-US" sz="1600" b="1" i="0" u="none" strike="noStrike" baseline="0" dirty="0">
                <a:solidFill>
                  <a:srgbClr val="87161F"/>
                </a:solidFill>
              </a:rPr>
              <a:t>E</a:t>
            </a:r>
          </a:p>
          <a:p>
            <a:pPr algn="l"/>
            <a:r>
              <a:rPr lang="en-US" sz="1600" dirty="0">
                <a:solidFill>
                  <a:srgbClr val="A6192E"/>
                </a:solidFill>
              </a:rPr>
              <a:t>7.26 	</a:t>
            </a:r>
            <a:r>
              <a:rPr lang="en-US" sz="1600" b="0" i="0" u="none" strike="noStrike" baseline="0" dirty="0">
                <a:solidFill>
                  <a:srgbClr val="000000"/>
                </a:solidFill>
              </a:rPr>
              <a:t>FDA-approved insulin dose calculators/decision support systems may be 	helpful for calculating insulin doses. </a:t>
            </a:r>
            <a:r>
              <a:rPr lang="en-US" sz="1600" b="1" i="0" u="none" strike="noStrike" baseline="0" dirty="0">
                <a:solidFill>
                  <a:srgbClr val="87161F"/>
                </a:solidFill>
              </a:rPr>
              <a:t>C</a:t>
            </a:r>
            <a:endParaRPr lang="en-US" sz="1600" b="1" dirty="0">
              <a:solidFill>
                <a:srgbClr val="A6192E"/>
              </a:solidFill>
            </a:endParaRPr>
          </a:p>
        </p:txBody>
      </p:sp>
    </p:spTree>
    <p:extLst>
      <p:ext uri="{BB962C8B-B14F-4D97-AF65-F5344CB8AC3E}">
        <p14:creationId xmlns:p14="http://schemas.microsoft.com/office/powerpoint/2010/main" val="2297505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8DEB94A4-E1A0-8720-3A34-8CCDEB6C6429}"/>
              </a:ext>
            </a:extLst>
          </p:cNvPr>
          <p:cNvSpPr txBox="1">
            <a:spLocks/>
          </p:cNvSpPr>
          <p:nvPr/>
        </p:nvSpPr>
        <p:spPr>
          <a:xfrm>
            <a:off x="1229664" y="15248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kern="1200" dirty="0">
                <a:solidFill>
                  <a:schemeClr val="bg1"/>
                </a:solidFill>
                <a:latin typeface="Arial" panose="020B0604020202020204" pitchFamily="34" charset="0"/>
                <a:ea typeface="+mj-ea"/>
                <a:cs typeface="Arial" panose="020B0604020202020204" pitchFamily="34" charset="0"/>
              </a:defRPr>
            </a:lvl1pPr>
          </a:lstStyle>
          <a:p>
            <a:r>
              <a:rPr lang="en-US"/>
              <a:t>Section 2</a:t>
            </a:r>
            <a:r>
              <a:rPr lang="en-US">
                <a:solidFill>
                  <a:srgbClr val="C00000"/>
                </a:solidFill>
              </a:rPr>
              <a:t>.</a:t>
            </a:r>
            <a:r>
              <a:rPr lang="en-US"/>
              <a:t> </a:t>
            </a:r>
            <a:br>
              <a:rPr lang="en-US"/>
            </a:br>
            <a:br>
              <a:rPr lang="en-US"/>
            </a:br>
            <a:r>
              <a:rPr lang="en-US"/>
              <a:t>Diagnosis and Classification of Diabetes</a:t>
            </a:r>
          </a:p>
        </p:txBody>
      </p:sp>
    </p:spTree>
    <p:extLst>
      <p:ext uri="{BB962C8B-B14F-4D97-AF65-F5344CB8AC3E}">
        <p14:creationId xmlns:p14="http://schemas.microsoft.com/office/powerpoint/2010/main" val="170504201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775597"/>
          </a:xfrm>
        </p:spPr>
        <p:txBody>
          <a:bodyPr/>
          <a:lstStyle/>
          <a:p>
            <a:r>
              <a:rPr lang="en-US"/>
              <a:t>Insulin Pumps and Automated Insulin Delivery Systems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603630"/>
            <a:ext cx="7930382" cy="308289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7.27</a:t>
            </a:r>
            <a:r>
              <a:rPr lang="en-US" sz="1600"/>
              <a:t> 	</a:t>
            </a:r>
            <a:r>
              <a:rPr lang="en-US" sz="1600" b="0" i="0" u="none" strike="noStrike" baseline="0">
                <a:solidFill>
                  <a:srgbClr val="000000"/>
                </a:solidFill>
              </a:rPr>
              <a:t>AID systems should be offered for diabetes management to youth and adults 	with type 1 diabetes </a:t>
            </a:r>
            <a:r>
              <a:rPr lang="en-US" sz="1600" b="1" i="0" u="none" strike="noStrike" baseline="0">
                <a:solidFill>
                  <a:srgbClr val="87161F"/>
                </a:solidFill>
              </a:rPr>
              <a:t>A</a:t>
            </a:r>
            <a:r>
              <a:rPr lang="en-US" sz="1600" b="0" i="0" u="none" strike="noStrike" baseline="0">
                <a:solidFill>
                  <a:srgbClr val="87161F"/>
                </a:solidFill>
              </a:rPr>
              <a:t> </a:t>
            </a:r>
            <a:r>
              <a:rPr lang="en-US" sz="1600" b="0" i="0" u="none" strike="noStrike" baseline="0">
                <a:solidFill>
                  <a:srgbClr val="000000"/>
                </a:solidFill>
              </a:rPr>
              <a:t>and other types of insulin-deficient diabetes </a:t>
            </a:r>
            <a:r>
              <a:rPr lang="en-US" sz="1600" b="1" i="0" u="none" strike="noStrike" baseline="0">
                <a:solidFill>
                  <a:srgbClr val="87161F"/>
                </a:solidFill>
              </a:rPr>
              <a:t>E </a:t>
            </a:r>
            <a:r>
              <a:rPr lang="en-US" sz="1600" b="0" i="0" u="none" strike="noStrike" baseline="0">
                <a:solidFill>
                  <a:srgbClr val="000000"/>
                </a:solidFill>
              </a:rPr>
              <a:t>who are 	capable of using the device safely (either by themselves or with a caregiver). 	The choice of device should be made based on the individual’s 	circumstances, preferences, and needs. </a:t>
            </a:r>
            <a:r>
              <a:rPr lang="en-US" sz="1600" b="1" i="0" u="none" strike="noStrike" baseline="0">
                <a:solidFill>
                  <a:srgbClr val="87161F"/>
                </a:solidFill>
              </a:rPr>
              <a:t>A</a:t>
            </a:r>
            <a:r>
              <a:rPr lang="en-US" sz="1600" b="0" i="0" u="none" strike="noStrike" baseline="0">
                <a:solidFill>
                  <a:srgbClr val="87161F"/>
                </a:solidFill>
              </a:rPr>
              <a:t> </a:t>
            </a:r>
          </a:p>
          <a:p>
            <a:pPr algn="l"/>
            <a:r>
              <a:rPr lang="en-US" sz="1600">
                <a:solidFill>
                  <a:srgbClr val="A6192E"/>
                </a:solidFill>
              </a:rPr>
              <a:t>7.28 </a:t>
            </a:r>
            <a:r>
              <a:rPr lang="en-US" sz="1600"/>
              <a:t>	</a:t>
            </a:r>
            <a:r>
              <a:rPr lang="en-US" sz="1600" b="0" i="0" u="none" strike="noStrike" baseline="0">
                <a:solidFill>
                  <a:srgbClr val="000000"/>
                </a:solidFill>
              </a:rPr>
              <a:t>Insulin pump therapy alone with or without a sensor-augmented pump low-	glucose suspend feature should be offered for diabetes management to youth 	and adults on MDI with type 1 diabetes </a:t>
            </a:r>
            <a:r>
              <a:rPr lang="en-US" sz="1600" b="1" i="0" u="none" strike="noStrike" baseline="0">
                <a:solidFill>
                  <a:srgbClr val="87161F"/>
                </a:solidFill>
              </a:rPr>
              <a:t>A</a:t>
            </a:r>
            <a:r>
              <a:rPr lang="en-US" sz="1600" b="0" i="0" u="none" strike="noStrike" baseline="0">
                <a:solidFill>
                  <a:srgbClr val="87161F"/>
                </a:solidFill>
              </a:rPr>
              <a:t> </a:t>
            </a:r>
            <a:r>
              <a:rPr lang="en-US" sz="1600" b="0" i="0" u="none" strike="noStrike" baseline="0">
                <a:solidFill>
                  <a:srgbClr val="000000"/>
                </a:solidFill>
              </a:rPr>
              <a:t>or other types of insulin-deficient 	diabetes </a:t>
            </a:r>
            <a:r>
              <a:rPr lang="en-US" sz="1600" b="1" i="0" u="none" strike="noStrike" baseline="0">
                <a:solidFill>
                  <a:srgbClr val="87161F"/>
                </a:solidFill>
              </a:rPr>
              <a:t>E</a:t>
            </a:r>
            <a:r>
              <a:rPr lang="en-US" sz="1600" b="0" i="0" u="none" strike="noStrike" baseline="0">
                <a:solidFill>
                  <a:srgbClr val="87161F"/>
                </a:solidFill>
              </a:rPr>
              <a:t> </a:t>
            </a:r>
            <a:r>
              <a:rPr lang="en-US" sz="1600" b="0" i="0" u="none" strike="noStrike" baseline="0">
                <a:solidFill>
                  <a:srgbClr val="000000"/>
                </a:solidFill>
              </a:rPr>
              <a:t>who are capable of using the device safely (either by themselves 	or with a caregiver) and are not able to use or do not choose an AID system. 	The choice of device should be made based on the individual’s 	circumstances, preferences, and needs. </a:t>
            </a:r>
            <a:r>
              <a:rPr lang="en-US" sz="1600" b="1" i="0" u="none" strike="noStrike" baseline="0">
                <a:solidFill>
                  <a:srgbClr val="87161F"/>
                </a:solidFill>
              </a:rPr>
              <a:t>A</a:t>
            </a:r>
            <a:endParaRPr lang="en-US" sz="1600" b="1">
              <a:solidFill>
                <a:srgbClr val="A6192E"/>
              </a:solidFill>
            </a:endParaRPr>
          </a:p>
        </p:txBody>
      </p:sp>
    </p:spTree>
    <p:extLst>
      <p:ext uri="{BB962C8B-B14F-4D97-AF65-F5344CB8AC3E}">
        <p14:creationId xmlns:p14="http://schemas.microsoft.com/office/powerpoint/2010/main" val="54073360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775597"/>
          </a:xfrm>
        </p:spPr>
        <p:txBody>
          <a:bodyPr/>
          <a:lstStyle/>
          <a:p>
            <a:r>
              <a:rPr lang="en-US"/>
              <a:t>Insulin Pumps and Automated Insulin Delivery Systems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603630"/>
            <a:ext cx="7930382" cy="16055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7.29</a:t>
            </a:r>
            <a:r>
              <a:rPr lang="en-US" sz="1600"/>
              <a:t> 	</a:t>
            </a:r>
            <a:r>
              <a:rPr lang="en-US" sz="1600" b="0" i="0" u="none" strike="noStrike" baseline="0">
                <a:solidFill>
                  <a:srgbClr val="000000"/>
                </a:solidFill>
              </a:rPr>
              <a:t>Insulin pump therapy can be offered for diabetes management to youth and 	adults on MDI with type 2 diabetes who are capable of using the device safely 	(either by themselves or with a caregiver). The choice of device should be 	made based on the individual’s circumstances, preferences, and needs. </a:t>
            </a:r>
            <a:r>
              <a:rPr lang="en-US" sz="1600" b="1" i="0" u="none" strike="noStrike" baseline="0">
                <a:solidFill>
                  <a:srgbClr val="87161F"/>
                </a:solidFill>
              </a:rPr>
              <a:t>A</a:t>
            </a:r>
          </a:p>
          <a:p>
            <a:pPr algn="l"/>
            <a:r>
              <a:rPr lang="en-US" sz="1600">
                <a:solidFill>
                  <a:srgbClr val="A6192E"/>
                </a:solidFill>
              </a:rPr>
              <a:t>7.30</a:t>
            </a:r>
            <a:r>
              <a:rPr lang="en-US" sz="1600"/>
              <a:t>	</a:t>
            </a:r>
            <a:r>
              <a:rPr lang="en-US" sz="1600" b="0" i="0" u="none" strike="noStrike" baseline="0">
                <a:solidFill>
                  <a:srgbClr val="000000"/>
                </a:solidFill>
              </a:rPr>
              <a:t>Individuals with diabetes who have been using CSII should have continued 	access across third-party payers. </a:t>
            </a:r>
            <a:r>
              <a:rPr lang="en-US" sz="1600" b="1" i="0" u="none" strike="noStrike" baseline="0">
                <a:solidFill>
                  <a:srgbClr val="87161F"/>
                </a:solidFill>
              </a:rPr>
              <a:t>E</a:t>
            </a:r>
            <a:endParaRPr lang="en-US" sz="1600" b="1">
              <a:solidFill>
                <a:srgbClr val="A6192E"/>
              </a:solidFill>
            </a:endParaRPr>
          </a:p>
        </p:txBody>
      </p:sp>
    </p:spTree>
    <p:extLst>
      <p:ext uri="{BB962C8B-B14F-4D97-AF65-F5344CB8AC3E}">
        <p14:creationId xmlns:p14="http://schemas.microsoft.com/office/powerpoint/2010/main" val="148302197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Do-It-Yourself Closed-Loop Systems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2464" y="1330355"/>
            <a:ext cx="7930382" cy="98488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7.31</a:t>
            </a:r>
            <a:r>
              <a:rPr lang="en-US" sz="1600" dirty="0"/>
              <a:t> 	</a:t>
            </a:r>
            <a:r>
              <a:rPr lang="en-US" sz="1600" b="0" i="0" u="none" strike="noStrike" baseline="0" dirty="0">
                <a:solidFill>
                  <a:srgbClr val="000000"/>
                </a:solidFill>
              </a:rPr>
              <a:t>Individuals with diabetes may be using systems not approved by the FDA, 	such as do-it-yourself closed-loop systems and others. </a:t>
            </a:r>
            <a:r>
              <a:rPr lang="en-US" sz="1600" dirty="0">
                <a:solidFill>
                  <a:srgbClr val="000000"/>
                </a:solidFill>
              </a:rPr>
              <a:t>H</a:t>
            </a:r>
            <a:r>
              <a:rPr lang="en-US" sz="1600" b="0" i="0" u="none" strike="noStrike" baseline="0" dirty="0">
                <a:solidFill>
                  <a:srgbClr val="000000"/>
                </a:solidFill>
              </a:rPr>
              <a:t>ealth care 	professionals cannot prescribe these systems but should assist in diabetes 	management to ensure the safety of people with diabetes. </a:t>
            </a:r>
            <a:r>
              <a:rPr lang="en-US" sz="1600" b="1" i="0" u="none" strike="noStrike" baseline="0" dirty="0">
                <a:solidFill>
                  <a:srgbClr val="87161F"/>
                </a:solidFill>
              </a:rPr>
              <a:t>E</a:t>
            </a:r>
            <a:r>
              <a:rPr lang="en-US" sz="1600" dirty="0"/>
              <a:t>	</a:t>
            </a:r>
            <a:endParaRPr lang="en-US" sz="1600" dirty="0">
              <a:solidFill>
                <a:srgbClr val="A6192E"/>
              </a:solidFill>
            </a:endParaRPr>
          </a:p>
        </p:txBody>
      </p:sp>
    </p:spTree>
    <p:extLst>
      <p:ext uri="{BB962C8B-B14F-4D97-AF65-F5344CB8AC3E}">
        <p14:creationId xmlns:p14="http://schemas.microsoft.com/office/powerpoint/2010/main" val="129946109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Digital Health Technology</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11"/>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2464" y="1330355"/>
            <a:ext cx="7930382" cy="49244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7.32</a:t>
            </a:r>
            <a:r>
              <a:rPr lang="en-US" sz="1600"/>
              <a:t> 	</a:t>
            </a:r>
            <a:r>
              <a:rPr lang="en-US" sz="1600" b="0" i="0" u="none" strike="noStrike" baseline="0">
                <a:solidFill>
                  <a:srgbClr val="000000"/>
                </a:solidFill>
              </a:rPr>
              <a:t>Systems that combine technology and online coaching can be beneficial in 	managing prediabetes and diabetes for some individuals. </a:t>
            </a:r>
            <a:r>
              <a:rPr lang="en-US" sz="1600" b="1" i="0" u="none" strike="noStrike" baseline="0">
                <a:solidFill>
                  <a:srgbClr val="87161F"/>
                </a:solidFill>
              </a:rPr>
              <a:t>B</a:t>
            </a:r>
            <a:endParaRPr lang="en-US" sz="1600" b="1">
              <a:solidFill>
                <a:srgbClr val="A6192E"/>
              </a:solidFill>
            </a:endParaRPr>
          </a:p>
        </p:txBody>
      </p:sp>
    </p:spTree>
    <p:extLst>
      <p:ext uri="{BB962C8B-B14F-4D97-AF65-F5344CB8AC3E}">
        <p14:creationId xmlns:p14="http://schemas.microsoft.com/office/powerpoint/2010/main" val="66944024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Inpatient Care</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11"/>
          </p:nvPr>
        </p:nvSpPr>
        <p:spPr>
          <a:xfrm>
            <a:off x="136779" y="161681"/>
            <a:ext cx="7883271" cy="181219"/>
          </a:xfrm>
        </p:spPr>
        <p:txBody>
          <a:bodyPr/>
          <a:lstStyle/>
          <a:p>
            <a:r>
              <a:rPr lang="en-US"/>
              <a:t>Diabetes Technology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2464" y="1330355"/>
            <a:ext cx="7930382" cy="209801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7.33</a:t>
            </a:r>
            <a:r>
              <a:rPr lang="en-US" sz="1600"/>
              <a:t> 	</a:t>
            </a:r>
            <a:r>
              <a:rPr lang="en-US" sz="1600" b="0" i="0" u="none" strike="noStrike" baseline="0">
                <a:solidFill>
                  <a:srgbClr val="000000"/>
                </a:solidFill>
              </a:rPr>
              <a:t>In people with diabetes using personal CGM, the use of CGM should be 	continued when clinically appropriate during hospitalization, with confirmatory 	point-of-care glucose measurements for insulin dosing and hypoglycemia 	assessment and treatment under an institutional protocol. </a:t>
            </a:r>
            <a:r>
              <a:rPr lang="en-US" sz="1600" b="1" i="0" u="none" strike="noStrike" baseline="0">
                <a:solidFill>
                  <a:srgbClr val="87161F"/>
                </a:solidFill>
              </a:rPr>
              <a:t>B</a:t>
            </a:r>
            <a:r>
              <a:rPr lang="en-US" sz="1600"/>
              <a:t>	</a:t>
            </a:r>
          </a:p>
          <a:p>
            <a:pPr algn="l"/>
            <a:r>
              <a:rPr lang="en-US" sz="1600">
                <a:solidFill>
                  <a:srgbClr val="A6192E"/>
                </a:solidFill>
              </a:rPr>
              <a:t>7.34 	</a:t>
            </a:r>
            <a:r>
              <a:rPr lang="en-US" sz="1600" b="0" i="0" u="none" strike="noStrike" baseline="0">
                <a:solidFill>
                  <a:srgbClr val="000000"/>
                </a:solidFill>
              </a:rPr>
              <a:t>People with diabetes who are competent to safely use diabetes devices such 	as insulin pumps and CGM systems should be supported to continue using 	them in an inpatient setting or during outpatient procedures, whenever 	possible, and when proper supervision is available. </a:t>
            </a:r>
            <a:r>
              <a:rPr lang="en-US" sz="1600" b="1" i="0" u="none" strike="noStrike" baseline="0">
                <a:solidFill>
                  <a:srgbClr val="87161F"/>
                </a:solidFill>
              </a:rPr>
              <a:t>E</a:t>
            </a:r>
            <a:endParaRPr lang="en-US" sz="1600" b="1">
              <a:solidFill>
                <a:srgbClr val="A6192E"/>
              </a:solidFill>
            </a:endParaRPr>
          </a:p>
        </p:txBody>
      </p:sp>
    </p:spTree>
    <p:extLst>
      <p:ext uri="{BB962C8B-B14F-4D97-AF65-F5344CB8AC3E}">
        <p14:creationId xmlns:p14="http://schemas.microsoft.com/office/powerpoint/2010/main" val="117456328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7113073D-85A8-E2D8-11FB-06B4F950150B}"/>
              </a:ext>
            </a:extLst>
          </p:cNvPr>
          <p:cNvSpPr txBox="1">
            <a:spLocks/>
          </p:cNvSpPr>
          <p:nvPr/>
        </p:nvSpPr>
        <p:spPr>
          <a:xfrm>
            <a:off x="1229664" y="15248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kern="1200" dirty="0">
                <a:solidFill>
                  <a:schemeClr val="bg1"/>
                </a:solidFill>
                <a:latin typeface="Arial" panose="020B0604020202020204" pitchFamily="34" charset="0"/>
                <a:ea typeface="+mj-ea"/>
                <a:cs typeface="Arial" panose="020B0604020202020204" pitchFamily="34" charset="0"/>
              </a:defRPr>
            </a:lvl1pPr>
          </a:lstStyle>
          <a:p>
            <a:r>
              <a:rPr lang="en-US"/>
              <a:t>Section 8</a:t>
            </a:r>
            <a:r>
              <a:rPr lang="en-US">
                <a:solidFill>
                  <a:srgbClr val="C00000"/>
                </a:solidFill>
              </a:rPr>
              <a:t>.</a:t>
            </a:r>
            <a:r>
              <a:rPr lang="en-US"/>
              <a:t> </a:t>
            </a:r>
            <a:br>
              <a:rPr lang="en-US"/>
            </a:br>
            <a:br>
              <a:rPr lang="en-US"/>
            </a:br>
            <a:r>
              <a:rPr lang="en-US" sz="2600"/>
              <a:t>Obesity and Weight Management for the Prevention and Treatment of Type 2 Diabetes</a:t>
            </a:r>
          </a:p>
        </p:txBody>
      </p:sp>
    </p:spTree>
    <p:extLst>
      <p:ext uri="{BB962C8B-B14F-4D97-AF65-F5344CB8AC3E}">
        <p14:creationId xmlns:p14="http://schemas.microsoft.com/office/powerpoint/2010/main" val="402133635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553998"/>
          </a:xfrm>
        </p:spPr>
        <p:txBody>
          <a:bodyPr/>
          <a:lstStyle/>
          <a:p>
            <a:r>
              <a:rPr lang="en-US" sz="2000"/>
              <a:t>Assessment and Monitoring of the Individual with Overweight and Obesity </a:t>
            </a:r>
            <a:endParaRPr lang="en-US" sz="200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49405"/>
            <a:ext cx="7930382" cy="309315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8.1 </a:t>
            </a:r>
            <a:r>
              <a:rPr lang="en-US" sz="1600" dirty="0"/>
              <a:t>	</a:t>
            </a:r>
            <a:r>
              <a:rPr lang="en-US" sz="1600" b="0" i="0" u="none" strike="noStrike" baseline="0" dirty="0">
                <a:solidFill>
                  <a:srgbClr val="000000"/>
                </a:solidFill>
              </a:rPr>
              <a:t>Use person-centered, nonjudgmental language that fosters collaboration 	between individuals and health care professionals, including person-first 	language (e.g., “person with obesity” rather than “obese person” and “person 	with diabetes” rather than “diabetic person”). </a:t>
            </a:r>
            <a:r>
              <a:rPr lang="en-US" sz="1600" b="1" i="0" u="none" strike="noStrike" baseline="0" dirty="0">
                <a:solidFill>
                  <a:srgbClr val="87161F"/>
                </a:solidFill>
              </a:rPr>
              <a:t>E</a:t>
            </a:r>
          </a:p>
          <a:p>
            <a:pPr algn="l"/>
            <a:r>
              <a:rPr lang="en-US" sz="1600" dirty="0">
                <a:solidFill>
                  <a:srgbClr val="A6192E"/>
                </a:solidFill>
              </a:rPr>
              <a:t>8.2a</a:t>
            </a:r>
            <a:r>
              <a:rPr lang="en-US" sz="1600" dirty="0"/>
              <a:t> 	</a:t>
            </a:r>
            <a:r>
              <a:rPr lang="en-US" sz="1600" b="0" i="0" u="none" strike="noStrike" baseline="0" dirty="0">
                <a:solidFill>
                  <a:srgbClr val="000000"/>
                </a:solidFill>
              </a:rPr>
              <a:t>To support the diagnosis of obesity, measure height and weight to calculate 	BMI and perform additional measurements of body fat distribution, like waist 	circumference, waist-to-hip ratio, and/or waist-to-height ratio. </a:t>
            </a:r>
            <a:r>
              <a:rPr lang="en-US" sz="1600" b="1" i="0" u="none" strike="noStrike" baseline="0" dirty="0">
                <a:solidFill>
                  <a:srgbClr val="87161F"/>
                </a:solidFill>
              </a:rPr>
              <a:t>E</a:t>
            </a:r>
            <a:r>
              <a:rPr lang="en-US" sz="1600" dirty="0"/>
              <a:t>	</a:t>
            </a:r>
          </a:p>
          <a:p>
            <a:pPr algn="l"/>
            <a:r>
              <a:rPr lang="en-US" sz="1600" dirty="0">
                <a:solidFill>
                  <a:srgbClr val="A6192E"/>
                </a:solidFill>
              </a:rPr>
              <a:t>8.2b	 </a:t>
            </a:r>
            <a:r>
              <a:rPr lang="en-US" sz="1600" b="0" i="0" u="none" strike="noStrike" baseline="0" dirty="0">
                <a:solidFill>
                  <a:srgbClr val="000000"/>
                </a:solidFill>
              </a:rPr>
              <a:t>Monitor obesity-related anthropometric measurements at least annually to 	inform treatment considerations. </a:t>
            </a:r>
            <a:r>
              <a:rPr lang="en-US" sz="1600" b="1" i="0" u="none" strike="noStrike" baseline="0" dirty="0">
                <a:solidFill>
                  <a:srgbClr val="87161F"/>
                </a:solidFill>
              </a:rPr>
              <a:t>E</a:t>
            </a:r>
            <a:endParaRPr lang="en-US" sz="1600" b="1" dirty="0">
              <a:solidFill>
                <a:srgbClr val="A6192E"/>
              </a:solidFill>
            </a:endParaRPr>
          </a:p>
          <a:p>
            <a:pPr algn="l"/>
            <a:r>
              <a:rPr lang="en-US" sz="1600" dirty="0">
                <a:solidFill>
                  <a:srgbClr val="A6192E"/>
                </a:solidFill>
              </a:rPr>
              <a:t>8.3</a:t>
            </a:r>
            <a:r>
              <a:rPr lang="en-US" sz="1600" b="0" i="0" u="none" strike="noStrike" baseline="0" dirty="0">
                <a:solidFill>
                  <a:srgbClr val="000000"/>
                </a:solidFill>
              </a:rPr>
              <a:t> 	Accommodations should be made to provide privacy during anthropometric 	measurements. </a:t>
            </a:r>
            <a:r>
              <a:rPr lang="en-US" sz="1600" b="1" i="0" u="none" strike="noStrike" baseline="0" dirty="0">
                <a:solidFill>
                  <a:srgbClr val="87161F"/>
                </a:solidFill>
              </a:rPr>
              <a:t>E</a:t>
            </a:r>
            <a:endParaRPr lang="en-US" sz="1600" b="1" dirty="0">
              <a:solidFill>
                <a:srgbClr val="A6192E"/>
              </a:solidFill>
            </a:endParaRPr>
          </a:p>
        </p:txBody>
      </p:sp>
    </p:spTree>
    <p:extLst>
      <p:ext uri="{BB962C8B-B14F-4D97-AF65-F5344CB8AC3E}">
        <p14:creationId xmlns:p14="http://schemas.microsoft.com/office/powerpoint/2010/main" val="393798006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553998"/>
          </a:xfrm>
        </p:spPr>
        <p:txBody>
          <a:bodyPr/>
          <a:lstStyle/>
          <a:p>
            <a:r>
              <a:rPr lang="en-US" sz="2000"/>
              <a:t>Assessment and Monitoring of the Individual with Overweight and Obesity (continued)</a:t>
            </a:r>
            <a:endParaRPr lang="en-US" sz="200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49405"/>
            <a:ext cx="7930382"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A6192E"/>
                </a:solidFill>
              </a:rPr>
              <a:t>8.4 </a:t>
            </a:r>
            <a:r>
              <a:rPr lang="en-US" sz="1500" dirty="0"/>
              <a:t>	</a:t>
            </a:r>
            <a:r>
              <a:rPr lang="en-US" sz="1500" b="0" i="0" u="none" strike="noStrike" baseline="0" dirty="0">
                <a:solidFill>
                  <a:srgbClr val="000000"/>
                </a:solidFill>
              </a:rPr>
              <a:t>In people with type 2 diabetes and overweight or obesity, weight management 	should represent a primary goal of treatment along with glycemic management. </a:t>
            </a:r>
            <a:r>
              <a:rPr lang="en-US" sz="1500" b="1" i="0" u="none" strike="noStrike" baseline="0" dirty="0">
                <a:solidFill>
                  <a:srgbClr val="87161F"/>
                </a:solidFill>
              </a:rPr>
              <a:t>A</a:t>
            </a:r>
          </a:p>
          <a:p>
            <a:pPr algn="l"/>
            <a:r>
              <a:rPr lang="en-US" sz="1500" dirty="0">
                <a:solidFill>
                  <a:srgbClr val="A6192E"/>
                </a:solidFill>
              </a:rPr>
              <a:t>8.5</a:t>
            </a:r>
            <a:r>
              <a:rPr lang="en-US" sz="1500" dirty="0"/>
              <a:t>	</a:t>
            </a:r>
            <a:r>
              <a:rPr lang="en-US" sz="1500" b="0" i="0" u="none" strike="noStrike" baseline="0" dirty="0">
                <a:solidFill>
                  <a:srgbClr val="000000"/>
                </a:solidFill>
              </a:rPr>
              <a:t>People with diabetes and overweight or obesity may benefit from any magnitude of 	weight loss. Weight loss of 3–7% of baseline weight improves glycemia and other 	intermediate cardiovascular risk factors. </a:t>
            </a:r>
            <a:r>
              <a:rPr lang="en-US" sz="1500" b="1" i="0" u="none" strike="noStrike" baseline="0" dirty="0">
                <a:solidFill>
                  <a:srgbClr val="87161F"/>
                </a:solidFill>
              </a:rPr>
              <a:t>A</a:t>
            </a:r>
            <a:r>
              <a:rPr lang="en-US" sz="1500" b="0" i="0" u="none" strike="noStrike" baseline="0" dirty="0">
                <a:solidFill>
                  <a:srgbClr val="87161F"/>
                </a:solidFill>
              </a:rPr>
              <a:t> </a:t>
            </a:r>
            <a:r>
              <a:rPr lang="en-US" sz="1500" b="0" i="0" u="none" strike="noStrike" baseline="0" dirty="0">
                <a:solidFill>
                  <a:srgbClr val="000000"/>
                </a:solidFill>
              </a:rPr>
              <a:t>Sustained loss of &gt;10% of body weight 	usually confers greater benefits, including disease-modifying effects and possible 	remission of type 2 diabetes, and may improve long-term cardiovascular outcomes 	and mortality. </a:t>
            </a:r>
            <a:r>
              <a:rPr lang="en-US" sz="1500" b="1" i="0" u="none" strike="noStrike" baseline="0" dirty="0">
                <a:solidFill>
                  <a:srgbClr val="87161F"/>
                </a:solidFill>
              </a:rPr>
              <a:t>B</a:t>
            </a:r>
            <a:r>
              <a:rPr lang="en-US" sz="1500" dirty="0"/>
              <a:t>	</a:t>
            </a:r>
          </a:p>
          <a:p>
            <a:pPr algn="l"/>
            <a:r>
              <a:rPr lang="en-US" sz="1500" dirty="0">
                <a:solidFill>
                  <a:srgbClr val="A6192E"/>
                </a:solidFill>
              </a:rPr>
              <a:t>8.6	</a:t>
            </a:r>
            <a:r>
              <a:rPr lang="en-US" sz="1500" b="0" i="0" u="none" strike="noStrike" baseline="0" dirty="0">
                <a:solidFill>
                  <a:srgbClr val="000000"/>
                </a:solidFill>
              </a:rPr>
              <a:t>Individualize initial treatment approaches for obesity (i.e., lifestyle and nutritional 	therapy, pharmacologic agents, or metabolic surgery) </a:t>
            </a:r>
            <a:r>
              <a:rPr lang="en-US" sz="1500" b="1" i="0" u="none" strike="noStrike" baseline="0" dirty="0">
                <a:solidFill>
                  <a:srgbClr val="87161F"/>
                </a:solidFill>
              </a:rPr>
              <a:t>A</a:t>
            </a:r>
            <a:r>
              <a:rPr lang="en-US" sz="1500" b="0" i="0" u="none" strike="noStrike" baseline="0" dirty="0">
                <a:solidFill>
                  <a:srgbClr val="87161F"/>
                </a:solidFill>
              </a:rPr>
              <a:t> </a:t>
            </a:r>
            <a:r>
              <a:rPr lang="en-US" sz="1500" b="0" i="0" u="none" strike="noStrike" baseline="0" dirty="0">
                <a:solidFill>
                  <a:srgbClr val="000000"/>
                </a:solidFill>
              </a:rPr>
              <a:t>based on the person’s 	medical history, life circumstances, preferences, and motivation. </a:t>
            </a:r>
            <a:r>
              <a:rPr lang="en-US" sz="1500" b="1" i="0" u="none" strike="noStrike" baseline="0" dirty="0">
                <a:solidFill>
                  <a:srgbClr val="87161F"/>
                </a:solidFill>
              </a:rPr>
              <a:t>C</a:t>
            </a:r>
            <a:r>
              <a:rPr lang="en-US" sz="1500" b="0" i="0" u="none" strike="noStrike" baseline="0" dirty="0">
                <a:solidFill>
                  <a:srgbClr val="87161F"/>
                </a:solidFill>
              </a:rPr>
              <a:t> </a:t>
            </a:r>
            <a:r>
              <a:rPr lang="en-US" sz="1500" b="0" i="0" u="none" strike="noStrike" baseline="0" dirty="0">
                <a:solidFill>
                  <a:srgbClr val="000000"/>
                </a:solidFill>
              </a:rPr>
              <a:t>Consider 	combining treatment approaches if appropriate. </a:t>
            </a:r>
            <a:r>
              <a:rPr lang="en-US" sz="1500" b="1" i="0" u="none" strike="noStrike" baseline="0" dirty="0">
                <a:solidFill>
                  <a:srgbClr val="87161F"/>
                </a:solidFill>
              </a:rPr>
              <a:t>E</a:t>
            </a:r>
            <a:r>
              <a:rPr lang="en-US" sz="1500" b="0" i="0" u="none" strike="noStrike" baseline="0" dirty="0">
                <a:solidFill>
                  <a:srgbClr val="87161F"/>
                </a:solidFill>
              </a:rPr>
              <a:t> </a:t>
            </a:r>
            <a:endParaRPr lang="en-US" sz="1500" b="1" dirty="0">
              <a:solidFill>
                <a:srgbClr val="A6192E"/>
              </a:solidFill>
            </a:endParaRPr>
          </a:p>
        </p:txBody>
      </p:sp>
    </p:spTree>
    <p:extLst>
      <p:ext uri="{BB962C8B-B14F-4D97-AF65-F5344CB8AC3E}">
        <p14:creationId xmlns:p14="http://schemas.microsoft.com/office/powerpoint/2010/main" val="144275987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Nutritional, Physical Activity, &amp; Behavioral Therapy</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761429"/>
            <a:ext cx="7930382" cy="24724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8.7</a:t>
            </a:r>
            <a:r>
              <a:rPr lang="en-US" sz="1600"/>
              <a:t> 	</a:t>
            </a:r>
            <a:r>
              <a:rPr lang="en-US" sz="1600" b="0" i="0" u="none" strike="noStrike" baseline="0">
                <a:solidFill>
                  <a:srgbClr val="000000"/>
                </a:solidFill>
              </a:rPr>
              <a:t>Nutrition, physical activity, and behavioral therapy to achieve and maintain 	≥5% weight loss are recommended for people with type 2 diabetes and 	overweight or obesity. </a:t>
            </a:r>
            <a:r>
              <a:rPr lang="en-US" sz="1600" b="1" i="0" u="none" strike="noStrike" baseline="0">
                <a:solidFill>
                  <a:srgbClr val="87161F"/>
                </a:solidFill>
              </a:rPr>
              <a:t>B</a:t>
            </a:r>
          </a:p>
          <a:p>
            <a:pPr algn="l"/>
            <a:r>
              <a:rPr lang="en-US" sz="1600">
                <a:solidFill>
                  <a:srgbClr val="A6192E"/>
                </a:solidFill>
              </a:rPr>
              <a:t>8.8a</a:t>
            </a:r>
            <a:r>
              <a:rPr lang="en-US" sz="1600"/>
              <a:t> 	</a:t>
            </a:r>
            <a:r>
              <a:rPr lang="en-US" sz="1600" b="0" i="0" u="none" strike="noStrike" baseline="0">
                <a:solidFill>
                  <a:srgbClr val="000000"/>
                </a:solidFill>
              </a:rPr>
              <a:t>Interventions including high frequency of counseling (≥16 sessions in 6 	months) with focus on nutrition changes, physical activity, and behavioral 	strategies to achieve a 500–750 kcal/day energy deficit have been shown to 	be beneficial for weight loss and should be considered when available. </a:t>
            </a:r>
            <a:r>
              <a:rPr lang="en-US" sz="1600" b="1" i="0" u="none" strike="noStrike" baseline="0">
                <a:solidFill>
                  <a:srgbClr val="87161F"/>
                </a:solidFill>
              </a:rPr>
              <a:t>A</a:t>
            </a:r>
          </a:p>
          <a:p>
            <a:pPr algn="l"/>
            <a:r>
              <a:rPr lang="en-US" sz="1600">
                <a:solidFill>
                  <a:srgbClr val="87161F"/>
                </a:solidFill>
              </a:rPr>
              <a:t>8.8b 	</a:t>
            </a:r>
            <a:r>
              <a:rPr lang="en-US" sz="1600" b="0" i="0" u="none" strike="noStrike" baseline="0">
                <a:solidFill>
                  <a:srgbClr val="000000"/>
                </a:solidFill>
              </a:rPr>
              <a:t>Consider structured programs delivering behavioral counseling (face-to-face</a:t>
            </a:r>
            <a:r>
              <a:rPr lang="en-US" sz="1600">
                <a:solidFill>
                  <a:srgbClr val="000000"/>
                </a:solidFill>
              </a:rPr>
              <a:t> 	</a:t>
            </a:r>
            <a:r>
              <a:rPr lang="en-US" sz="1600" b="0" i="0" u="none" strike="noStrike" baseline="0">
                <a:solidFill>
                  <a:srgbClr val="000000"/>
                </a:solidFill>
              </a:rPr>
              <a:t>or remote) to address barriers to access. </a:t>
            </a:r>
            <a:r>
              <a:rPr lang="en-US" sz="1600" b="1" i="0" u="none" strike="noStrike" baseline="0">
                <a:solidFill>
                  <a:srgbClr val="87161F"/>
                </a:solidFill>
              </a:rPr>
              <a:t>E</a:t>
            </a:r>
            <a:endParaRPr lang="en-US" sz="1600" b="1">
              <a:solidFill>
                <a:srgbClr val="A6192E"/>
              </a:solidFill>
            </a:endParaRPr>
          </a:p>
        </p:txBody>
      </p:sp>
    </p:spTree>
    <p:extLst>
      <p:ext uri="{BB962C8B-B14F-4D97-AF65-F5344CB8AC3E}">
        <p14:creationId xmlns:p14="http://schemas.microsoft.com/office/powerpoint/2010/main" val="19327304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Nutritional, Physical Activity, &amp; Behavioral Therapy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761429"/>
            <a:ext cx="7930382" cy="185178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8.9</a:t>
            </a:r>
            <a:r>
              <a:rPr lang="en-US" sz="1600" dirty="0"/>
              <a:t>	</a:t>
            </a:r>
            <a:r>
              <a:rPr lang="en-US" sz="1600" b="0" i="0" u="none" strike="noStrike" baseline="0" dirty="0">
                <a:solidFill>
                  <a:srgbClr val="000000"/>
                </a:solidFill>
              </a:rPr>
              <a:t>Nutrition recommendations should be individualized to the person’s 	preferences and nutritional needs. Use nutritional plans that create an energy 	deficit, regardless of macronutrient composition, to achieve weight loss. </a:t>
            </a:r>
            <a:r>
              <a:rPr lang="en-US" sz="1600" b="1" i="0" u="none" strike="noStrike" baseline="0" dirty="0">
                <a:solidFill>
                  <a:srgbClr val="87161F"/>
                </a:solidFill>
              </a:rPr>
              <a:t>A</a:t>
            </a:r>
          </a:p>
          <a:p>
            <a:pPr algn="l"/>
            <a:r>
              <a:rPr lang="en-US" sz="1600" dirty="0">
                <a:solidFill>
                  <a:srgbClr val="A6192E"/>
                </a:solidFill>
              </a:rPr>
              <a:t>8.10</a:t>
            </a:r>
            <a:r>
              <a:rPr lang="en-US" sz="1600" dirty="0"/>
              <a:t> 	</a:t>
            </a:r>
            <a:r>
              <a:rPr lang="en-US" sz="1600" b="0" i="0" u="none" strike="noStrike" baseline="0" dirty="0">
                <a:solidFill>
                  <a:srgbClr val="000000"/>
                </a:solidFill>
              </a:rPr>
              <a:t>When developing a plan of care, consider systemic, structural, and 	socioeconomic factors that may impact nutrition patterns and food choices, 	such as food insecurity and hunger, access to healthful food options, cultural 	circumstances, and other social determinants of health. </a:t>
            </a:r>
            <a:r>
              <a:rPr lang="en-US" sz="1600" b="1" i="0" u="none" strike="noStrike" baseline="0" dirty="0">
                <a:solidFill>
                  <a:srgbClr val="87161F"/>
                </a:solidFill>
              </a:rPr>
              <a:t>C</a:t>
            </a:r>
          </a:p>
        </p:txBody>
      </p:sp>
    </p:spTree>
    <p:extLst>
      <p:ext uri="{BB962C8B-B14F-4D97-AF65-F5344CB8AC3E}">
        <p14:creationId xmlns:p14="http://schemas.microsoft.com/office/powerpoint/2010/main" val="26235979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Diagnostic Tests for Diabetes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2.1a 	</a:t>
            </a:r>
            <a:r>
              <a:rPr lang="en-US" sz="1800" b="0" i="0" u="none" strike="noStrike" baseline="0" dirty="0">
                <a:solidFill>
                  <a:srgbClr val="000000"/>
                </a:solidFill>
              </a:rPr>
              <a:t>Diagnose diabetes based on A1C or plasma glucose criteria, either 	the fasting plasma glucose (FPG) value, 2-h plasma glucose (2-h 	PG) value during a 75-g oral glucose tolerance test (OGTT), or 	random glucose value accompanied by classic hyperglycemic</a:t>
            </a:r>
            <a:r>
              <a:rPr lang="en-US" sz="1800" dirty="0">
                <a:solidFill>
                  <a:srgbClr val="000000"/>
                </a:solidFill>
              </a:rPr>
              <a:t> 	</a:t>
            </a:r>
            <a:r>
              <a:rPr lang="en-US" sz="1800" b="0" i="0" u="none" strike="noStrike" baseline="0" dirty="0">
                <a:solidFill>
                  <a:srgbClr val="000000"/>
                </a:solidFill>
              </a:rPr>
              <a:t>symptoms/crises criteria </a:t>
            </a:r>
            <a:r>
              <a:rPr lang="en-US" sz="1800" b="1" i="0" u="none" strike="noStrike" baseline="0" dirty="0">
                <a:solidFill>
                  <a:srgbClr val="000000"/>
                </a:solidFill>
              </a:rPr>
              <a:t>(Table 2.1). </a:t>
            </a:r>
            <a:r>
              <a:rPr lang="en-US" sz="1800" b="1" i="0" u="none" strike="noStrike" baseline="0" dirty="0">
                <a:solidFill>
                  <a:srgbClr val="87161F"/>
                </a:solidFill>
              </a:rPr>
              <a:t>A</a:t>
            </a:r>
          </a:p>
          <a:p>
            <a:pPr algn="l"/>
            <a:r>
              <a:rPr lang="en-US" sz="1800" b="0" i="0" u="none" strike="noStrike" baseline="0" dirty="0">
                <a:solidFill>
                  <a:srgbClr val="A6192E"/>
                </a:solidFill>
              </a:rPr>
              <a:t>2.1b </a:t>
            </a:r>
            <a:r>
              <a:rPr lang="en-US" sz="1800" dirty="0">
                <a:solidFill>
                  <a:srgbClr val="000000"/>
                </a:solidFill>
              </a:rPr>
              <a:t> 	</a:t>
            </a:r>
            <a:r>
              <a:rPr lang="en-US" sz="1800" b="0" i="0" u="none" strike="noStrike" baseline="0" dirty="0">
                <a:solidFill>
                  <a:srgbClr val="000000"/>
                </a:solidFill>
              </a:rPr>
              <a:t>In the absence of unequivocal hyperglycemia (e.g., hyperglycemic 	crises), diagnosis requires confirmatory testing </a:t>
            </a:r>
            <a:r>
              <a:rPr lang="en-US" sz="1800" b="1" i="0" u="none" strike="noStrike" baseline="0" dirty="0">
                <a:solidFill>
                  <a:srgbClr val="000000"/>
                </a:solidFill>
              </a:rPr>
              <a:t>(Table 2.1). </a:t>
            </a:r>
            <a:r>
              <a:rPr lang="en-US" sz="1800" b="1" i="0" u="none" strike="noStrike" baseline="0" dirty="0">
                <a:solidFill>
                  <a:srgbClr val="A6192E"/>
                </a:solidFill>
              </a:rPr>
              <a:t>A</a:t>
            </a:r>
            <a:endParaRPr lang="en-US" sz="1800" b="1" dirty="0">
              <a:solidFill>
                <a:srgbClr val="A6192E"/>
              </a:solidFill>
            </a:endParaRPr>
          </a:p>
        </p:txBody>
      </p:sp>
    </p:spTree>
    <p:extLst>
      <p:ext uri="{BB962C8B-B14F-4D97-AF65-F5344CB8AC3E}">
        <p14:creationId xmlns:p14="http://schemas.microsoft.com/office/powerpoint/2010/main" val="264841322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Nutritional, Physical Activity, &amp; Behavioral Therapy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761429"/>
            <a:ext cx="7930382"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8.11a</a:t>
            </a:r>
            <a:r>
              <a:rPr lang="en-US" sz="1600"/>
              <a:t>	</a:t>
            </a:r>
            <a:r>
              <a:rPr lang="en-US" sz="1600" b="0" i="0" u="none" strike="noStrike" baseline="0">
                <a:solidFill>
                  <a:srgbClr val="000000"/>
                </a:solidFill>
              </a:rPr>
              <a:t>For those who achieve weight loss goals, long-term (≥1 year) weight 	maintenance programs are recommended, when available. Effective 	programs provide monthly contact and support, recommend ongoing 	monitoring of body weight (weekly or more frequently) and other self-	monitoring strategies, and encourage regular physical activity (200–300 	min/week). </a:t>
            </a:r>
            <a:r>
              <a:rPr lang="en-US" sz="1600" b="1" i="0" u="none" strike="noStrike" baseline="0">
                <a:solidFill>
                  <a:srgbClr val="87161F"/>
                </a:solidFill>
              </a:rPr>
              <a:t>A</a:t>
            </a:r>
          </a:p>
          <a:p>
            <a:pPr algn="l"/>
            <a:r>
              <a:rPr lang="en-US" sz="1600">
                <a:solidFill>
                  <a:srgbClr val="A6192E"/>
                </a:solidFill>
              </a:rPr>
              <a:t>8.11b</a:t>
            </a:r>
            <a:r>
              <a:rPr lang="en-US" sz="1600"/>
              <a:t> 	</a:t>
            </a:r>
            <a:r>
              <a:rPr lang="en-US" sz="1600" b="0" i="0" u="none" strike="noStrike" baseline="0">
                <a:solidFill>
                  <a:srgbClr val="000000"/>
                </a:solidFill>
              </a:rPr>
              <a:t>For those who achieve weight loss goals, continue to monitor progress 	periodically, provide ongoing support, and recommend continuing adopted 	interventions to maintain goals long term. </a:t>
            </a:r>
            <a:r>
              <a:rPr lang="en-US" sz="1600" b="1" i="0" u="none" strike="noStrike" baseline="0">
                <a:solidFill>
                  <a:srgbClr val="87161F"/>
                </a:solidFill>
              </a:rPr>
              <a:t>E</a:t>
            </a:r>
          </a:p>
        </p:txBody>
      </p:sp>
    </p:spTree>
    <p:extLst>
      <p:ext uri="{BB962C8B-B14F-4D97-AF65-F5344CB8AC3E}">
        <p14:creationId xmlns:p14="http://schemas.microsoft.com/office/powerpoint/2010/main" val="17958914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Nutritional, Physical Activity, &amp; Behavioral Therapy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761429"/>
            <a:ext cx="7930382" cy="185178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8.12</a:t>
            </a:r>
            <a:r>
              <a:rPr lang="en-US" sz="1600"/>
              <a:t>	</a:t>
            </a:r>
            <a:r>
              <a:rPr lang="en-US" sz="1600" b="0" i="0" u="none" strike="noStrike" baseline="0">
                <a:solidFill>
                  <a:srgbClr val="000000"/>
                </a:solidFill>
              </a:rPr>
              <a:t>When short-term nutrition intervention using structured, very-low calorie</a:t>
            </a:r>
            <a:r>
              <a:rPr lang="en-US" sz="1600">
                <a:solidFill>
                  <a:srgbClr val="000000"/>
                </a:solidFill>
              </a:rPr>
              <a:t> 	</a:t>
            </a:r>
            <a:r>
              <a:rPr lang="en-US" sz="1600" b="0" i="0" u="none" strike="noStrike" baseline="0">
                <a:solidFill>
                  <a:srgbClr val="000000"/>
                </a:solidFill>
              </a:rPr>
              <a:t>meals (800–1,000 kcal/day) is considered, it should be prescribed to carefully 	selected individuals by trained practitioners in medical settings with close 	monitoring. Long-term, comprehensive weight maintenance strategies and 	counseling should be integrated to maintain weight loss. </a:t>
            </a:r>
            <a:r>
              <a:rPr lang="en-US" sz="1600" b="1" i="0" u="none" strike="noStrike" baseline="0">
                <a:solidFill>
                  <a:srgbClr val="87161F"/>
                </a:solidFill>
              </a:rPr>
              <a:t>B</a:t>
            </a:r>
          </a:p>
          <a:p>
            <a:pPr algn="l"/>
            <a:r>
              <a:rPr lang="en-US" sz="1600">
                <a:solidFill>
                  <a:srgbClr val="A6192E"/>
                </a:solidFill>
              </a:rPr>
              <a:t>8.13</a:t>
            </a:r>
            <a:r>
              <a:rPr lang="en-US" sz="1600"/>
              <a:t> 	</a:t>
            </a:r>
            <a:r>
              <a:rPr lang="en-US" sz="1600" b="0" i="0" u="none" strike="noStrike" baseline="0">
                <a:solidFill>
                  <a:srgbClr val="000000"/>
                </a:solidFill>
              </a:rPr>
              <a:t>Nutritional supplements have not been shown to be effective for weight loss 	and are not recommended. </a:t>
            </a:r>
            <a:r>
              <a:rPr lang="en-US" sz="1600" b="1" i="0" u="none" strike="noStrike" baseline="0">
                <a:solidFill>
                  <a:srgbClr val="87161F"/>
                </a:solidFill>
              </a:rPr>
              <a:t>A</a:t>
            </a:r>
          </a:p>
        </p:txBody>
      </p:sp>
    </p:spTree>
    <p:extLst>
      <p:ext uri="{BB962C8B-B14F-4D97-AF65-F5344CB8AC3E}">
        <p14:creationId xmlns:p14="http://schemas.microsoft.com/office/powerpoint/2010/main" val="270471370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Pharmacotherapy</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22625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8.14</a:t>
            </a:r>
            <a:r>
              <a:rPr lang="en-US" sz="1600" dirty="0"/>
              <a:t> 	</a:t>
            </a:r>
            <a:r>
              <a:rPr lang="en-US" sz="1600" b="0" i="0" u="none" strike="noStrike" baseline="0" dirty="0">
                <a:solidFill>
                  <a:srgbClr val="000000"/>
                </a:solidFill>
              </a:rPr>
              <a:t>Whenever possible, minimize medications for comorbid conditions that are 	associated with weight gain. </a:t>
            </a:r>
            <a:r>
              <a:rPr lang="en-US" sz="1600" b="1" i="0" u="none" strike="noStrike" baseline="0" dirty="0">
                <a:solidFill>
                  <a:srgbClr val="87161F"/>
                </a:solidFill>
              </a:rPr>
              <a:t>E</a:t>
            </a:r>
          </a:p>
          <a:p>
            <a:pPr algn="l"/>
            <a:r>
              <a:rPr lang="en-US" sz="1600" dirty="0">
                <a:solidFill>
                  <a:srgbClr val="A6192E"/>
                </a:solidFill>
              </a:rPr>
              <a:t>8.15 </a:t>
            </a:r>
            <a:r>
              <a:rPr lang="en-US" sz="1600" dirty="0"/>
              <a:t>	</a:t>
            </a:r>
            <a:r>
              <a:rPr lang="en-US" sz="1600" b="0" i="0" u="none" strike="noStrike" baseline="0" dirty="0">
                <a:solidFill>
                  <a:srgbClr val="000000"/>
                </a:solidFill>
              </a:rPr>
              <a:t>When choosing glucose-lowering medications for people with type 2 diabetes 	and overweight or obesity, prioritize medications with beneficial effect on 	weight. </a:t>
            </a:r>
            <a:r>
              <a:rPr lang="en-US" sz="1600" b="1" i="0" u="none" strike="noStrike" baseline="0" dirty="0">
                <a:solidFill>
                  <a:srgbClr val="87161F"/>
                </a:solidFill>
              </a:rPr>
              <a:t>B</a:t>
            </a:r>
          </a:p>
          <a:p>
            <a:pPr algn="l"/>
            <a:r>
              <a:rPr lang="en-US" sz="1600" dirty="0">
                <a:solidFill>
                  <a:srgbClr val="A6192E"/>
                </a:solidFill>
              </a:rPr>
              <a:t>8.16 </a:t>
            </a:r>
            <a:r>
              <a:rPr lang="en-US" sz="1600" dirty="0"/>
              <a:t>	</a:t>
            </a:r>
            <a:r>
              <a:rPr lang="en-US" sz="1600" b="0" i="0" u="none" strike="noStrike" baseline="0" dirty="0">
                <a:solidFill>
                  <a:srgbClr val="000000"/>
                </a:solidFill>
              </a:rPr>
              <a:t>Obesity pharmacotherapy should be considered for people with diabetes and 	overweight or obesity along with lifestyle changes. Potential benefits and risks 	must be considered. </a:t>
            </a:r>
            <a:r>
              <a:rPr lang="en-US" sz="1600" b="1" i="0" u="none" strike="noStrike" baseline="0" dirty="0">
                <a:solidFill>
                  <a:srgbClr val="87161F"/>
                </a:solidFill>
              </a:rPr>
              <a:t>A</a:t>
            </a:r>
            <a:r>
              <a:rPr lang="en-US" sz="1600" dirty="0"/>
              <a:t>	</a:t>
            </a:r>
            <a:endParaRPr lang="en-US" sz="1600" dirty="0">
              <a:solidFill>
                <a:srgbClr val="A6192E"/>
              </a:solidFill>
            </a:endParaRPr>
          </a:p>
        </p:txBody>
      </p:sp>
    </p:spTree>
    <p:extLst>
      <p:ext uri="{BB962C8B-B14F-4D97-AF65-F5344CB8AC3E}">
        <p14:creationId xmlns:p14="http://schemas.microsoft.com/office/powerpoint/2010/main" val="148028649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Pharmacotherapy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59045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8.17</a:t>
            </a:r>
            <a:r>
              <a:rPr lang="en-US" sz="1600"/>
              <a:t>	</a:t>
            </a:r>
            <a:r>
              <a:rPr lang="en-US" sz="1600" b="0" i="0" u="none" strike="noStrike" baseline="0">
                <a:solidFill>
                  <a:srgbClr val="000000"/>
                </a:solidFill>
              </a:rPr>
              <a:t>In people with diabetes and overweight or obesity, the preferred 	pharmacotherapy should be a glucagon-like peptide 1 receptor agonist or 	dual glucose-dependent insulinotropic polypeptide and glucagon-like peptide 	1 receptor agonist with greater weight loss efficacy (i.e., </a:t>
            </a:r>
            <a:r>
              <a:rPr lang="en-US" sz="1600" b="0" i="0" u="none" strike="noStrike" baseline="0" err="1">
                <a:solidFill>
                  <a:srgbClr val="000000"/>
                </a:solidFill>
              </a:rPr>
              <a:t>semaglutide</a:t>
            </a:r>
            <a:r>
              <a:rPr lang="en-US" sz="1600" b="0" i="0" u="none" strike="noStrike" baseline="0">
                <a:solidFill>
                  <a:srgbClr val="000000"/>
                </a:solidFill>
              </a:rPr>
              <a:t> or 	</a:t>
            </a:r>
            <a:r>
              <a:rPr lang="en-US" sz="1600" b="0" i="0" u="none" strike="noStrike" baseline="0" err="1">
                <a:solidFill>
                  <a:srgbClr val="000000"/>
                </a:solidFill>
              </a:rPr>
              <a:t>tirzepatide</a:t>
            </a:r>
            <a:r>
              <a:rPr lang="en-US" sz="1600" b="0" i="0" u="none" strike="noStrike" baseline="0">
                <a:solidFill>
                  <a:srgbClr val="000000"/>
                </a:solidFill>
              </a:rPr>
              <a:t>), especially considering their added weight-independent benefits 	(e.g., glycemic and cardiometabolic). </a:t>
            </a:r>
            <a:r>
              <a:rPr lang="en-US" sz="1600" b="1" i="0" u="none" strike="noStrike" baseline="0">
                <a:solidFill>
                  <a:srgbClr val="87161F"/>
                </a:solidFill>
              </a:rPr>
              <a:t>A</a:t>
            </a:r>
          </a:p>
          <a:p>
            <a:pPr algn="l"/>
            <a:r>
              <a:rPr lang="en-US" sz="1600">
                <a:solidFill>
                  <a:srgbClr val="A6192E"/>
                </a:solidFill>
              </a:rPr>
              <a:t>8.18 </a:t>
            </a:r>
            <a:r>
              <a:rPr lang="en-US" sz="1600"/>
              <a:t>	</a:t>
            </a:r>
            <a:r>
              <a:rPr lang="en-US" sz="1600" b="0" i="0" u="none" strike="noStrike" baseline="0"/>
              <a:t>To prevent therapeutic inertia, for those not reaching goals, reevaluate weight 	management therapies and intensify treatment with additional approaches 	(e.g., metabolic </a:t>
            </a:r>
            <a:r>
              <a:rPr lang="en-US" sz="1600" b="0" i="0" u="none" strike="noStrike" baseline="0">
                <a:solidFill>
                  <a:srgbClr val="000000"/>
                </a:solidFill>
              </a:rPr>
              <a:t>surgery, additional pharmacologic agents, and structured 	lifestyle management programs). </a:t>
            </a:r>
            <a:r>
              <a:rPr lang="en-US" sz="1600" b="1" i="0" u="none" strike="noStrike" baseline="0">
                <a:solidFill>
                  <a:srgbClr val="87161F"/>
                </a:solidFill>
              </a:rPr>
              <a:t>A</a:t>
            </a:r>
            <a:r>
              <a:rPr lang="en-US" sz="1600"/>
              <a:t>	</a:t>
            </a:r>
            <a:endParaRPr lang="en-US" sz="1600">
              <a:solidFill>
                <a:srgbClr val="A6192E"/>
              </a:solidFill>
            </a:endParaRPr>
          </a:p>
        </p:txBody>
      </p:sp>
    </p:spTree>
    <p:extLst>
      <p:ext uri="{BB962C8B-B14F-4D97-AF65-F5344CB8AC3E}">
        <p14:creationId xmlns:p14="http://schemas.microsoft.com/office/powerpoint/2010/main" val="236931884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Metabolic Surgery</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99569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8.19</a:t>
            </a:r>
            <a:r>
              <a:rPr lang="en-US" sz="1600" dirty="0"/>
              <a:t> 	</a:t>
            </a:r>
            <a:r>
              <a:rPr lang="en-US" sz="1600" b="0" i="0" u="none" strike="noStrike" baseline="0" dirty="0">
                <a:solidFill>
                  <a:srgbClr val="000000"/>
                </a:solidFill>
              </a:rPr>
              <a:t>Consider metabolic surgery as a weight and glycemic management approach 	in people with diabetes with BMI ≥30.0 kg/m</a:t>
            </a:r>
            <a:r>
              <a:rPr lang="en-US" sz="1600" b="0" i="0" u="none" strike="noStrike" baseline="30000" dirty="0">
                <a:solidFill>
                  <a:srgbClr val="000000"/>
                </a:solidFill>
              </a:rPr>
              <a:t>2</a:t>
            </a:r>
            <a:r>
              <a:rPr lang="en-US" sz="1600" b="0" i="0" u="none" strike="noStrike" baseline="0" dirty="0">
                <a:solidFill>
                  <a:srgbClr val="000000"/>
                </a:solidFill>
              </a:rPr>
              <a:t> (or ≥ 27.5 kg/m</a:t>
            </a:r>
            <a:r>
              <a:rPr lang="en-US" sz="1600" b="0" i="0" u="none" strike="noStrike" baseline="30000" dirty="0">
                <a:solidFill>
                  <a:srgbClr val="000000"/>
                </a:solidFill>
              </a:rPr>
              <a:t>2</a:t>
            </a:r>
            <a:r>
              <a:rPr lang="en-US" sz="1600" b="0" i="0" u="none" strike="noStrike" baseline="0" dirty="0">
                <a:solidFill>
                  <a:srgbClr val="000000"/>
                </a:solidFill>
              </a:rPr>
              <a:t> in Asian 	American individuals) who are otherwise good surgical candidates. </a:t>
            </a:r>
            <a:r>
              <a:rPr lang="en-US" sz="1600" b="1" i="0" u="none" strike="noStrike" baseline="0" dirty="0">
                <a:solidFill>
                  <a:srgbClr val="87161F"/>
                </a:solidFill>
              </a:rPr>
              <a:t>A</a:t>
            </a:r>
          </a:p>
          <a:p>
            <a:pPr algn="l"/>
            <a:r>
              <a:rPr lang="en-US" sz="1600" dirty="0">
                <a:solidFill>
                  <a:srgbClr val="A6192E"/>
                </a:solidFill>
              </a:rPr>
              <a:t>8.20</a:t>
            </a:r>
            <a:r>
              <a:rPr lang="en-US" sz="1600" dirty="0"/>
              <a:t> 	</a:t>
            </a:r>
            <a:r>
              <a:rPr lang="en-US" sz="1600" b="0" i="0" u="none" strike="noStrike" baseline="0" dirty="0">
                <a:solidFill>
                  <a:srgbClr val="000000"/>
                </a:solidFill>
              </a:rPr>
              <a:t>Metabolic surgery should be performed in high-volume centers with 	interprofessional teams knowledgeable about and experienced in managing 	obesity, diabetes, and gastrointestinal surgery (</a:t>
            </a:r>
            <a:r>
              <a:rPr lang="en-US" sz="1600" dirty="0">
                <a:solidFill>
                  <a:srgbClr val="000000"/>
                </a:solidFill>
              </a:rPr>
              <a:t>facs.org/quality-</a:t>
            </a:r>
            <a:r>
              <a:rPr lang="en-US" sz="1600" b="0" i="0" u="none" strike="noStrike" baseline="0" dirty="0">
                <a:solidFill>
                  <a:srgbClr val="000000"/>
                </a:solidFill>
              </a:rPr>
              <a:t>	programs/</a:t>
            </a:r>
            <a:r>
              <a:rPr lang="en-US" sz="1600" b="0" i="0" u="none" strike="noStrike" baseline="0" dirty="0" err="1">
                <a:solidFill>
                  <a:srgbClr val="000000"/>
                </a:solidFill>
              </a:rPr>
              <a:t>accreditationand</a:t>
            </a:r>
            <a:r>
              <a:rPr lang="en-US" sz="1600" b="0" i="0" u="none" strike="noStrike" baseline="0" dirty="0">
                <a:solidFill>
                  <a:srgbClr val="000000"/>
                </a:solidFill>
              </a:rPr>
              <a:t>-verification/metabolic-and-</a:t>
            </a:r>
            <a:r>
              <a:rPr lang="en-US" sz="1600" b="0" i="0" u="none" strike="noStrike" baseline="0" dirty="0" err="1">
                <a:solidFill>
                  <a:srgbClr val="000000"/>
                </a:solidFill>
              </a:rPr>
              <a:t>bariatricsurgery</a:t>
            </a:r>
            <a:r>
              <a:rPr lang="en-US" sz="1600" b="0" i="0" u="none" strike="noStrike" baseline="0" dirty="0">
                <a:solidFill>
                  <a:srgbClr val="000000"/>
                </a:solidFill>
              </a:rPr>
              <a:t>-	accreditation-and-quality-improvement-program/). </a:t>
            </a:r>
            <a:r>
              <a:rPr lang="en-US" sz="1600" b="1" i="0" u="none" strike="noStrike" baseline="0" dirty="0">
                <a:solidFill>
                  <a:srgbClr val="87161F"/>
                </a:solidFill>
              </a:rPr>
              <a:t>E</a:t>
            </a:r>
          </a:p>
          <a:p>
            <a:pPr algn="l"/>
            <a:r>
              <a:rPr lang="en-US" sz="1600" dirty="0">
                <a:solidFill>
                  <a:srgbClr val="87161F"/>
                </a:solidFill>
              </a:rPr>
              <a:t>8.21 	</a:t>
            </a:r>
            <a:r>
              <a:rPr lang="en-US" sz="1600" b="0" i="0" u="none" strike="noStrike" baseline="0" dirty="0">
                <a:solidFill>
                  <a:srgbClr val="000000"/>
                </a:solidFill>
              </a:rPr>
              <a:t>People being considered for metabolic surgery should be evaluated for 	comorbid psychological conditions and social and situational circumstances 	that have the potential to interfere with surgery outcomes. </a:t>
            </a:r>
            <a:r>
              <a:rPr lang="en-US" sz="1600" b="1" i="0" u="none" strike="noStrike" baseline="0" dirty="0">
                <a:solidFill>
                  <a:srgbClr val="87161F"/>
                </a:solidFill>
              </a:rPr>
              <a:t>B</a:t>
            </a:r>
            <a:r>
              <a:rPr lang="en-US" sz="1800" dirty="0">
                <a:latin typeface="AdvOT8eb9eec2.B"/>
              </a:rPr>
              <a:t>	</a:t>
            </a:r>
            <a:endParaRPr lang="en-US" sz="1800" dirty="0">
              <a:solidFill>
                <a:srgbClr val="A6192E"/>
              </a:solidFill>
              <a:latin typeface="Open Sans"/>
              <a:cs typeface="+mn-cs"/>
            </a:endParaRPr>
          </a:p>
        </p:txBody>
      </p:sp>
    </p:spTree>
    <p:extLst>
      <p:ext uri="{BB962C8B-B14F-4D97-AF65-F5344CB8AC3E}">
        <p14:creationId xmlns:p14="http://schemas.microsoft.com/office/powerpoint/2010/main" val="402187954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Metabolic Surgery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83667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8.22</a:t>
            </a:r>
            <a:r>
              <a:rPr lang="en-US" sz="1600" dirty="0"/>
              <a:t> 	</a:t>
            </a:r>
            <a:r>
              <a:rPr lang="en-US" sz="1600" b="0" i="0" u="none" strike="noStrike" baseline="0" dirty="0"/>
              <a:t>People who undergo metabolic surgery should receive long-term medical 	and behavioral support and routine micronutrient, nutritional, and 	metabolic status monitoring</a:t>
            </a:r>
            <a:r>
              <a:rPr lang="en-US" sz="1600" dirty="0"/>
              <a:t>. </a:t>
            </a:r>
            <a:r>
              <a:rPr lang="en-US" sz="1600" b="1" dirty="0">
                <a:solidFill>
                  <a:srgbClr val="A6192E"/>
                </a:solidFill>
              </a:rPr>
              <a:t>B</a:t>
            </a:r>
          </a:p>
          <a:p>
            <a:pPr algn="l"/>
            <a:r>
              <a:rPr lang="en-US" sz="1600" dirty="0">
                <a:solidFill>
                  <a:srgbClr val="A6192E"/>
                </a:solidFill>
              </a:rPr>
              <a:t>8.23</a:t>
            </a:r>
            <a:r>
              <a:rPr lang="en-US" sz="1600" dirty="0"/>
              <a:t> 	</a:t>
            </a:r>
            <a:r>
              <a:rPr lang="en-US" sz="1600" b="0" i="0" u="none" strike="noStrike" baseline="0" dirty="0">
                <a:solidFill>
                  <a:srgbClr val="000000"/>
                </a:solidFill>
              </a:rPr>
              <a:t>If post-metabolic surgery hypoglycemia is suspected, clinical evaluation 	should exclude other potential disorders contributing to hypoglycemia, and 	management should include education, medical nutrition therapy with a 	registered dietitian/nutritionist experienced in post-metabolic surgery 	hypoglycemia, and medication treatment, as needed. </a:t>
            </a:r>
            <a:r>
              <a:rPr lang="en-US" sz="1600" b="1" i="0" u="none" strike="noStrike" baseline="0" dirty="0">
                <a:solidFill>
                  <a:srgbClr val="87161F"/>
                </a:solidFill>
              </a:rPr>
              <a:t>A </a:t>
            </a:r>
            <a:r>
              <a:rPr lang="en-US" sz="1600" b="0" i="0" u="none" strike="noStrike" baseline="0" dirty="0">
                <a:solidFill>
                  <a:srgbClr val="000000"/>
                </a:solidFill>
              </a:rPr>
              <a:t>Continuous glucose 	monitoring should be considered as an important adjunct to improve safety by 	alerting individuals to hypoglycemia, especially for those with severe 	hypoglycemia or hypoglycemia unawareness. </a:t>
            </a:r>
            <a:r>
              <a:rPr lang="en-US" sz="1600" b="1" i="0" u="none" strike="noStrike" baseline="0" dirty="0">
                <a:solidFill>
                  <a:srgbClr val="87161F"/>
                </a:solidFill>
              </a:rPr>
              <a:t>E</a:t>
            </a:r>
            <a:endParaRPr lang="en-US" sz="1600" b="1" dirty="0">
              <a:solidFill>
                <a:srgbClr val="A6192E"/>
              </a:solidFill>
            </a:endParaRPr>
          </a:p>
        </p:txBody>
      </p:sp>
    </p:spTree>
    <p:extLst>
      <p:ext uri="{BB962C8B-B14F-4D97-AF65-F5344CB8AC3E}">
        <p14:creationId xmlns:p14="http://schemas.microsoft.com/office/powerpoint/2010/main" val="424822433"/>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Metabolic Surgery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09801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8.24</a:t>
            </a:r>
            <a:r>
              <a:rPr lang="en-US" sz="1600"/>
              <a:t> 	</a:t>
            </a:r>
            <a:r>
              <a:rPr lang="en-US" sz="1600" b="0" i="0" u="none" strike="noStrike" baseline="0">
                <a:solidFill>
                  <a:srgbClr val="000000"/>
                </a:solidFill>
              </a:rPr>
              <a:t>In people who undergo metabolic surgery, routinely screen for psychosocial 	and behavioral health changes and refer to a qualified behavioral health 	professional as needed. </a:t>
            </a:r>
            <a:r>
              <a:rPr lang="en-US" sz="1600" b="1" i="0" u="none" strike="noStrike" baseline="0">
                <a:solidFill>
                  <a:srgbClr val="87161F"/>
                </a:solidFill>
              </a:rPr>
              <a:t>C</a:t>
            </a:r>
          </a:p>
          <a:p>
            <a:pPr algn="l"/>
            <a:r>
              <a:rPr lang="en-US" sz="1600">
                <a:solidFill>
                  <a:srgbClr val="A6192E"/>
                </a:solidFill>
              </a:rPr>
              <a:t>8.25</a:t>
            </a:r>
            <a:r>
              <a:rPr lang="en-US" sz="1600"/>
              <a:t>	</a:t>
            </a:r>
            <a:r>
              <a:rPr lang="en-US" sz="1600" b="0" i="0" u="none" strike="noStrike" baseline="0">
                <a:solidFill>
                  <a:srgbClr val="000000"/>
                </a:solidFill>
              </a:rPr>
              <a:t>Monitor individuals who have undergone metabolic surgery for insufficient 	weight loss or weight recurrence at least every 6–12 months. </a:t>
            </a:r>
            <a:r>
              <a:rPr lang="en-US" sz="1600" b="1" i="0" u="none" strike="noStrike" baseline="0">
                <a:solidFill>
                  <a:srgbClr val="87161F"/>
                </a:solidFill>
              </a:rPr>
              <a:t>E</a:t>
            </a:r>
            <a:r>
              <a:rPr lang="en-US" sz="1600" b="0" i="0" u="none" strike="noStrike" baseline="0">
                <a:solidFill>
                  <a:srgbClr val="87161F"/>
                </a:solidFill>
              </a:rPr>
              <a:t> </a:t>
            </a:r>
            <a:r>
              <a:rPr lang="en-US" sz="1600" b="0" i="0" u="none" strike="noStrike" baseline="0">
                <a:solidFill>
                  <a:srgbClr val="000000"/>
                </a:solidFill>
              </a:rPr>
              <a:t>In those who 	have insufficient weight loss or experience weight recurrence, assess for 	potential predisposing factors and, if appropriate, consider additional weight 	loss interventions (e.g., obesity pharmacotherapy). </a:t>
            </a:r>
            <a:r>
              <a:rPr lang="en-US" sz="1600" b="1" i="0" u="none" strike="noStrike" baseline="0">
                <a:solidFill>
                  <a:srgbClr val="87161F"/>
                </a:solidFill>
              </a:rPr>
              <a:t>C</a:t>
            </a:r>
            <a:endParaRPr lang="en-US" sz="1600" b="1">
              <a:solidFill>
                <a:srgbClr val="A6192E"/>
              </a:solidFill>
            </a:endParaRPr>
          </a:p>
        </p:txBody>
      </p:sp>
    </p:spTree>
    <p:extLst>
      <p:ext uri="{BB962C8B-B14F-4D97-AF65-F5344CB8AC3E}">
        <p14:creationId xmlns:p14="http://schemas.microsoft.com/office/powerpoint/2010/main" val="166723024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4B376BA-C6BA-41A2-936E-A001EAC6867E}"/>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Obesity Management for the Treatment of Type 2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1):S145-S157</a:t>
            </a:r>
          </a:p>
        </p:txBody>
      </p:sp>
      <p:pic>
        <p:nvPicPr>
          <p:cNvPr id="9" name="Picture 8">
            <a:extLst>
              <a:ext uri="{FF2B5EF4-FFF2-40B4-BE49-F238E27FC236}">
                <a16:creationId xmlns:a16="http://schemas.microsoft.com/office/drawing/2014/main" id="{D31506A7-1DA4-6048-43A9-F05A0D4A82F8}"/>
              </a:ext>
            </a:extLst>
          </p:cNvPr>
          <p:cNvPicPr>
            <a:picLocks noChangeAspect="1"/>
          </p:cNvPicPr>
          <p:nvPr/>
        </p:nvPicPr>
        <p:blipFill>
          <a:blip r:embed="rId2"/>
          <a:stretch>
            <a:fillRect/>
          </a:stretch>
        </p:blipFill>
        <p:spPr>
          <a:xfrm>
            <a:off x="1346200" y="672722"/>
            <a:ext cx="5851779" cy="3961051"/>
          </a:xfrm>
          <a:prstGeom prst="rect">
            <a:avLst/>
          </a:prstGeom>
        </p:spPr>
      </p:pic>
      <p:sp>
        <p:nvSpPr>
          <p:cNvPr id="5" name="Text Placeholder 2">
            <a:extLst>
              <a:ext uri="{FF2B5EF4-FFF2-40B4-BE49-F238E27FC236}">
                <a16:creationId xmlns:a16="http://schemas.microsoft.com/office/drawing/2014/main" id="{20FC3FDC-8D88-7405-0339-2E0BEF0042D5}"/>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Tree>
    <p:extLst>
      <p:ext uri="{BB962C8B-B14F-4D97-AF65-F5344CB8AC3E}">
        <p14:creationId xmlns:p14="http://schemas.microsoft.com/office/powerpoint/2010/main" val="201274395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F5A962-D3FC-4D9D-AA84-1861AB8A6577}"/>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Obesity Management for the Treatment of Type 2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1):S145-S157</a:t>
            </a:r>
          </a:p>
        </p:txBody>
      </p:sp>
      <p:pic>
        <p:nvPicPr>
          <p:cNvPr id="9" name="Picture 8">
            <a:extLst>
              <a:ext uri="{FF2B5EF4-FFF2-40B4-BE49-F238E27FC236}">
                <a16:creationId xmlns:a16="http://schemas.microsoft.com/office/drawing/2014/main" id="{AE935C00-A8F9-6B8D-397F-1B87C90CFFFA}"/>
              </a:ext>
            </a:extLst>
          </p:cNvPr>
          <p:cNvPicPr>
            <a:picLocks noChangeAspect="1"/>
          </p:cNvPicPr>
          <p:nvPr/>
        </p:nvPicPr>
        <p:blipFill>
          <a:blip r:embed="rId2"/>
          <a:stretch>
            <a:fillRect/>
          </a:stretch>
        </p:blipFill>
        <p:spPr>
          <a:xfrm>
            <a:off x="1546479" y="561364"/>
            <a:ext cx="5753100" cy="4020771"/>
          </a:xfrm>
          <a:prstGeom prst="rect">
            <a:avLst/>
          </a:prstGeom>
        </p:spPr>
      </p:pic>
      <p:sp>
        <p:nvSpPr>
          <p:cNvPr id="6" name="Text Placeholder 2">
            <a:extLst>
              <a:ext uri="{FF2B5EF4-FFF2-40B4-BE49-F238E27FC236}">
                <a16:creationId xmlns:a16="http://schemas.microsoft.com/office/drawing/2014/main" id="{0409F3F8-E8A0-1F06-3473-1F18DEEBA5DE}"/>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Tree>
    <p:extLst>
      <p:ext uri="{BB962C8B-B14F-4D97-AF65-F5344CB8AC3E}">
        <p14:creationId xmlns:p14="http://schemas.microsoft.com/office/powerpoint/2010/main" val="397004308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BF5A962-D3FC-4D9D-AA84-1861AB8A6577}"/>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Obesity Management for the Treatment of Type 2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1):S145-S157</a:t>
            </a:r>
          </a:p>
        </p:txBody>
      </p:sp>
      <p:pic>
        <p:nvPicPr>
          <p:cNvPr id="4" name="Picture 3">
            <a:extLst>
              <a:ext uri="{FF2B5EF4-FFF2-40B4-BE49-F238E27FC236}">
                <a16:creationId xmlns:a16="http://schemas.microsoft.com/office/drawing/2014/main" id="{1E923284-7EDB-17C6-1294-D14140184DA4}"/>
              </a:ext>
            </a:extLst>
          </p:cNvPr>
          <p:cNvPicPr>
            <a:picLocks noChangeAspect="1"/>
          </p:cNvPicPr>
          <p:nvPr/>
        </p:nvPicPr>
        <p:blipFill>
          <a:blip r:embed="rId2"/>
          <a:stretch>
            <a:fillRect/>
          </a:stretch>
        </p:blipFill>
        <p:spPr>
          <a:xfrm>
            <a:off x="1581151" y="792971"/>
            <a:ext cx="6070600" cy="3557558"/>
          </a:xfrm>
          <a:prstGeom prst="rect">
            <a:avLst/>
          </a:prstGeom>
        </p:spPr>
      </p:pic>
      <p:sp>
        <p:nvSpPr>
          <p:cNvPr id="7" name="Text Placeholder 2">
            <a:extLst>
              <a:ext uri="{FF2B5EF4-FFF2-40B4-BE49-F238E27FC236}">
                <a16:creationId xmlns:a16="http://schemas.microsoft.com/office/drawing/2014/main" id="{E3C4E205-3AA3-C54E-F4B9-A7A5C333ABB6}"/>
              </a:ext>
            </a:extLst>
          </p:cNvPr>
          <p:cNvSpPr>
            <a:spLocks noGrp="1"/>
          </p:cNvSpPr>
          <p:nvPr>
            <p:ph type="body" sz="quarter" idx="24"/>
          </p:nvPr>
        </p:nvSpPr>
        <p:spPr>
          <a:xfrm>
            <a:off x="136779" y="161681"/>
            <a:ext cx="7883271" cy="181219"/>
          </a:xfrm>
        </p:spPr>
        <p:txBody>
          <a:bodyPr/>
          <a:lstStyle/>
          <a:p>
            <a:r>
              <a:rPr lang="en-US"/>
              <a:t>Obesity AND WEIGHT Management for the  PREVENTION AND Treatment of Type 2 Diabetes</a:t>
            </a:r>
          </a:p>
        </p:txBody>
      </p:sp>
    </p:spTree>
    <p:extLst>
      <p:ext uri="{BB962C8B-B14F-4D97-AF65-F5344CB8AC3E}">
        <p14:creationId xmlns:p14="http://schemas.microsoft.com/office/powerpoint/2010/main" val="1881745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a:p>
            <a:endParaRPr lang="en-US"/>
          </a:p>
        </p:txBody>
      </p:sp>
      <p:sp>
        <p:nvSpPr>
          <p:cNvPr id="5" name="TextBox 4">
            <a:extLst>
              <a:ext uri="{FF2B5EF4-FFF2-40B4-BE49-F238E27FC236}">
                <a16:creationId xmlns:a16="http://schemas.microsoft.com/office/drawing/2014/main" id="{75016219-367F-473E-9673-B013481024EE}"/>
              </a:ext>
            </a:extLst>
          </p:cNvPr>
          <p:cNvSpPr txBox="1">
            <a:spLocks noChangeArrowheads="1"/>
          </p:cNvSpPr>
          <p:nvPr/>
        </p:nvSpPr>
        <p:spPr bwMode="auto">
          <a:xfrm>
            <a:off x="869031" y="6497719"/>
            <a:ext cx="56381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a:r>
              <a:rPr lang="en-US" sz="1200">
                <a:solidFill>
                  <a:prstClr val="white"/>
                </a:solidFill>
                <a:latin typeface="Helvetica" pitchFamily="34" charset="0"/>
                <a:ea typeface="ヒラギノ角ゴ Pro W3" charset="-128"/>
              </a:rPr>
              <a:t>Introduction and Methodology: </a:t>
            </a:r>
            <a:br>
              <a:rPr lang="en-US" sz="1200">
                <a:solidFill>
                  <a:prstClr val="white"/>
                </a:solidFill>
                <a:latin typeface="Helvetica" pitchFamily="34" charset="0"/>
                <a:ea typeface="ヒラギノ角ゴ Pro W3" charset="-128"/>
              </a:rPr>
            </a:br>
            <a:r>
              <a:rPr lang="en-US" sz="1200" err="1">
                <a:solidFill>
                  <a:prstClr val="white"/>
                </a:solidFill>
                <a:latin typeface="Helvetica" pitchFamily="34" charset="0"/>
                <a:ea typeface="ヒラギノ角ゴ Pro W3" charset="-128"/>
              </a:rPr>
              <a:t>ElSayed</a:t>
            </a:r>
            <a:r>
              <a:rPr lang="en-US" sz="1200">
                <a:solidFill>
                  <a:prstClr val="white"/>
                </a:solidFill>
                <a:latin typeface="Helvetica" pitchFamily="34" charset="0"/>
                <a:ea typeface="ヒラギノ角ゴ Pro W3" charset="-128"/>
              </a:rPr>
              <a:t> NA, Aleppo G, Aroda VR, et al., American Diabetes Association. Introduction and methodology: Standards of Care in </a:t>
            </a:r>
            <a:r>
              <a:rPr lang="pt-BR" sz="1200">
                <a:solidFill>
                  <a:prstClr val="white"/>
                </a:solidFill>
                <a:latin typeface="Helvetica" pitchFamily="34" charset="0"/>
                <a:ea typeface="ヒラギノ角ゴ Pro W3" charset="-128"/>
              </a:rPr>
              <a:t>Diabetes—2023. Diabetes Care 2023;46(Suppl. 1):S1–S4</a:t>
            </a:r>
            <a:endParaRPr lang="en-US" sz="1200">
              <a:solidFill>
                <a:prstClr val="white"/>
              </a:solidFill>
              <a:latin typeface="Helvetica" pitchFamily="34" charset="0"/>
              <a:ea typeface="ヒラギノ角ゴ Pro W3" charset="-128"/>
            </a:endParaRPr>
          </a:p>
        </p:txBody>
      </p:sp>
      <p:sp>
        <p:nvSpPr>
          <p:cNvPr id="6" name="Slide Number Placeholder 1">
            <a:extLst>
              <a:ext uri="{FF2B5EF4-FFF2-40B4-BE49-F238E27FC236}">
                <a16:creationId xmlns:a16="http://schemas.microsoft.com/office/drawing/2014/main" id="{E3C71F95-0789-4BBD-A469-ECB382AC65FA}"/>
              </a:ext>
            </a:extLst>
          </p:cNvPr>
          <p:cNvSpPr txBox="1">
            <a:spLocks/>
          </p:cNvSpPr>
          <p:nvPr/>
        </p:nvSpPr>
        <p:spPr>
          <a:xfrm>
            <a:off x="235873" y="6468763"/>
            <a:ext cx="400127" cy="17727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D877B3-D348-4611-9BDB-C5374591D951}" type="slidenum">
              <a:rPr lang="en-US" smtClean="0"/>
              <a:pPr/>
              <a:t>16</a:t>
            </a:fld>
            <a:endParaRPr lang="en-US"/>
          </a:p>
        </p:txBody>
      </p:sp>
      <p:sp>
        <p:nvSpPr>
          <p:cNvPr id="8" name="TextBox 7">
            <a:extLst>
              <a:ext uri="{FF2B5EF4-FFF2-40B4-BE49-F238E27FC236}">
                <a16:creationId xmlns:a16="http://schemas.microsoft.com/office/drawing/2014/main" id="{91EC5DEC-9652-4392-8AF4-F01ED7EE8B11}"/>
              </a:ext>
            </a:extLst>
          </p:cNvPr>
          <p:cNvSpPr txBox="1">
            <a:spLocks noChangeArrowheads="1"/>
          </p:cNvSpPr>
          <p:nvPr/>
        </p:nvSpPr>
        <p:spPr bwMode="auto">
          <a:xfrm>
            <a:off x="0" y="4681835"/>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Diagnosis and Classification of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1):S20-S42</a:t>
            </a:r>
          </a:p>
        </p:txBody>
      </p:sp>
      <p:pic>
        <p:nvPicPr>
          <p:cNvPr id="7" name="Picture 6">
            <a:extLst>
              <a:ext uri="{FF2B5EF4-FFF2-40B4-BE49-F238E27FC236}">
                <a16:creationId xmlns:a16="http://schemas.microsoft.com/office/drawing/2014/main" id="{3FB15AB5-A381-13FA-CBD9-3564111F847F}"/>
              </a:ext>
            </a:extLst>
          </p:cNvPr>
          <p:cNvPicPr>
            <a:picLocks noChangeAspect="1"/>
          </p:cNvPicPr>
          <p:nvPr/>
        </p:nvPicPr>
        <p:blipFill>
          <a:blip r:embed="rId2"/>
          <a:stretch>
            <a:fillRect/>
          </a:stretch>
        </p:blipFill>
        <p:spPr>
          <a:xfrm>
            <a:off x="1638522" y="563440"/>
            <a:ext cx="5600478" cy="4016619"/>
          </a:xfrm>
          <a:prstGeom prst="rect">
            <a:avLst/>
          </a:prstGeom>
        </p:spPr>
      </p:pic>
    </p:spTree>
    <p:extLst>
      <p:ext uri="{BB962C8B-B14F-4D97-AF65-F5344CB8AC3E}">
        <p14:creationId xmlns:p14="http://schemas.microsoft.com/office/powerpoint/2010/main" val="42491400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1BEB90E-083E-8914-7B29-6543E5D8989A}"/>
              </a:ext>
            </a:extLst>
          </p:cNvPr>
          <p:cNvSpPr>
            <a:spLocks noGrp="1"/>
          </p:cNvSpPr>
          <p:nvPr>
            <p:ph type="title"/>
          </p:nvPr>
        </p:nvSpPr>
        <p:spPr>
          <a:xfrm>
            <a:off x="1077264" y="1372481"/>
            <a:ext cx="3338876" cy="1335550"/>
          </a:xfrm>
        </p:spPr>
        <p:txBody>
          <a:bodyPr/>
          <a:lstStyle/>
          <a:p>
            <a:r>
              <a:rPr lang="en-US" dirty="0"/>
              <a:t>Section 9. </a:t>
            </a:r>
            <a:br>
              <a:rPr lang="en-US" dirty="0"/>
            </a:br>
            <a:br>
              <a:rPr lang="en-US" dirty="0"/>
            </a:br>
            <a:r>
              <a:rPr lang="en-US" dirty="0"/>
              <a:t>Pharmacologic Approaches to Glycemic Treatment</a:t>
            </a:r>
          </a:p>
        </p:txBody>
      </p:sp>
    </p:spTree>
    <p:extLst>
      <p:ext uri="{BB962C8B-B14F-4D97-AF65-F5344CB8AC3E}">
        <p14:creationId xmlns:p14="http://schemas.microsoft.com/office/powerpoint/2010/main" val="210321746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Pharmacologic Therapy for Adults With Type 1 Diabetes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761429"/>
            <a:ext cx="7930382" cy="28469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9.1</a:t>
            </a:r>
            <a:r>
              <a:rPr lang="en-US" sz="1600"/>
              <a:t> 	</a:t>
            </a:r>
            <a:r>
              <a:rPr lang="en-US" sz="1600" b="0" i="0" u="none" strike="noStrike" baseline="0">
                <a:solidFill>
                  <a:srgbClr val="000000"/>
                </a:solidFill>
              </a:rPr>
              <a:t>Treat most adults with type 1 diabetes with continuous subcutaneous insulin</a:t>
            </a:r>
            <a:r>
              <a:rPr lang="en-US" sz="1600">
                <a:solidFill>
                  <a:srgbClr val="000000"/>
                </a:solidFill>
              </a:rPr>
              <a:t> 	</a:t>
            </a:r>
            <a:r>
              <a:rPr lang="en-US" sz="1600" b="0" i="0" u="none" strike="noStrike" baseline="0">
                <a:solidFill>
                  <a:srgbClr val="000000"/>
                </a:solidFill>
              </a:rPr>
              <a:t>infusion or multiple daily doses of prandial (injected or inhaled) and basal 	insulin. </a:t>
            </a:r>
            <a:r>
              <a:rPr lang="en-US" sz="1600" b="1" i="0" u="none" strike="noStrike" baseline="0">
                <a:solidFill>
                  <a:srgbClr val="87161F"/>
                </a:solidFill>
              </a:rPr>
              <a:t>A</a:t>
            </a:r>
          </a:p>
          <a:p>
            <a:pPr algn="l"/>
            <a:r>
              <a:rPr lang="en-US" sz="1600">
                <a:solidFill>
                  <a:srgbClr val="A6192E"/>
                </a:solidFill>
              </a:rPr>
              <a:t>9.2 </a:t>
            </a:r>
            <a:r>
              <a:rPr lang="en-US" sz="1600"/>
              <a:t>	</a:t>
            </a:r>
            <a:r>
              <a:rPr lang="en-US" sz="1600" b="0" i="0" u="none" strike="noStrike" baseline="0">
                <a:solidFill>
                  <a:srgbClr val="000000"/>
                </a:solidFill>
              </a:rPr>
              <a:t>For most adults with type 1 diabetes, insulin analogs (or inhaled insulin) are 	preferred over injectable human insulins to minimize hypoglycemia risk. </a:t>
            </a:r>
            <a:r>
              <a:rPr lang="en-US" sz="1600" b="1" i="0" u="none" strike="noStrike" baseline="0">
                <a:solidFill>
                  <a:srgbClr val="87161F"/>
                </a:solidFill>
              </a:rPr>
              <a:t>A</a:t>
            </a:r>
          </a:p>
          <a:p>
            <a:pPr algn="l"/>
            <a:r>
              <a:rPr lang="en-US" sz="1600">
                <a:solidFill>
                  <a:srgbClr val="A6192E"/>
                </a:solidFill>
              </a:rPr>
              <a:t>9.3</a:t>
            </a:r>
            <a:r>
              <a:rPr lang="en-US" sz="1600"/>
              <a:t> 	</a:t>
            </a:r>
            <a:r>
              <a:rPr lang="en-US" sz="1600" b="0" i="0" u="none" strike="noStrike" baseline="0">
                <a:solidFill>
                  <a:srgbClr val="000000"/>
                </a:solidFill>
              </a:rPr>
              <a:t>Early use of continuous glucose monitoring is recommended for adults with 	type 1 diabetes to improve glycemic outcomes and quality of life and minimize 	hypoglycemia. </a:t>
            </a:r>
            <a:r>
              <a:rPr lang="en-US" sz="1600" b="1" i="0" u="none" strike="noStrike" baseline="0">
                <a:solidFill>
                  <a:srgbClr val="87161F"/>
                </a:solidFill>
              </a:rPr>
              <a:t>B</a:t>
            </a:r>
            <a:r>
              <a:rPr lang="en-US" sz="1600"/>
              <a:t>	</a:t>
            </a:r>
          </a:p>
          <a:p>
            <a:pPr algn="l"/>
            <a:r>
              <a:rPr lang="en-US" sz="1600">
                <a:solidFill>
                  <a:srgbClr val="A6192E"/>
                </a:solidFill>
              </a:rPr>
              <a:t>9.4 	</a:t>
            </a:r>
            <a:r>
              <a:rPr lang="en-US" sz="1600" b="0" i="0" u="none" strike="noStrike" baseline="0">
                <a:solidFill>
                  <a:srgbClr val="000000"/>
                </a:solidFill>
              </a:rPr>
              <a:t>Automated insulin delivery systems should be considered for all adults with 	type 1 diabetes. </a:t>
            </a:r>
            <a:r>
              <a:rPr lang="en-US" sz="1600" b="1" i="0" u="none" strike="noStrike" baseline="0">
                <a:solidFill>
                  <a:srgbClr val="87161F"/>
                </a:solidFill>
              </a:rPr>
              <a:t>A</a:t>
            </a:r>
            <a:endParaRPr lang="en-US" sz="1600" b="1">
              <a:solidFill>
                <a:srgbClr val="A6192E"/>
              </a:solidFill>
            </a:endParaRPr>
          </a:p>
        </p:txBody>
      </p:sp>
    </p:spTree>
    <p:extLst>
      <p:ext uri="{BB962C8B-B14F-4D97-AF65-F5344CB8AC3E}">
        <p14:creationId xmlns:p14="http://schemas.microsoft.com/office/powerpoint/2010/main" val="429121346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Pharmacologic Therapy for Adults With Type 1 Diabetes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761429"/>
            <a:ext cx="7930382" cy="283667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9.5</a:t>
            </a:r>
            <a:r>
              <a:rPr lang="en-US" sz="1600"/>
              <a:t> 	</a:t>
            </a:r>
            <a:r>
              <a:rPr lang="en-US" sz="1600" b="0" i="0" u="none" strike="noStrike" baseline="0">
                <a:solidFill>
                  <a:srgbClr val="000000"/>
                </a:solidFill>
              </a:rPr>
              <a:t>To improve glycemic outcomes and quality of life and minimize hypoglycemia</a:t>
            </a:r>
            <a:r>
              <a:rPr lang="en-US" sz="1600">
                <a:solidFill>
                  <a:srgbClr val="000000"/>
                </a:solidFill>
              </a:rPr>
              <a:t> 	</a:t>
            </a:r>
            <a:r>
              <a:rPr lang="en-US" sz="1600" b="0" i="0" u="none" strike="noStrike" baseline="0">
                <a:solidFill>
                  <a:srgbClr val="000000"/>
                </a:solidFill>
              </a:rPr>
              <a:t>risk, most adults with type 1 diabetes should receive education on how to 	match mealtime insulin doses to carbohydrate intake and, additionally, to fat 	and protein intake. They should also be taught how to modify the insulin dose 	(correction dose) based on concurrent glycemia, glycemic trends (if 	available), sick-day management, and anticipated physical activity. </a:t>
            </a:r>
            <a:r>
              <a:rPr lang="en-US" sz="1600" b="1" i="0" u="none" strike="noStrike" baseline="0">
                <a:solidFill>
                  <a:srgbClr val="87161F"/>
                </a:solidFill>
              </a:rPr>
              <a:t>B</a:t>
            </a:r>
          </a:p>
          <a:p>
            <a:pPr algn="l"/>
            <a:r>
              <a:rPr lang="en-US" sz="1600">
                <a:solidFill>
                  <a:srgbClr val="A6192E"/>
                </a:solidFill>
              </a:rPr>
              <a:t>9.6</a:t>
            </a:r>
            <a:r>
              <a:rPr lang="en-US" sz="1600"/>
              <a:t>	</a:t>
            </a:r>
            <a:r>
              <a:rPr lang="en-US" sz="1600" b="0" i="0" u="none" strike="noStrike" baseline="0">
                <a:solidFill>
                  <a:srgbClr val="000000"/>
                </a:solidFill>
              </a:rPr>
              <a:t>Glucagon should be prescribed for all individuals taking insulin or at high risk 	for hypoglycemia. Family, caregivers, school personnel, and others providing 	support to these individuals should know its location and be educated on how 	to administer it. Glucagon preparations that do not require reconstitution are 	preferred. </a:t>
            </a:r>
            <a:r>
              <a:rPr lang="en-US" sz="1600" b="1" i="0" u="none" strike="noStrike" baseline="0">
                <a:solidFill>
                  <a:srgbClr val="87161F"/>
                </a:solidFill>
              </a:rPr>
              <a:t>E</a:t>
            </a:r>
          </a:p>
        </p:txBody>
      </p:sp>
    </p:spTree>
    <p:extLst>
      <p:ext uri="{BB962C8B-B14F-4D97-AF65-F5344CB8AC3E}">
        <p14:creationId xmlns:p14="http://schemas.microsoft.com/office/powerpoint/2010/main" val="59012329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Pharmacologic Therapy for Adults With Type 1 Diabetes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761429"/>
            <a:ext cx="7930382" cy="98488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9.7</a:t>
            </a:r>
            <a:r>
              <a:rPr lang="en-US" sz="1600"/>
              <a:t> 	</a:t>
            </a:r>
            <a:r>
              <a:rPr lang="en-US" sz="1600" b="0" i="0" u="none" strike="noStrike" baseline="0"/>
              <a:t>Insulin treatment plan and insulin-taking behavior should be reevaluated at 	regular intervals (e.g., every 3–6 months) and adjusted to incorporate specific 	</a:t>
            </a:r>
            <a:r>
              <a:rPr lang="en-US" sz="1600" b="0" i="0" u="none" strike="noStrike" baseline="0">
                <a:solidFill>
                  <a:srgbClr val="000000"/>
                </a:solidFill>
              </a:rPr>
              <a:t>factors that impact choice of treatment and ensure achievement of 	individualized glycemic goals. </a:t>
            </a:r>
            <a:r>
              <a:rPr lang="en-US" sz="1600" b="1" i="0" u="none" strike="noStrike" baseline="0">
                <a:solidFill>
                  <a:srgbClr val="87161F"/>
                </a:solidFill>
              </a:rPr>
              <a:t>E</a:t>
            </a:r>
          </a:p>
        </p:txBody>
      </p:sp>
    </p:spTree>
    <p:extLst>
      <p:ext uri="{BB962C8B-B14F-4D97-AF65-F5344CB8AC3E}">
        <p14:creationId xmlns:p14="http://schemas.microsoft.com/office/powerpoint/2010/main" val="15273436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pic>
        <p:nvPicPr>
          <p:cNvPr id="7" name="Picture 6">
            <a:extLst>
              <a:ext uri="{FF2B5EF4-FFF2-40B4-BE49-F238E27FC236}">
                <a16:creationId xmlns:a16="http://schemas.microsoft.com/office/drawing/2014/main" id="{D981A07E-C6DF-2B63-5386-241C391B01CE}"/>
              </a:ext>
            </a:extLst>
          </p:cNvPr>
          <p:cNvPicPr>
            <a:picLocks noChangeAspect="1"/>
          </p:cNvPicPr>
          <p:nvPr/>
        </p:nvPicPr>
        <p:blipFill>
          <a:blip r:embed="rId2"/>
          <a:stretch>
            <a:fillRect/>
          </a:stretch>
        </p:blipFill>
        <p:spPr>
          <a:xfrm>
            <a:off x="2255041" y="558799"/>
            <a:ext cx="4368386" cy="3755781"/>
          </a:xfrm>
          <a:prstGeom prst="rect">
            <a:avLst/>
          </a:prstGeom>
        </p:spPr>
      </p:pic>
      <p:sp>
        <p:nvSpPr>
          <p:cNvPr id="9" name="TextBox 8">
            <a:extLst>
              <a:ext uri="{FF2B5EF4-FFF2-40B4-BE49-F238E27FC236}">
                <a16:creationId xmlns:a16="http://schemas.microsoft.com/office/drawing/2014/main" id="{3E15B78F-166D-195A-2281-0F5BDBD51EDA}"/>
              </a:ext>
            </a:extLst>
          </p:cNvPr>
          <p:cNvSpPr txBox="1"/>
          <p:nvPr/>
        </p:nvSpPr>
        <p:spPr>
          <a:xfrm>
            <a:off x="136779" y="4530479"/>
            <a:ext cx="6486648" cy="461665"/>
          </a:xfrm>
          <a:prstGeom prst="rect">
            <a:avLst/>
          </a:prstGeom>
          <a:noFill/>
        </p:spPr>
        <p:txBody>
          <a:bodyPr wrap="square">
            <a:spAutoFit/>
          </a:bodyPr>
          <a:lstStyle/>
          <a:p>
            <a:pPr defTabSz="914400">
              <a:defRPr/>
            </a:pPr>
            <a:r>
              <a:rPr lang="en-US" sz="1200">
                <a:solidFill>
                  <a:srgbClr val="A6192E"/>
                </a:solidFill>
                <a:latin typeface="Arial" panose="020B0604020202020204" pitchFamily="34" charset="0"/>
                <a:ea typeface="ヒラギノ角ゴ Pro W3" charset="-128"/>
                <a:cs typeface="Arial" panose="020B0604020202020204" pitchFamily="34" charset="0"/>
              </a:rPr>
              <a:t>Pharmacologic Approaches to Glycemic Treatment: </a:t>
            </a:r>
            <a:br>
              <a:rPr lang="en-US" sz="1200">
                <a:solidFill>
                  <a:srgbClr val="A6192E"/>
                </a:solidFill>
                <a:latin typeface="Arial" panose="020B0604020202020204" pitchFamily="34" charset="0"/>
                <a:ea typeface="ヒラギノ角ゴ Pro W3" charset="-128"/>
                <a:cs typeface="Arial" panose="020B0604020202020204" pitchFamily="34" charset="0"/>
              </a:rPr>
            </a:br>
            <a:r>
              <a:rPr lang="en-US" sz="1200" i="1">
                <a:solidFill>
                  <a:srgbClr val="A6192E"/>
                </a:solidFill>
                <a:latin typeface="Arial" panose="020B0604020202020204" pitchFamily="34" charset="0"/>
                <a:ea typeface="ヒラギノ角ゴ Pro W3" charset="-128"/>
                <a:cs typeface="Arial" panose="020B0604020202020204" pitchFamily="34" charset="0"/>
              </a:rPr>
              <a:t>Standards of Care in Diabetes - 2024</a:t>
            </a:r>
            <a:r>
              <a:rPr lang="en-US" sz="1200">
                <a:solidFill>
                  <a:srgbClr val="A6192E"/>
                </a:solidFill>
                <a:latin typeface="Arial" panose="020B0604020202020204" pitchFamily="34" charset="0"/>
                <a:ea typeface="ヒラギノ角ゴ Pro W3" charset="-128"/>
                <a:cs typeface="Arial" panose="020B0604020202020204" pitchFamily="34" charset="0"/>
              </a:rPr>
              <a:t>. </a:t>
            </a:r>
            <a:r>
              <a:rPr lang="en-US" sz="1200" i="1">
                <a:solidFill>
                  <a:srgbClr val="A6192E"/>
                </a:solidFill>
                <a:latin typeface="Arial" panose="020B0604020202020204" pitchFamily="34" charset="0"/>
                <a:ea typeface="ヒラギノ角ゴ Pro W3" charset="-128"/>
                <a:cs typeface="Arial" panose="020B0604020202020204" pitchFamily="34" charset="0"/>
              </a:rPr>
              <a:t>Diabetes Care </a:t>
            </a:r>
            <a:r>
              <a:rPr lang="en-US" sz="1200">
                <a:solidFill>
                  <a:srgbClr val="A6192E"/>
                </a:solidFill>
                <a:latin typeface="Arial" panose="020B0604020202020204" pitchFamily="34" charset="0"/>
                <a:ea typeface="ヒラギノ角ゴ Pro W3" charset="-128"/>
                <a:cs typeface="Arial" panose="020B0604020202020204" pitchFamily="34" charset="0"/>
              </a:rPr>
              <a:t>2024;47(Suppl. 1):S158-S178</a:t>
            </a:r>
          </a:p>
        </p:txBody>
      </p:sp>
    </p:spTree>
    <p:extLst>
      <p:ext uri="{BB962C8B-B14F-4D97-AF65-F5344CB8AC3E}">
        <p14:creationId xmlns:p14="http://schemas.microsoft.com/office/powerpoint/2010/main" val="197136431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9" name="TextBox 8">
            <a:extLst>
              <a:ext uri="{FF2B5EF4-FFF2-40B4-BE49-F238E27FC236}">
                <a16:creationId xmlns:a16="http://schemas.microsoft.com/office/drawing/2014/main" id="{3E15B78F-166D-195A-2281-0F5BDBD51EDA}"/>
              </a:ext>
            </a:extLst>
          </p:cNvPr>
          <p:cNvSpPr txBox="1"/>
          <p:nvPr/>
        </p:nvSpPr>
        <p:spPr>
          <a:xfrm>
            <a:off x="136779" y="4530479"/>
            <a:ext cx="6486648" cy="461665"/>
          </a:xfrm>
          <a:prstGeom prst="rect">
            <a:avLst/>
          </a:prstGeom>
          <a:noFill/>
        </p:spPr>
        <p:txBody>
          <a:bodyPr wrap="square">
            <a:spAutoFit/>
          </a:bodyPr>
          <a:lstStyle/>
          <a:p>
            <a:pPr defTabSz="914400">
              <a:defRPr/>
            </a:pPr>
            <a:r>
              <a:rPr lang="en-US" sz="1200">
                <a:solidFill>
                  <a:srgbClr val="A6192E"/>
                </a:solidFill>
                <a:latin typeface="Arial" panose="020B0604020202020204" pitchFamily="34" charset="0"/>
                <a:ea typeface="ヒラギノ角ゴ Pro W3" charset="-128"/>
                <a:cs typeface="Arial" panose="020B0604020202020204" pitchFamily="34" charset="0"/>
              </a:rPr>
              <a:t>Pharmacologic Approaches to Glycemic Treatment: </a:t>
            </a:r>
            <a:br>
              <a:rPr lang="en-US" sz="1200">
                <a:solidFill>
                  <a:srgbClr val="A6192E"/>
                </a:solidFill>
                <a:latin typeface="Arial" panose="020B0604020202020204" pitchFamily="34" charset="0"/>
                <a:ea typeface="ヒラギノ角ゴ Pro W3" charset="-128"/>
                <a:cs typeface="Arial" panose="020B0604020202020204" pitchFamily="34" charset="0"/>
              </a:rPr>
            </a:br>
            <a:r>
              <a:rPr lang="en-US" sz="1200" i="1">
                <a:solidFill>
                  <a:srgbClr val="A6192E"/>
                </a:solidFill>
                <a:latin typeface="Arial" panose="020B0604020202020204" pitchFamily="34" charset="0"/>
                <a:ea typeface="ヒラギノ角ゴ Pro W3" charset="-128"/>
                <a:cs typeface="Arial" panose="020B0604020202020204" pitchFamily="34" charset="0"/>
              </a:rPr>
              <a:t>Standards of Care in Diabetes - 2024</a:t>
            </a:r>
            <a:r>
              <a:rPr lang="en-US" sz="1200">
                <a:solidFill>
                  <a:srgbClr val="A6192E"/>
                </a:solidFill>
                <a:latin typeface="Arial" panose="020B0604020202020204" pitchFamily="34" charset="0"/>
                <a:ea typeface="ヒラギノ角ゴ Pro W3" charset="-128"/>
                <a:cs typeface="Arial" panose="020B0604020202020204" pitchFamily="34" charset="0"/>
              </a:rPr>
              <a:t>. </a:t>
            </a:r>
            <a:r>
              <a:rPr lang="en-US" sz="1200" i="1">
                <a:solidFill>
                  <a:srgbClr val="A6192E"/>
                </a:solidFill>
                <a:latin typeface="Arial" panose="020B0604020202020204" pitchFamily="34" charset="0"/>
                <a:ea typeface="ヒラギノ角ゴ Pro W3" charset="-128"/>
                <a:cs typeface="Arial" panose="020B0604020202020204" pitchFamily="34" charset="0"/>
              </a:rPr>
              <a:t>Diabetes Care </a:t>
            </a:r>
            <a:r>
              <a:rPr lang="en-US" sz="1200">
                <a:solidFill>
                  <a:srgbClr val="A6192E"/>
                </a:solidFill>
                <a:latin typeface="Arial" panose="020B0604020202020204" pitchFamily="34" charset="0"/>
                <a:ea typeface="ヒラギノ角ゴ Pro W3" charset="-128"/>
                <a:cs typeface="Arial" panose="020B0604020202020204" pitchFamily="34" charset="0"/>
              </a:rPr>
              <a:t>2024;47(Suppl. 1):S158-S178</a:t>
            </a:r>
          </a:p>
        </p:txBody>
      </p:sp>
      <p:pic>
        <p:nvPicPr>
          <p:cNvPr id="4" name="Picture 3">
            <a:extLst>
              <a:ext uri="{FF2B5EF4-FFF2-40B4-BE49-F238E27FC236}">
                <a16:creationId xmlns:a16="http://schemas.microsoft.com/office/drawing/2014/main" id="{74B19BEF-F239-CD5A-F22A-8D32186357B8}"/>
              </a:ext>
            </a:extLst>
          </p:cNvPr>
          <p:cNvPicPr>
            <a:picLocks noChangeAspect="1"/>
          </p:cNvPicPr>
          <p:nvPr/>
        </p:nvPicPr>
        <p:blipFill>
          <a:blip r:embed="rId2"/>
          <a:stretch>
            <a:fillRect/>
          </a:stretch>
        </p:blipFill>
        <p:spPr>
          <a:xfrm>
            <a:off x="1098608" y="698103"/>
            <a:ext cx="6692841" cy="3747294"/>
          </a:xfrm>
          <a:prstGeom prst="rect">
            <a:avLst/>
          </a:prstGeom>
        </p:spPr>
      </p:pic>
    </p:spTree>
    <p:extLst>
      <p:ext uri="{BB962C8B-B14F-4D97-AF65-F5344CB8AC3E}">
        <p14:creationId xmlns:p14="http://schemas.microsoft.com/office/powerpoint/2010/main" val="277106336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9" name="TextBox 8">
            <a:extLst>
              <a:ext uri="{FF2B5EF4-FFF2-40B4-BE49-F238E27FC236}">
                <a16:creationId xmlns:a16="http://schemas.microsoft.com/office/drawing/2014/main" id="{3E15B78F-166D-195A-2281-0F5BDBD51EDA}"/>
              </a:ext>
            </a:extLst>
          </p:cNvPr>
          <p:cNvSpPr txBox="1"/>
          <p:nvPr/>
        </p:nvSpPr>
        <p:spPr>
          <a:xfrm>
            <a:off x="136779" y="4530479"/>
            <a:ext cx="6486648" cy="461665"/>
          </a:xfrm>
          <a:prstGeom prst="rect">
            <a:avLst/>
          </a:prstGeom>
          <a:noFill/>
        </p:spPr>
        <p:txBody>
          <a:bodyPr wrap="square">
            <a:spAutoFit/>
          </a:bodyPr>
          <a:lstStyle/>
          <a:p>
            <a:pPr defTabSz="914400">
              <a:defRPr/>
            </a:pPr>
            <a:r>
              <a:rPr lang="en-US" sz="1200">
                <a:solidFill>
                  <a:srgbClr val="A6192E"/>
                </a:solidFill>
                <a:latin typeface="Arial" panose="020B0604020202020204" pitchFamily="34" charset="0"/>
                <a:ea typeface="ヒラギノ角ゴ Pro W3" charset="-128"/>
                <a:cs typeface="Arial" panose="020B0604020202020204" pitchFamily="34" charset="0"/>
              </a:rPr>
              <a:t>Pharmacologic Approaches to Glycemic Treatment: </a:t>
            </a:r>
            <a:br>
              <a:rPr lang="en-US" sz="1200">
                <a:solidFill>
                  <a:srgbClr val="A6192E"/>
                </a:solidFill>
                <a:latin typeface="Arial" panose="020B0604020202020204" pitchFamily="34" charset="0"/>
                <a:ea typeface="ヒラギノ角ゴ Pro W3" charset="-128"/>
                <a:cs typeface="Arial" panose="020B0604020202020204" pitchFamily="34" charset="0"/>
              </a:rPr>
            </a:br>
            <a:r>
              <a:rPr lang="en-US" sz="1200" i="1">
                <a:solidFill>
                  <a:srgbClr val="A6192E"/>
                </a:solidFill>
                <a:latin typeface="Arial" panose="020B0604020202020204" pitchFamily="34" charset="0"/>
                <a:ea typeface="ヒラギノ角ゴ Pro W3" charset="-128"/>
                <a:cs typeface="Arial" panose="020B0604020202020204" pitchFamily="34" charset="0"/>
              </a:rPr>
              <a:t>Standards of Care in Diabetes - 2024</a:t>
            </a:r>
            <a:r>
              <a:rPr lang="en-US" sz="1200">
                <a:solidFill>
                  <a:srgbClr val="A6192E"/>
                </a:solidFill>
                <a:latin typeface="Arial" panose="020B0604020202020204" pitchFamily="34" charset="0"/>
                <a:ea typeface="ヒラギノ角ゴ Pro W3" charset="-128"/>
                <a:cs typeface="Arial" panose="020B0604020202020204" pitchFamily="34" charset="0"/>
              </a:rPr>
              <a:t>. </a:t>
            </a:r>
            <a:r>
              <a:rPr lang="en-US" sz="1200" i="1">
                <a:solidFill>
                  <a:srgbClr val="A6192E"/>
                </a:solidFill>
                <a:latin typeface="Arial" panose="020B0604020202020204" pitchFamily="34" charset="0"/>
                <a:ea typeface="ヒラギノ角ゴ Pro W3" charset="-128"/>
                <a:cs typeface="Arial" panose="020B0604020202020204" pitchFamily="34" charset="0"/>
              </a:rPr>
              <a:t>Diabetes Care </a:t>
            </a:r>
            <a:r>
              <a:rPr lang="en-US" sz="1200">
                <a:solidFill>
                  <a:srgbClr val="A6192E"/>
                </a:solidFill>
                <a:latin typeface="Arial" panose="020B0604020202020204" pitchFamily="34" charset="0"/>
                <a:ea typeface="ヒラギノ角ゴ Pro W3" charset="-128"/>
                <a:cs typeface="Arial" panose="020B0604020202020204" pitchFamily="34" charset="0"/>
              </a:rPr>
              <a:t>2024;47(Suppl. 1):S158-S178</a:t>
            </a:r>
          </a:p>
        </p:txBody>
      </p:sp>
      <p:pic>
        <p:nvPicPr>
          <p:cNvPr id="5" name="Picture 4">
            <a:extLst>
              <a:ext uri="{FF2B5EF4-FFF2-40B4-BE49-F238E27FC236}">
                <a16:creationId xmlns:a16="http://schemas.microsoft.com/office/drawing/2014/main" id="{3ADFAD32-8FD4-3A7A-BF05-383673D9E9A8}"/>
              </a:ext>
            </a:extLst>
          </p:cNvPr>
          <p:cNvPicPr>
            <a:picLocks noChangeAspect="1"/>
          </p:cNvPicPr>
          <p:nvPr/>
        </p:nvPicPr>
        <p:blipFill>
          <a:blip r:embed="rId2"/>
          <a:stretch>
            <a:fillRect/>
          </a:stretch>
        </p:blipFill>
        <p:spPr>
          <a:xfrm>
            <a:off x="1569963" y="558878"/>
            <a:ext cx="6593085" cy="4025743"/>
          </a:xfrm>
          <a:prstGeom prst="rect">
            <a:avLst/>
          </a:prstGeom>
        </p:spPr>
      </p:pic>
    </p:spTree>
    <p:extLst>
      <p:ext uri="{BB962C8B-B14F-4D97-AF65-F5344CB8AC3E}">
        <p14:creationId xmlns:p14="http://schemas.microsoft.com/office/powerpoint/2010/main" val="302780372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9" name="TextBox 8">
            <a:extLst>
              <a:ext uri="{FF2B5EF4-FFF2-40B4-BE49-F238E27FC236}">
                <a16:creationId xmlns:a16="http://schemas.microsoft.com/office/drawing/2014/main" id="{3E15B78F-166D-195A-2281-0F5BDBD51EDA}"/>
              </a:ext>
            </a:extLst>
          </p:cNvPr>
          <p:cNvSpPr txBox="1"/>
          <p:nvPr/>
        </p:nvSpPr>
        <p:spPr>
          <a:xfrm>
            <a:off x="136779" y="4530479"/>
            <a:ext cx="6486648" cy="461665"/>
          </a:xfrm>
          <a:prstGeom prst="rect">
            <a:avLst/>
          </a:prstGeom>
          <a:noFill/>
        </p:spPr>
        <p:txBody>
          <a:bodyPr wrap="square">
            <a:spAutoFit/>
          </a:bodyPr>
          <a:lstStyle/>
          <a:p>
            <a:pPr defTabSz="914400">
              <a:defRPr/>
            </a:pPr>
            <a:r>
              <a:rPr lang="en-US" sz="1200">
                <a:solidFill>
                  <a:srgbClr val="A6192E"/>
                </a:solidFill>
                <a:latin typeface="Arial" panose="020B0604020202020204" pitchFamily="34" charset="0"/>
                <a:ea typeface="ヒラギノ角ゴ Pro W3" charset="-128"/>
                <a:cs typeface="Arial" panose="020B0604020202020204" pitchFamily="34" charset="0"/>
              </a:rPr>
              <a:t>Pharmacologic Approaches to Glycemic Treatment: </a:t>
            </a:r>
            <a:br>
              <a:rPr lang="en-US" sz="1200">
                <a:solidFill>
                  <a:srgbClr val="A6192E"/>
                </a:solidFill>
                <a:latin typeface="Arial" panose="020B0604020202020204" pitchFamily="34" charset="0"/>
                <a:ea typeface="ヒラギノ角ゴ Pro W3" charset="-128"/>
                <a:cs typeface="Arial" panose="020B0604020202020204" pitchFamily="34" charset="0"/>
              </a:rPr>
            </a:br>
            <a:r>
              <a:rPr lang="en-US" sz="1200" i="1">
                <a:solidFill>
                  <a:srgbClr val="A6192E"/>
                </a:solidFill>
                <a:latin typeface="Arial" panose="020B0604020202020204" pitchFamily="34" charset="0"/>
                <a:ea typeface="ヒラギノ角ゴ Pro W3" charset="-128"/>
                <a:cs typeface="Arial" panose="020B0604020202020204" pitchFamily="34" charset="0"/>
              </a:rPr>
              <a:t>Standards of Care in Diabetes - 2024</a:t>
            </a:r>
            <a:r>
              <a:rPr lang="en-US" sz="1200">
                <a:solidFill>
                  <a:srgbClr val="A6192E"/>
                </a:solidFill>
                <a:latin typeface="Arial" panose="020B0604020202020204" pitchFamily="34" charset="0"/>
                <a:ea typeface="ヒラギノ角ゴ Pro W3" charset="-128"/>
                <a:cs typeface="Arial" panose="020B0604020202020204" pitchFamily="34" charset="0"/>
              </a:rPr>
              <a:t>. </a:t>
            </a:r>
            <a:r>
              <a:rPr lang="en-US" sz="1200" i="1">
                <a:solidFill>
                  <a:srgbClr val="A6192E"/>
                </a:solidFill>
                <a:latin typeface="Arial" panose="020B0604020202020204" pitchFamily="34" charset="0"/>
                <a:ea typeface="ヒラギノ角ゴ Pro W3" charset="-128"/>
                <a:cs typeface="Arial" panose="020B0604020202020204" pitchFamily="34" charset="0"/>
              </a:rPr>
              <a:t>Diabetes Care </a:t>
            </a:r>
            <a:r>
              <a:rPr lang="en-US" sz="1200">
                <a:solidFill>
                  <a:srgbClr val="A6192E"/>
                </a:solidFill>
                <a:latin typeface="Arial" panose="020B0604020202020204" pitchFamily="34" charset="0"/>
                <a:ea typeface="ヒラギノ角ゴ Pro W3" charset="-128"/>
                <a:cs typeface="Arial" panose="020B0604020202020204" pitchFamily="34" charset="0"/>
              </a:rPr>
              <a:t>2024;47(Suppl. 1):S158-S178</a:t>
            </a:r>
          </a:p>
        </p:txBody>
      </p:sp>
      <p:pic>
        <p:nvPicPr>
          <p:cNvPr id="4" name="Picture 3">
            <a:extLst>
              <a:ext uri="{FF2B5EF4-FFF2-40B4-BE49-F238E27FC236}">
                <a16:creationId xmlns:a16="http://schemas.microsoft.com/office/drawing/2014/main" id="{5CFC997A-5F01-4584-B9A2-82C55FA5AD45}"/>
              </a:ext>
            </a:extLst>
          </p:cNvPr>
          <p:cNvPicPr>
            <a:picLocks noChangeAspect="1"/>
          </p:cNvPicPr>
          <p:nvPr/>
        </p:nvPicPr>
        <p:blipFill>
          <a:blip r:embed="rId2"/>
          <a:stretch>
            <a:fillRect/>
          </a:stretch>
        </p:blipFill>
        <p:spPr>
          <a:xfrm>
            <a:off x="1543049" y="553160"/>
            <a:ext cx="6864351" cy="3833529"/>
          </a:xfrm>
          <a:prstGeom prst="rect">
            <a:avLst/>
          </a:prstGeom>
        </p:spPr>
      </p:pic>
    </p:spTree>
    <p:extLst>
      <p:ext uri="{BB962C8B-B14F-4D97-AF65-F5344CB8AC3E}">
        <p14:creationId xmlns:p14="http://schemas.microsoft.com/office/powerpoint/2010/main" val="132930979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Pharmacologic Therapy for Adults With Type 2 Diabetes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565996"/>
            <a:ext cx="7930382" cy="296491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9.8</a:t>
            </a:r>
            <a:r>
              <a:rPr lang="en-US" sz="1600" dirty="0"/>
              <a:t> 	</a:t>
            </a:r>
            <a:r>
              <a:rPr lang="en-US" sz="1600" b="0" i="0" u="none" strike="noStrike" baseline="0" dirty="0">
                <a:solidFill>
                  <a:srgbClr val="000000"/>
                </a:solidFill>
              </a:rPr>
              <a:t>Healthy lifestyle behaviors, diabetes self-management education and support, 	avoidance of therapeutic inertia, and social determinants of health should be 	considered in the glucose-lowering</a:t>
            </a:r>
            <a:r>
              <a:rPr lang="en-US" sz="1600" dirty="0">
                <a:solidFill>
                  <a:srgbClr val="000000"/>
                </a:solidFill>
              </a:rPr>
              <a:t> </a:t>
            </a:r>
            <a:r>
              <a:rPr lang="en-US" sz="1600" b="0" i="0" u="none" strike="noStrike" baseline="0" dirty="0">
                <a:solidFill>
                  <a:srgbClr val="000000"/>
                </a:solidFill>
              </a:rPr>
              <a:t>management of type 2 diabetes. </a:t>
            </a:r>
            <a:r>
              <a:rPr lang="en-US" sz="1600" b="1" i="0" u="none" strike="noStrike" baseline="0" dirty="0">
                <a:solidFill>
                  <a:srgbClr val="87161F"/>
                </a:solidFill>
              </a:rPr>
              <a:t>A</a:t>
            </a:r>
          </a:p>
          <a:p>
            <a:pPr algn="l"/>
            <a:r>
              <a:rPr lang="en-US" sz="1600" dirty="0">
                <a:solidFill>
                  <a:srgbClr val="A6192E"/>
                </a:solidFill>
              </a:rPr>
              <a:t>9.9</a:t>
            </a:r>
            <a:r>
              <a:rPr lang="en-US" sz="1600" dirty="0"/>
              <a:t> 	</a:t>
            </a:r>
            <a:r>
              <a:rPr lang="en-US" sz="1600" b="0" i="0" u="none" strike="noStrike" baseline="0" dirty="0">
                <a:solidFill>
                  <a:srgbClr val="000000"/>
                </a:solidFill>
              </a:rPr>
              <a:t>A person-centered shared decision-making</a:t>
            </a:r>
            <a:r>
              <a:rPr lang="en-US" sz="1600" dirty="0">
                <a:solidFill>
                  <a:srgbClr val="000000"/>
                </a:solidFill>
              </a:rPr>
              <a:t> </a:t>
            </a:r>
            <a:r>
              <a:rPr lang="en-US" sz="1600" b="0" i="0" u="none" strike="noStrike" baseline="0" dirty="0">
                <a:solidFill>
                  <a:srgbClr val="000000"/>
                </a:solidFill>
              </a:rPr>
              <a:t>approach should guide the choice 	of pharmacologic agents for adults with type 2 diabetes. Consider the effects 	on cardiovascular and renal comorbidities; effectiveness; hypoglycemia risk; 	impact on weight, cost, and access; risk for adverse reactions and tolerability; 	and individual preferences (</a:t>
            </a:r>
            <a:r>
              <a:rPr lang="en-US" sz="1600" b="1" i="0" u="none" strike="noStrike" baseline="0" dirty="0">
                <a:solidFill>
                  <a:srgbClr val="000000"/>
                </a:solidFill>
              </a:rPr>
              <a:t>Fig. 9.3 </a:t>
            </a:r>
            <a:r>
              <a:rPr lang="en-US" sz="1600" i="0" u="none" strike="noStrike" baseline="0" dirty="0">
                <a:solidFill>
                  <a:srgbClr val="000000"/>
                </a:solidFill>
              </a:rPr>
              <a:t>and</a:t>
            </a:r>
            <a:r>
              <a:rPr lang="en-US" sz="1600" b="1" i="0" u="none" strike="noStrike" baseline="0" dirty="0">
                <a:solidFill>
                  <a:srgbClr val="000000"/>
                </a:solidFill>
              </a:rPr>
              <a:t> Table 9.2</a:t>
            </a:r>
            <a:r>
              <a:rPr lang="en-US" sz="1600" b="0" i="0" u="none" strike="noStrike" baseline="0" dirty="0">
                <a:solidFill>
                  <a:srgbClr val="000000"/>
                </a:solidFill>
              </a:rPr>
              <a:t>). </a:t>
            </a:r>
            <a:r>
              <a:rPr lang="en-US" sz="1600" b="1" i="0" u="none" strike="noStrike" baseline="0" dirty="0">
                <a:solidFill>
                  <a:srgbClr val="87161F"/>
                </a:solidFill>
              </a:rPr>
              <a:t>E</a:t>
            </a:r>
          </a:p>
          <a:p>
            <a:pPr algn="l"/>
            <a:r>
              <a:rPr lang="en-US" sz="1600" dirty="0">
                <a:solidFill>
                  <a:srgbClr val="87161F"/>
                </a:solidFill>
              </a:rPr>
              <a:t>9.10 	</a:t>
            </a:r>
            <a:r>
              <a:rPr lang="en-US" sz="1600" b="0" i="0" u="none" strike="noStrike" baseline="0" dirty="0">
                <a:solidFill>
                  <a:srgbClr val="000000"/>
                </a:solidFill>
              </a:rPr>
              <a:t>The glucose-lowering treatment plan should consider approaches that support 	weight management goals (</a:t>
            </a:r>
            <a:r>
              <a:rPr lang="en-US" sz="1600" b="1" i="0" u="none" strike="noStrike" baseline="0" dirty="0">
                <a:solidFill>
                  <a:srgbClr val="000000"/>
                </a:solidFill>
              </a:rPr>
              <a:t>Fig. 9.3 </a:t>
            </a:r>
            <a:r>
              <a:rPr lang="en-US" sz="1600" b="0" i="0" u="none" strike="noStrike" baseline="0" dirty="0">
                <a:solidFill>
                  <a:srgbClr val="000000"/>
                </a:solidFill>
              </a:rPr>
              <a:t>and </a:t>
            </a:r>
            <a:r>
              <a:rPr lang="en-US" sz="1600" b="1" i="0" u="none" strike="noStrike" baseline="0" dirty="0">
                <a:solidFill>
                  <a:srgbClr val="000000"/>
                </a:solidFill>
              </a:rPr>
              <a:t>Table 9.2</a:t>
            </a:r>
            <a:r>
              <a:rPr lang="en-US" sz="1600" b="0" i="0" u="none" strike="noStrike" baseline="0" dirty="0">
                <a:solidFill>
                  <a:srgbClr val="000000"/>
                </a:solidFill>
              </a:rPr>
              <a:t>) for adults with type 2 	diabetes. </a:t>
            </a:r>
            <a:r>
              <a:rPr lang="en-US" sz="1600" b="1" i="0" u="none" strike="noStrike" baseline="0" dirty="0">
                <a:solidFill>
                  <a:srgbClr val="87161F"/>
                </a:solidFill>
              </a:rPr>
              <a:t>A</a:t>
            </a:r>
            <a:endParaRPr lang="en-US" sz="1600" b="1" dirty="0">
              <a:solidFill>
                <a:srgbClr val="A6192E"/>
              </a:solidFill>
            </a:endParaRPr>
          </a:p>
        </p:txBody>
      </p:sp>
    </p:spTree>
    <p:extLst>
      <p:ext uri="{BB962C8B-B14F-4D97-AF65-F5344CB8AC3E}">
        <p14:creationId xmlns:p14="http://schemas.microsoft.com/office/powerpoint/2010/main" val="88439189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Pharmacologic Therapy for Adults With Type 2 Diabetes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565996"/>
            <a:ext cx="7930382" cy="24724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9.11</a:t>
            </a:r>
            <a:r>
              <a:rPr lang="en-US" sz="1600"/>
              <a:t> 	</a:t>
            </a:r>
            <a:r>
              <a:rPr lang="en-US" sz="1600" b="0" i="0" u="none" strike="noStrike" baseline="0">
                <a:solidFill>
                  <a:srgbClr val="000000"/>
                </a:solidFill>
              </a:rPr>
              <a:t>For adults with type 2 diabetes, use pharmacological strategies that provide 	sufficient effectiveness to achieve and maintain the intended treatment goals. 	</a:t>
            </a:r>
            <a:r>
              <a:rPr lang="en-US" sz="1600" b="1" i="0" u="none" strike="noStrike" baseline="0">
                <a:solidFill>
                  <a:srgbClr val="87161F"/>
                </a:solidFill>
              </a:rPr>
              <a:t>A</a:t>
            </a:r>
          </a:p>
          <a:p>
            <a:pPr algn="l"/>
            <a:r>
              <a:rPr lang="en-US" sz="1600">
                <a:solidFill>
                  <a:srgbClr val="A6192E"/>
                </a:solidFill>
              </a:rPr>
              <a:t>9.12</a:t>
            </a:r>
            <a:r>
              <a:rPr lang="en-US" sz="1600"/>
              <a:t> 	</a:t>
            </a:r>
            <a:r>
              <a:rPr lang="en-US" sz="1600" b="0" i="0" u="none" strike="noStrike" baseline="0">
                <a:solidFill>
                  <a:srgbClr val="000000"/>
                </a:solidFill>
              </a:rPr>
              <a:t>Treatment modification (intensification or deintensification) for adults not 	meeting individualized treatment goals should not be delayed. </a:t>
            </a:r>
            <a:r>
              <a:rPr lang="en-US" sz="1600" b="1" i="0" u="none" strike="noStrike" baseline="0">
                <a:solidFill>
                  <a:srgbClr val="87161F"/>
                </a:solidFill>
              </a:rPr>
              <a:t>A</a:t>
            </a:r>
          </a:p>
          <a:p>
            <a:pPr algn="l"/>
            <a:r>
              <a:rPr lang="en-US" sz="1600">
                <a:solidFill>
                  <a:srgbClr val="87161F"/>
                </a:solidFill>
              </a:rPr>
              <a:t>9.13 	</a:t>
            </a:r>
            <a:r>
              <a:rPr lang="en-US" sz="1600" b="0" i="0" u="none" strike="noStrike" baseline="0">
                <a:solidFill>
                  <a:srgbClr val="000000"/>
                </a:solidFill>
              </a:rPr>
              <a:t>Medication plan and medication-taking</a:t>
            </a:r>
            <a:r>
              <a:rPr lang="en-US" sz="1600">
                <a:solidFill>
                  <a:srgbClr val="000000"/>
                </a:solidFill>
              </a:rPr>
              <a:t> </a:t>
            </a:r>
            <a:r>
              <a:rPr lang="en-US" sz="1600" b="0" i="0" u="none" strike="noStrike" baseline="0">
                <a:solidFill>
                  <a:srgbClr val="000000"/>
                </a:solidFill>
              </a:rPr>
              <a:t>behavior should be reevaluated at 	regular intervals (e.g., every 3–6 months) and adjusted as needed to 	incorporate specific factors that impact choice of treatment (</a:t>
            </a:r>
            <a:r>
              <a:rPr lang="en-US" sz="1600" b="1" i="0" u="none" strike="noStrike" baseline="0">
                <a:solidFill>
                  <a:srgbClr val="000000"/>
                </a:solidFill>
              </a:rPr>
              <a:t>Fig. 4.1 </a:t>
            </a:r>
            <a:r>
              <a:rPr lang="en-US" sz="1600" b="0" i="0" u="none" strike="noStrike" baseline="0">
                <a:solidFill>
                  <a:srgbClr val="000000"/>
                </a:solidFill>
              </a:rPr>
              <a:t>and 	</a:t>
            </a:r>
            <a:r>
              <a:rPr lang="en-US" sz="1600" b="1" i="0" u="none" strike="noStrike" baseline="0">
                <a:solidFill>
                  <a:srgbClr val="000000"/>
                </a:solidFill>
              </a:rPr>
              <a:t>Table 9.2</a:t>
            </a:r>
            <a:r>
              <a:rPr lang="en-US" sz="1600" b="0" i="0" u="none" strike="noStrike" baseline="0">
                <a:solidFill>
                  <a:srgbClr val="000000"/>
                </a:solidFill>
              </a:rPr>
              <a:t>). </a:t>
            </a:r>
            <a:r>
              <a:rPr lang="en-US" sz="1600" b="1" i="0" u="none" strike="noStrike" baseline="0">
                <a:solidFill>
                  <a:srgbClr val="87161F"/>
                </a:solidFill>
              </a:rPr>
              <a:t>E</a:t>
            </a:r>
            <a:endParaRPr lang="en-US" sz="1600" b="1">
              <a:solidFill>
                <a:srgbClr val="A6192E"/>
              </a:solidFill>
            </a:endParaRPr>
          </a:p>
        </p:txBody>
      </p:sp>
    </p:spTree>
    <p:extLst>
      <p:ext uri="{BB962C8B-B14F-4D97-AF65-F5344CB8AC3E}">
        <p14:creationId xmlns:p14="http://schemas.microsoft.com/office/powerpoint/2010/main" val="1198309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32399"/>
          </a:xfrm>
        </p:spPr>
        <p:txBody>
          <a:bodyPr/>
          <a:lstStyle/>
          <a:p>
            <a:r>
              <a:rPr lang="en-US" sz="2400"/>
              <a:t>Use of A1C for Screening and Diagnosis of Diabetes</a:t>
            </a:r>
            <a:endParaRPr lang="en-US" sz="240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2.2a 	</a:t>
            </a:r>
            <a:r>
              <a:rPr lang="en-US" sz="1800" b="0" i="0" u="none" strike="noStrike" baseline="0" dirty="0">
                <a:solidFill>
                  <a:srgbClr val="000000"/>
                </a:solidFill>
              </a:rPr>
              <a:t>The A1C test should be performed using a method that is certified by 	the National Glycohemoglobin Standardization Program (NGSP) as 	traceable to the Diabetes Control and Complications Trial (DCCT) 	reference assay. </a:t>
            </a:r>
            <a:r>
              <a:rPr lang="en-US" sz="1800" b="1" i="0" u="none" strike="noStrike" baseline="0" dirty="0">
                <a:solidFill>
                  <a:srgbClr val="87161F"/>
                </a:solidFill>
              </a:rPr>
              <a:t>B</a:t>
            </a:r>
          </a:p>
          <a:p>
            <a:pPr algn="l"/>
            <a:r>
              <a:rPr lang="en-US" sz="1800" b="0" i="0" u="none" strike="noStrike" baseline="0" dirty="0">
                <a:solidFill>
                  <a:srgbClr val="A6192E"/>
                </a:solidFill>
              </a:rPr>
              <a:t>2.2b </a:t>
            </a:r>
            <a:r>
              <a:rPr lang="en-US" sz="1800" dirty="0">
                <a:solidFill>
                  <a:srgbClr val="000000"/>
                </a:solidFill>
              </a:rPr>
              <a:t> 	</a:t>
            </a:r>
            <a:r>
              <a:rPr lang="en-US" sz="1800" b="0" i="0" u="none" strike="noStrike" baseline="0" dirty="0">
                <a:solidFill>
                  <a:srgbClr val="000000"/>
                </a:solidFill>
              </a:rPr>
              <a:t>Point-of-care A1C testing for diabetes screening and diagnosis 	should be restricted to U.S. Food and Drug Administration-       	approved devices at Clinical Laboratory Improvement Amendments 	(CLIA)-certified laboratories that perform testing of moderate 	complexity or higher by trained personnel. </a:t>
            </a:r>
            <a:r>
              <a:rPr lang="en-US" sz="1800" b="1" i="0" u="none" strike="noStrike" baseline="0" dirty="0">
                <a:solidFill>
                  <a:srgbClr val="A6192E"/>
                </a:solidFill>
              </a:rPr>
              <a:t>B</a:t>
            </a:r>
            <a:endParaRPr lang="en-US" sz="1800" b="1" dirty="0">
              <a:solidFill>
                <a:srgbClr val="A6192E"/>
              </a:solidFill>
            </a:endParaRPr>
          </a:p>
        </p:txBody>
      </p:sp>
    </p:spTree>
    <p:extLst>
      <p:ext uri="{BB962C8B-B14F-4D97-AF65-F5344CB8AC3E}">
        <p14:creationId xmlns:p14="http://schemas.microsoft.com/office/powerpoint/2010/main" val="278899716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Pharmacologic Therapy for Adults With Type 2 Diabetes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565996"/>
            <a:ext cx="7930382" cy="24724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9.14</a:t>
            </a:r>
            <a:r>
              <a:rPr lang="en-US" sz="1600"/>
              <a:t> 	</a:t>
            </a:r>
            <a:r>
              <a:rPr lang="en-US" sz="1600" b="0" i="0" u="none" strike="noStrike" baseline="0">
                <a:solidFill>
                  <a:srgbClr val="000000"/>
                </a:solidFill>
              </a:rPr>
              <a:t>Early combination therapy can be considered in adults with type 2 diabetes at 	treatment initiation to shorten time to attainment of individualized treatment 	goals. </a:t>
            </a:r>
            <a:r>
              <a:rPr lang="en-US" sz="1600" b="1" i="0" u="none" strike="noStrike" baseline="0">
                <a:solidFill>
                  <a:srgbClr val="87161F"/>
                </a:solidFill>
              </a:rPr>
              <a:t>A</a:t>
            </a:r>
          </a:p>
          <a:p>
            <a:pPr algn="l"/>
            <a:r>
              <a:rPr lang="en-US" sz="1600">
                <a:solidFill>
                  <a:srgbClr val="A6192E"/>
                </a:solidFill>
              </a:rPr>
              <a:t>9.15</a:t>
            </a:r>
            <a:r>
              <a:rPr lang="en-US" sz="1600"/>
              <a:t>	</a:t>
            </a:r>
            <a:r>
              <a:rPr lang="en-US" sz="1600" b="0" i="0" u="none" strike="noStrike" baseline="0">
                <a:solidFill>
                  <a:srgbClr val="000000"/>
                </a:solidFill>
              </a:rPr>
              <a:t>In adults with type 2 diabetes without cardiovascular and/or kidney disease, 	pharmacologic agents should address both the individualized glycemic and 	weight goals (</a:t>
            </a:r>
            <a:r>
              <a:rPr lang="en-US" sz="1600" b="1" i="0" u="none" strike="noStrike" baseline="0">
                <a:solidFill>
                  <a:srgbClr val="000000"/>
                </a:solidFill>
              </a:rPr>
              <a:t>Fig. 9.3</a:t>
            </a:r>
            <a:r>
              <a:rPr lang="en-US" sz="1600" b="0" i="0" u="none" strike="noStrike" baseline="0">
                <a:solidFill>
                  <a:srgbClr val="000000"/>
                </a:solidFill>
              </a:rPr>
              <a:t>). </a:t>
            </a:r>
            <a:r>
              <a:rPr lang="en-US" sz="1600" b="1" i="0" u="none" strike="noStrike" baseline="0">
                <a:solidFill>
                  <a:srgbClr val="87161F"/>
                </a:solidFill>
              </a:rPr>
              <a:t>A</a:t>
            </a:r>
          </a:p>
          <a:p>
            <a:pPr algn="l"/>
            <a:r>
              <a:rPr lang="en-US" sz="1600">
                <a:solidFill>
                  <a:srgbClr val="87161F"/>
                </a:solidFill>
              </a:rPr>
              <a:t>9.16 	</a:t>
            </a:r>
            <a:r>
              <a:rPr lang="en-US" sz="1600" b="0" i="0" u="none" strike="noStrike" baseline="0">
                <a:solidFill>
                  <a:srgbClr val="000000"/>
                </a:solidFill>
              </a:rPr>
              <a:t>In adults with type 2 diabetes without cardiovascular and/or kidney disease, 	pharmacologic agents should address both the individualized glycemic and 	weight goals (</a:t>
            </a:r>
            <a:r>
              <a:rPr lang="en-US" sz="1600" b="1" i="0" u="none" strike="noStrike" baseline="0">
                <a:solidFill>
                  <a:srgbClr val="000000"/>
                </a:solidFill>
              </a:rPr>
              <a:t>Fig. 9.3</a:t>
            </a:r>
            <a:r>
              <a:rPr lang="en-US" sz="1600" b="0" i="0" u="none" strike="noStrike" baseline="0">
                <a:solidFill>
                  <a:srgbClr val="000000"/>
                </a:solidFill>
              </a:rPr>
              <a:t>). </a:t>
            </a:r>
            <a:r>
              <a:rPr lang="en-US" sz="1600" b="1" i="0" u="none" strike="noStrike" baseline="0">
                <a:solidFill>
                  <a:srgbClr val="87161F"/>
                </a:solidFill>
              </a:rPr>
              <a:t>A</a:t>
            </a:r>
          </a:p>
        </p:txBody>
      </p:sp>
    </p:spTree>
    <p:extLst>
      <p:ext uri="{BB962C8B-B14F-4D97-AF65-F5344CB8AC3E}">
        <p14:creationId xmlns:p14="http://schemas.microsoft.com/office/powerpoint/2010/main" val="80430814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Pharmacologic Therapy for Adults With Type 2 Diabetes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527896"/>
            <a:ext cx="7930382" cy="350352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87161F"/>
                </a:solidFill>
              </a:rPr>
              <a:t>9.17</a:t>
            </a:r>
            <a:r>
              <a:rPr lang="en-US" sz="1500" b="1" dirty="0">
                <a:solidFill>
                  <a:srgbClr val="87161F"/>
                </a:solidFill>
              </a:rPr>
              <a:t>  	</a:t>
            </a:r>
            <a:r>
              <a:rPr lang="en-US" sz="1500" b="0" i="0" u="none" strike="noStrike" baseline="0" dirty="0">
                <a:solidFill>
                  <a:srgbClr val="000000"/>
                </a:solidFill>
              </a:rPr>
              <a:t>In adults with type 2 diabetes who have not achieved their individualized weight 	goals, additional weight management interventions (e.g., intensification of lifestyle 	modifications, structured weight management programs, pharmacologic agents, or 	metabolic surgery, as appropriate) are recommended. </a:t>
            </a:r>
            <a:r>
              <a:rPr lang="en-US" sz="1500" b="1" i="0" u="none" strike="noStrike" baseline="0" dirty="0">
                <a:solidFill>
                  <a:srgbClr val="87161F"/>
                </a:solidFill>
              </a:rPr>
              <a:t>A</a:t>
            </a:r>
          </a:p>
          <a:p>
            <a:pPr algn="l"/>
            <a:r>
              <a:rPr lang="en-US" sz="1500" dirty="0">
                <a:solidFill>
                  <a:srgbClr val="87161F"/>
                </a:solidFill>
              </a:rPr>
              <a:t>9.18	</a:t>
            </a:r>
            <a:r>
              <a:rPr lang="en-US" sz="1500" b="0" i="0" u="none" strike="noStrike" baseline="0" dirty="0">
                <a:solidFill>
                  <a:srgbClr val="000000"/>
                </a:solidFill>
              </a:rPr>
              <a:t>In adults with type 2 diabetes and established or high risk of atherosclerotic 	cardiovascular disease, heart failure (HF), and/or chronic kidney disease (CKD), 	the treatment plan should include agent(s) that reduce cardiovascular and kidney 	disease risk (e.g., sodium-glucose cotransporter 2 inhibitor [SGLT2] and/or 	glucagon-like </a:t>
            </a:r>
            <a:r>
              <a:rPr lang="pt-BR" sz="1500" b="0" i="0" u="none" strike="noStrike" baseline="0" dirty="0">
                <a:solidFill>
                  <a:srgbClr val="000000"/>
                </a:solidFill>
              </a:rPr>
              <a:t>peptide 1 receptor agonist [GLP-1 RA]) </a:t>
            </a:r>
            <a:r>
              <a:rPr lang="en-US" sz="1500" b="0" i="0" u="none" strike="noStrike" baseline="0" dirty="0">
                <a:solidFill>
                  <a:srgbClr val="000000"/>
                </a:solidFill>
              </a:rPr>
              <a:t>(</a:t>
            </a:r>
            <a:r>
              <a:rPr lang="en-US" sz="1500" b="1" i="0" u="none" strike="noStrike" baseline="0" dirty="0">
                <a:solidFill>
                  <a:srgbClr val="000000"/>
                </a:solidFill>
              </a:rPr>
              <a:t>Fig. 9.3, Table 9.2, Table 	10.3B</a:t>
            </a:r>
            <a:r>
              <a:rPr lang="en-US" sz="1500" b="0" i="0" u="none" strike="noStrike" baseline="0" dirty="0">
                <a:solidFill>
                  <a:srgbClr val="000000"/>
                </a:solidFill>
              </a:rPr>
              <a:t>, and Table </a:t>
            </a:r>
            <a:r>
              <a:rPr lang="en-US" sz="1500" b="1" i="0" u="none" strike="noStrike" baseline="0" dirty="0">
                <a:solidFill>
                  <a:srgbClr val="000000"/>
                </a:solidFill>
              </a:rPr>
              <a:t>10.3C</a:t>
            </a:r>
            <a:r>
              <a:rPr lang="en-US" sz="1500" b="0" i="0" u="none" strike="noStrike" baseline="0" dirty="0">
                <a:solidFill>
                  <a:srgbClr val="000000"/>
                </a:solidFill>
              </a:rPr>
              <a:t>) for glycemic management and comprehensive 	cardiovascular risk reduction, independent of A1C and in consideration of person-	specific factors (</a:t>
            </a:r>
            <a:r>
              <a:rPr lang="en-US" sz="1500" b="1" i="0" u="none" strike="noStrike" baseline="0" dirty="0">
                <a:solidFill>
                  <a:srgbClr val="000000"/>
                </a:solidFill>
              </a:rPr>
              <a:t>Fig. 9.3</a:t>
            </a:r>
            <a:r>
              <a:rPr lang="en-US" sz="1500" b="0" i="0" u="none" strike="noStrike" baseline="0" dirty="0">
                <a:solidFill>
                  <a:srgbClr val="000000"/>
                </a:solidFill>
              </a:rPr>
              <a:t>) (see Section 10, “Cardiovascular Disease and Risk 	Management,” for details on cardiovascular risk reduction recommendations). </a:t>
            </a:r>
            <a:r>
              <a:rPr lang="en-US" sz="1500" b="1" i="0" u="none" strike="noStrike" baseline="0" dirty="0">
                <a:solidFill>
                  <a:srgbClr val="87161F"/>
                </a:solidFill>
              </a:rPr>
              <a:t>A</a:t>
            </a:r>
          </a:p>
          <a:p>
            <a:pPr algn="l"/>
            <a:endParaRPr lang="en-US" sz="1600" dirty="0">
              <a:solidFill>
                <a:srgbClr val="A6192E"/>
              </a:solidFill>
            </a:endParaRPr>
          </a:p>
        </p:txBody>
      </p:sp>
    </p:spTree>
    <p:extLst>
      <p:ext uri="{BB962C8B-B14F-4D97-AF65-F5344CB8AC3E}">
        <p14:creationId xmlns:p14="http://schemas.microsoft.com/office/powerpoint/2010/main" val="40231994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Pharmacologic Therapy for Adults With Type 2 Diabetes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527896"/>
            <a:ext cx="7930382" cy="327269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87161F"/>
                </a:solidFill>
              </a:rPr>
              <a:t>9.19</a:t>
            </a:r>
            <a:r>
              <a:rPr lang="en-US" sz="1500" b="1">
                <a:solidFill>
                  <a:srgbClr val="87161F"/>
                </a:solidFill>
              </a:rPr>
              <a:t>	</a:t>
            </a:r>
            <a:r>
              <a:rPr lang="en-US" sz="1500" b="0" i="0" u="none" strike="noStrike" baseline="0"/>
              <a:t>In adults with type 2 diabetes who have HF (with either reduced or preserved 	ejection fraction), an SGLT2 inhibitor is recommended, for glycemic management 	and prevention of HF hospitalizations (see Section 10, </a:t>
            </a:r>
            <a:r>
              <a:rPr lang="en-US" sz="1500" b="0" i="0" u="none" strike="noStrike" baseline="0">
                <a:solidFill>
                  <a:srgbClr val="000000"/>
                </a:solidFill>
              </a:rPr>
              <a:t>“Cardiovascular Disease 	and Risk Management,” for details on cardiovascular risk reduction 	recommendations). </a:t>
            </a:r>
            <a:r>
              <a:rPr lang="en-US" sz="1500" b="1" i="0" u="none" strike="noStrike" baseline="0">
                <a:solidFill>
                  <a:srgbClr val="87161F"/>
                </a:solidFill>
              </a:rPr>
              <a:t>A</a:t>
            </a:r>
            <a:endParaRPr lang="en-US" sz="1500" b="1" i="0" u="none" strike="noStrike" baseline="0"/>
          </a:p>
          <a:p>
            <a:pPr algn="l"/>
            <a:r>
              <a:rPr lang="en-US" sz="1500">
                <a:solidFill>
                  <a:srgbClr val="87161F"/>
                </a:solidFill>
              </a:rPr>
              <a:t>9.20	</a:t>
            </a:r>
            <a:r>
              <a:rPr lang="en-US" sz="1500" b="0" i="0" u="none" strike="noStrike" baseline="0">
                <a:solidFill>
                  <a:srgbClr val="000000"/>
                </a:solidFill>
              </a:rPr>
              <a:t>In adults with type 2 diabetes who have CKD (with confirmed estimated glomerular 	filtration rate [eGFR] of 20–60 mL/min per 1.73 m</a:t>
            </a:r>
            <a:r>
              <a:rPr lang="en-US" sz="1500" b="0" i="0" u="none" strike="noStrike" baseline="30000">
                <a:solidFill>
                  <a:srgbClr val="000000"/>
                </a:solidFill>
              </a:rPr>
              <a:t>2</a:t>
            </a:r>
            <a:r>
              <a:rPr lang="en-US" sz="1500" b="0" i="0" u="none" strike="noStrike" baseline="0">
                <a:solidFill>
                  <a:srgbClr val="000000"/>
                </a:solidFill>
              </a:rPr>
              <a:t> and/or albuminuria), an SGLT2 	inhibitor should be used for minimizing progression of CKD, reduction in 	cardiovascular events, and reduction in hospitalizations for HF (</a:t>
            </a:r>
            <a:r>
              <a:rPr lang="en-US" sz="1500" b="1" i="0" u="none" strike="noStrike" baseline="0">
                <a:solidFill>
                  <a:srgbClr val="000000"/>
                </a:solidFill>
              </a:rPr>
              <a:t>Fig. 9.3</a:t>
            </a:r>
            <a:r>
              <a:rPr lang="en-US" sz="1500" b="0" i="0" u="none" strike="noStrike" baseline="0">
                <a:solidFill>
                  <a:srgbClr val="000000"/>
                </a:solidFill>
              </a:rPr>
              <a:t>); however, 	the glycemic benefits of SGLT2 inhibitors are reduced at </a:t>
            </a:r>
            <a:r>
              <a:rPr lang="sv-SE" sz="1500" b="0" i="0" u="none" strike="noStrike" baseline="0">
                <a:solidFill>
                  <a:srgbClr val="000000"/>
                </a:solidFill>
              </a:rPr>
              <a:t>eGFR &lt;45 mL/min per 	1.73 m</a:t>
            </a:r>
            <a:r>
              <a:rPr lang="en-US" sz="1500" b="0" i="0" u="none" strike="noStrike" baseline="30000">
                <a:solidFill>
                  <a:srgbClr val="000000"/>
                </a:solidFill>
              </a:rPr>
              <a:t>2</a:t>
            </a:r>
            <a:r>
              <a:rPr lang="sv-SE" sz="1500" b="0" i="0" u="none" strike="noStrike" baseline="0">
                <a:solidFill>
                  <a:srgbClr val="000000"/>
                </a:solidFill>
              </a:rPr>
              <a:t> (see </a:t>
            </a:r>
            <a:r>
              <a:rPr lang="en-US" sz="1500" b="0" i="0" u="none" strike="noStrike" baseline="0">
                <a:solidFill>
                  <a:srgbClr val="000000"/>
                </a:solidFill>
              </a:rPr>
              <a:t>Section 11, “Chronic Kidney Disease and Risk Management” for 	details on renal risk reduction recommendations). </a:t>
            </a:r>
            <a:r>
              <a:rPr lang="en-US" sz="1500" b="1" i="0" u="none" strike="noStrike" baseline="0">
                <a:solidFill>
                  <a:srgbClr val="87161F"/>
                </a:solidFill>
              </a:rPr>
              <a:t>A</a:t>
            </a:r>
          </a:p>
          <a:p>
            <a:pPr algn="l"/>
            <a:endParaRPr lang="en-US" sz="1600">
              <a:solidFill>
                <a:srgbClr val="A6192E"/>
              </a:solidFill>
            </a:endParaRPr>
          </a:p>
        </p:txBody>
      </p:sp>
    </p:spTree>
    <p:extLst>
      <p:ext uri="{BB962C8B-B14F-4D97-AF65-F5344CB8AC3E}">
        <p14:creationId xmlns:p14="http://schemas.microsoft.com/office/powerpoint/2010/main" val="85011986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Pharmacologic Therapy for Adults With Type 2 Diabetes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527896"/>
            <a:ext cx="7930382" cy="256480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87161F"/>
                </a:solidFill>
              </a:rPr>
              <a:t>9.21</a:t>
            </a:r>
            <a:r>
              <a:rPr lang="en-US" sz="1500" b="1">
                <a:solidFill>
                  <a:srgbClr val="87161F"/>
                </a:solidFill>
              </a:rPr>
              <a:t>	</a:t>
            </a:r>
            <a:r>
              <a:rPr lang="en-US" sz="1500" b="0" i="0" u="none" strike="noStrike" baseline="0">
                <a:solidFill>
                  <a:srgbClr val="000000"/>
                </a:solidFill>
              </a:rPr>
              <a:t>In adults with type 2 diabetes and advanced CKD (eGFR &lt;30 mL/min per 1.73 m</a:t>
            </a:r>
            <a:r>
              <a:rPr lang="en-US" sz="1500" b="0" i="0" u="none" strike="noStrike" baseline="30000">
                <a:solidFill>
                  <a:srgbClr val="000000"/>
                </a:solidFill>
              </a:rPr>
              <a:t>2</a:t>
            </a:r>
            <a:r>
              <a:rPr lang="en-US" sz="1500" b="0" i="0" u="none" strike="noStrike" baseline="0">
                <a:solidFill>
                  <a:srgbClr val="000000"/>
                </a:solidFill>
              </a:rPr>
              <a:t>), 	a GLP-1 RA is preferred for glycemic management due to lower risk of 	hypoglycemia and for cardiovascular event reduction. </a:t>
            </a:r>
            <a:r>
              <a:rPr lang="en-US" sz="1500" b="1" i="0" u="none" strike="noStrike" baseline="0">
                <a:solidFill>
                  <a:srgbClr val="87161F"/>
                </a:solidFill>
              </a:rPr>
              <a:t>B</a:t>
            </a:r>
          </a:p>
          <a:p>
            <a:pPr algn="l"/>
            <a:r>
              <a:rPr lang="en-US" sz="1500">
                <a:solidFill>
                  <a:srgbClr val="87161F"/>
                </a:solidFill>
              </a:rPr>
              <a:t>9.22	</a:t>
            </a:r>
            <a:r>
              <a:rPr lang="en-US" sz="1500" b="0" i="0" u="none" strike="noStrike" baseline="0">
                <a:solidFill>
                  <a:srgbClr val="000000"/>
                </a:solidFill>
              </a:rPr>
              <a:t>In adults with type 2 diabetes, initiation of insulin should be considered regardless 	of background glucose-lowering therapy or disease stage if there is evidence of 	ongoing catabolism (e.g., unexpected weight loss), if symptoms of hyperglycemia 	are present, or when A1C or blood glucose levels are very high (i.e., A1C &gt;10% 	[&gt;86 mmol/mol] or blood glucose ≥300 mg/dL [≥ 16.7 mmol/L]). </a:t>
            </a:r>
            <a:r>
              <a:rPr lang="en-US" sz="1500" b="1" i="0" u="none" strike="noStrike" baseline="0">
                <a:solidFill>
                  <a:srgbClr val="87161F"/>
                </a:solidFill>
              </a:rPr>
              <a:t>E</a:t>
            </a:r>
          </a:p>
          <a:p>
            <a:pPr algn="l"/>
            <a:r>
              <a:rPr lang="en-US" sz="1500">
                <a:solidFill>
                  <a:srgbClr val="87161F"/>
                </a:solidFill>
              </a:rPr>
              <a:t>9.23 	</a:t>
            </a:r>
            <a:r>
              <a:rPr lang="en-US" sz="1500" b="0" i="0" u="none" strike="noStrike" baseline="0">
                <a:solidFill>
                  <a:srgbClr val="000000"/>
                </a:solidFill>
              </a:rPr>
              <a:t>In adults with type 2 diabetes, a GLP-1 RA, including a dual glucose-dependent 	insulinotropic polypeptide (GIP) and GLP-1 RA, is preferred to insulin (</a:t>
            </a:r>
            <a:r>
              <a:rPr lang="en-US" sz="1500" b="1" i="0" u="none" strike="noStrike" baseline="0">
                <a:solidFill>
                  <a:srgbClr val="000000"/>
                </a:solidFill>
              </a:rPr>
              <a:t>Fig. 9.4</a:t>
            </a:r>
            <a:r>
              <a:rPr lang="en-US" sz="1500" b="0" i="0" u="none" strike="noStrike" baseline="0">
                <a:solidFill>
                  <a:srgbClr val="000000"/>
                </a:solidFill>
              </a:rPr>
              <a:t>). </a:t>
            </a:r>
            <a:r>
              <a:rPr lang="en-US" sz="1500" b="1" i="0" u="none" strike="noStrike" baseline="0">
                <a:solidFill>
                  <a:srgbClr val="87161F"/>
                </a:solidFill>
              </a:rPr>
              <a:t>A</a:t>
            </a:r>
            <a:endParaRPr lang="en-US" sz="1500" b="1">
              <a:solidFill>
                <a:srgbClr val="A6192E"/>
              </a:solidFill>
            </a:endParaRPr>
          </a:p>
        </p:txBody>
      </p:sp>
    </p:spTree>
    <p:extLst>
      <p:ext uri="{BB962C8B-B14F-4D97-AF65-F5344CB8AC3E}">
        <p14:creationId xmlns:p14="http://schemas.microsoft.com/office/powerpoint/2010/main" val="3766873243"/>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Pharmacologic Therapy for Adults With Type 2 Diabetes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527896"/>
            <a:ext cx="7930382" cy="325730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87161F"/>
                </a:solidFill>
              </a:rPr>
              <a:t>9.24</a:t>
            </a:r>
            <a:r>
              <a:rPr lang="en-US" sz="1500" b="1">
                <a:solidFill>
                  <a:srgbClr val="87161F"/>
                </a:solidFill>
              </a:rPr>
              <a:t>	</a:t>
            </a:r>
            <a:r>
              <a:rPr lang="en-US" sz="1500" b="0" i="0" u="none" strike="noStrike" baseline="0">
                <a:solidFill>
                  <a:srgbClr val="000000"/>
                </a:solidFill>
              </a:rPr>
              <a:t>If insulin is used, combination therapy with a GLP-1 RA, including a dual GIP and 	GLP-1 RA, is recommended for greater glycemic effectiveness as well as 	beneficial effects on weight and hypoglycemia risk for adults with type 2 diabetes. 	Insulin dosing should be reassessed upon addition or dose escalation of a GLP-1 	RA or dual GIP and GLP-1 RA. </a:t>
            </a:r>
            <a:r>
              <a:rPr lang="en-US" sz="1500" b="1" i="0" u="none" strike="noStrike" baseline="0">
                <a:solidFill>
                  <a:srgbClr val="87161F"/>
                </a:solidFill>
              </a:rPr>
              <a:t>A</a:t>
            </a:r>
          </a:p>
          <a:p>
            <a:pPr algn="l"/>
            <a:r>
              <a:rPr lang="en-US" sz="1500">
                <a:solidFill>
                  <a:srgbClr val="87161F"/>
                </a:solidFill>
              </a:rPr>
              <a:t>9.25	</a:t>
            </a:r>
            <a:r>
              <a:rPr lang="en-US" sz="1500" b="0" i="0" u="none" strike="noStrike" baseline="0">
                <a:solidFill>
                  <a:srgbClr val="000000"/>
                </a:solidFill>
              </a:rPr>
              <a:t>In adults with type 2 diabetes, glucose-lowering agents may be continued upon 	initiation of insulin therapy (unless contraindicated or not tolerated) for ongoing 	glycemic and metabolic benefits (i.e., weight, cardiometabolic, or kidney benefits). 	</a:t>
            </a:r>
            <a:r>
              <a:rPr lang="en-US" sz="1500" b="1" i="0" u="none" strike="noStrike" baseline="0">
                <a:solidFill>
                  <a:srgbClr val="87161F"/>
                </a:solidFill>
              </a:rPr>
              <a:t>A</a:t>
            </a:r>
          </a:p>
          <a:p>
            <a:pPr algn="l"/>
            <a:r>
              <a:rPr lang="en-US" sz="1500">
                <a:solidFill>
                  <a:srgbClr val="87161F"/>
                </a:solidFill>
              </a:rPr>
              <a:t>9.26 	</a:t>
            </a:r>
            <a:r>
              <a:rPr lang="en-US" sz="1500" b="0" i="0" u="none" strike="noStrike" baseline="0"/>
              <a:t>To minimize the risk of hypoglycemia and treatment burden when </a:t>
            </a:r>
            <a:r>
              <a:rPr lang="en-US" sz="1500" b="0" i="0" u="none" strike="noStrike" baseline="0">
                <a:solidFill>
                  <a:srgbClr val="000000"/>
                </a:solidFill>
              </a:rPr>
              <a:t>starting insulin 	therapy in adults with type 2 diabetes, reassess the need for and/or dose of 	glucose-lowering agents with higher hypoglycemia risk (i.e., sulfonylureas and 	meglitinides). </a:t>
            </a:r>
            <a:r>
              <a:rPr lang="en-US" sz="1500" b="1" i="0" u="none" strike="noStrike" baseline="0">
                <a:solidFill>
                  <a:srgbClr val="87161F"/>
                </a:solidFill>
              </a:rPr>
              <a:t>A</a:t>
            </a:r>
            <a:endParaRPr lang="en-US" sz="1500" b="1">
              <a:solidFill>
                <a:srgbClr val="A6192E"/>
              </a:solidFill>
            </a:endParaRPr>
          </a:p>
        </p:txBody>
      </p:sp>
    </p:spTree>
    <p:extLst>
      <p:ext uri="{BB962C8B-B14F-4D97-AF65-F5344CB8AC3E}">
        <p14:creationId xmlns:p14="http://schemas.microsoft.com/office/powerpoint/2010/main" val="328297422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Pharmacologic Therapy for Adults With Type 2 Diabetes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527896"/>
            <a:ext cx="7930382" cy="26673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87161F"/>
                </a:solidFill>
              </a:rPr>
              <a:t>9.27</a:t>
            </a:r>
            <a:r>
              <a:rPr lang="en-US" sz="1500" b="1">
                <a:solidFill>
                  <a:srgbClr val="87161F"/>
                </a:solidFill>
              </a:rPr>
              <a:t>	</a:t>
            </a:r>
            <a:r>
              <a:rPr lang="en-US" sz="1500" b="0" i="0" u="none" strike="noStrike" baseline="0">
                <a:solidFill>
                  <a:srgbClr val="000000"/>
                </a:solidFill>
              </a:rPr>
              <a:t>Monitor for signs of </a:t>
            </a:r>
            <a:r>
              <a:rPr lang="en-US" sz="1500" b="0" i="0" u="none" strike="noStrike" baseline="0" err="1">
                <a:solidFill>
                  <a:srgbClr val="000000"/>
                </a:solidFill>
              </a:rPr>
              <a:t>overbasalization</a:t>
            </a:r>
            <a:r>
              <a:rPr lang="en-US" sz="1500">
                <a:solidFill>
                  <a:srgbClr val="000000"/>
                </a:solidFill>
              </a:rPr>
              <a:t> </a:t>
            </a:r>
            <a:r>
              <a:rPr lang="en-US" sz="1500" b="0" i="0" u="none" strike="noStrike" baseline="0">
                <a:solidFill>
                  <a:srgbClr val="000000"/>
                </a:solidFill>
              </a:rPr>
              <a:t>during insulin therapy, such as basal dose 	exceeding 0.5 units/kg/day, significant bedtime-to-morning or postprandial-to-	</a:t>
            </a:r>
            <a:r>
              <a:rPr lang="en-US" sz="1500" b="0" i="0" u="none" strike="noStrike" baseline="0" err="1">
                <a:solidFill>
                  <a:srgbClr val="000000"/>
                </a:solidFill>
              </a:rPr>
              <a:t>preprandial</a:t>
            </a:r>
            <a:r>
              <a:rPr lang="en-US" sz="1500" b="0" i="0" u="none" strike="noStrike" baseline="0">
                <a:solidFill>
                  <a:srgbClr val="000000"/>
                </a:solidFill>
              </a:rPr>
              <a:t> glucose differential, occurrences of hypoglycemia (aware or unaware), 	and high glycemic variability. When </a:t>
            </a:r>
            <a:r>
              <a:rPr lang="en-US" sz="1500" b="0" i="0" u="none" strike="noStrike" baseline="0" err="1">
                <a:solidFill>
                  <a:srgbClr val="000000"/>
                </a:solidFill>
              </a:rPr>
              <a:t>overbasalization</a:t>
            </a:r>
            <a:r>
              <a:rPr lang="en-US" sz="1500" b="0" i="0" u="none" strike="noStrike" baseline="0">
                <a:solidFill>
                  <a:srgbClr val="000000"/>
                </a:solidFill>
              </a:rPr>
              <a:t> is suspected, a thorough 	reevaluation should occur promptly to further tailor therapy to the individual’s 	needs. </a:t>
            </a:r>
            <a:r>
              <a:rPr lang="en-US" sz="1500" b="1" i="0" u="none" strike="noStrike" baseline="0">
                <a:solidFill>
                  <a:srgbClr val="87161F"/>
                </a:solidFill>
              </a:rPr>
              <a:t>E</a:t>
            </a:r>
          </a:p>
          <a:p>
            <a:pPr algn="l"/>
            <a:r>
              <a:rPr lang="en-US" sz="1500">
                <a:solidFill>
                  <a:srgbClr val="87161F"/>
                </a:solidFill>
              </a:rPr>
              <a:t>9.28	</a:t>
            </a:r>
            <a:r>
              <a:rPr lang="en-US" sz="1500" b="0" i="0" u="none" strike="noStrike" baseline="0">
                <a:solidFill>
                  <a:srgbClr val="000000"/>
                </a:solidFill>
              </a:rPr>
              <a:t>Routinely assess all people with diabetes for financial obstacles that could impede 	their diabetes management. Clinicians, members of the diabetes care team, and 	social services professionals should work collaboratively, as appropriate and 	feasible, to support these individuals by implementing strategies to reduce costs, 	thereby improving their access to evidence-based care. </a:t>
            </a:r>
            <a:r>
              <a:rPr lang="en-US" sz="1500" b="1" i="0" u="none" strike="noStrike" baseline="0">
                <a:solidFill>
                  <a:srgbClr val="87161F"/>
                </a:solidFill>
              </a:rPr>
              <a:t>E</a:t>
            </a:r>
          </a:p>
        </p:txBody>
      </p:sp>
    </p:spTree>
    <p:extLst>
      <p:ext uri="{BB962C8B-B14F-4D97-AF65-F5344CB8AC3E}">
        <p14:creationId xmlns:p14="http://schemas.microsoft.com/office/powerpoint/2010/main" val="266394866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Pharmacologic Therapy for Adults With Type 2 Diabetes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Pharmacologic Approaches to Glycemic Treatment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527896"/>
            <a:ext cx="7930382" cy="115416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87161F"/>
                </a:solidFill>
              </a:rPr>
              <a:t>9.29 	</a:t>
            </a:r>
            <a:r>
              <a:rPr lang="en-US" sz="1500" b="0" i="0" u="none" strike="noStrike" baseline="0">
                <a:solidFill>
                  <a:srgbClr val="000000"/>
                </a:solidFill>
              </a:rPr>
              <a:t>In adults with diabetes and cost-related</a:t>
            </a:r>
            <a:r>
              <a:rPr lang="en-US" sz="1500">
                <a:solidFill>
                  <a:srgbClr val="000000"/>
                </a:solidFill>
              </a:rPr>
              <a:t> </a:t>
            </a:r>
            <a:r>
              <a:rPr lang="en-US" sz="1500" b="0" i="0" u="none" strike="noStrike" baseline="0">
                <a:solidFill>
                  <a:srgbClr val="000000"/>
                </a:solidFill>
              </a:rPr>
              <a:t>barriers, consider use of lower-cost</a:t>
            </a:r>
            <a:r>
              <a:rPr lang="en-US" sz="1500">
                <a:solidFill>
                  <a:srgbClr val="000000"/>
                </a:solidFill>
              </a:rPr>
              <a:t> 	</a:t>
            </a:r>
            <a:r>
              <a:rPr lang="en-US" sz="1500" b="0" i="0" u="none" strike="noStrike" baseline="0">
                <a:solidFill>
                  <a:srgbClr val="000000"/>
                </a:solidFill>
              </a:rPr>
              <a:t>medications for glycemic management (i.e., metformin, sulfonylureas, 	thiazolidinediones, and human insulin) within the context of their risks for 	hypoglycemia, weight gain, cardiovascular and kidney events, and other adverse 	effects. </a:t>
            </a:r>
            <a:r>
              <a:rPr lang="en-US" sz="1500" b="1" i="0" u="none" strike="noStrike" baseline="0">
                <a:solidFill>
                  <a:srgbClr val="87161F"/>
                </a:solidFill>
              </a:rPr>
              <a:t>E</a:t>
            </a:r>
            <a:endParaRPr lang="en-US" sz="1500" b="1">
              <a:solidFill>
                <a:srgbClr val="A6192E"/>
              </a:solidFill>
            </a:endParaRPr>
          </a:p>
        </p:txBody>
      </p:sp>
    </p:spTree>
    <p:extLst>
      <p:ext uri="{BB962C8B-B14F-4D97-AF65-F5344CB8AC3E}">
        <p14:creationId xmlns:p14="http://schemas.microsoft.com/office/powerpoint/2010/main" val="331504586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C3DC34-A04F-4D56-9FDB-1597A9892898}"/>
              </a:ext>
            </a:extLst>
          </p:cNvPr>
          <p:cNvSpPr txBox="1">
            <a:spLocks noChangeArrowheads="1"/>
          </p:cNvSpPr>
          <p:nvPr/>
        </p:nvSpPr>
        <p:spPr bwMode="auto">
          <a:xfrm>
            <a:off x="118996" y="4317600"/>
            <a:ext cx="89060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Pharmacologic Approaches to Glycemic Treatment: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1):S158-S178</a:t>
            </a:r>
          </a:p>
        </p:txBody>
      </p:sp>
      <p:pic>
        <p:nvPicPr>
          <p:cNvPr id="5" name="Picture 4">
            <a:extLst>
              <a:ext uri="{FF2B5EF4-FFF2-40B4-BE49-F238E27FC236}">
                <a16:creationId xmlns:a16="http://schemas.microsoft.com/office/drawing/2014/main" id="{41079EBB-F8ED-F3CA-45B8-DA34D43E1633}"/>
              </a:ext>
            </a:extLst>
          </p:cNvPr>
          <p:cNvPicPr>
            <a:picLocks noChangeAspect="1"/>
          </p:cNvPicPr>
          <p:nvPr/>
        </p:nvPicPr>
        <p:blipFill>
          <a:blip r:embed="rId2"/>
          <a:stretch>
            <a:fillRect/>
          </a:stretch>
        </p:blipFill>
        <p:spPr>
          <a:xfrm>
            <a:off x="660400" y="0"/>
            <a:ext cx="6399303" cy="4379645"/>
          </a:xfrm>
          <a:prstGeom prst="rect">
            <a:avLst/>
          </a:prstGeom>
        </p:spPr>
      </p:pic>
    </p:spTree>
    <p:extLst>
      <p:ext uri="{BB962C8B-B14F-4D97-AF65-F5344CB8AC3E}">
        <p14:creationId xmlns:p14="http://schemas.microsoft.com/office/powerpoint/2010/main" val="229507319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C3DC34-A04F-4D56-9FDB-1597A9892898}"/>
              </a:ext>
            </a:extLst>
          </p:cNvPr>
          <p:cNvSpPr txBox="1">
            <a:spLocks noChangeArrowheads="1"/>
          </p:cNvSpPr>
          <p:nvPr/>
        </p:nvSpPr>
        <p:spPr bwMode="auto">
          <a:xfrm>
            <a:off x="7302674" y="2571750"/>
            <a:ext cx="172232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Pharmacologic Approaches to Glycemic Treatment: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1):S158-S178</a:t>
            </a:r>
          </a:p>
        </p:txBody>
      </p:sp>
      <p:pic>
        <p:nvPicPr>
          <p:cNvPr id="5" name="Picture 4">
            <a:extLst>
              <a:ext uri="{FF2B5EF4-FFF2-40B4-BE49-F238E27FC236}">
                <a16:creationId xmlns:a16="http://schemas.microsoft.com/office/drawing/2014/main" id="{91421A94-4AB6-02D4-F079-9B4E686FA4C3}"/>
              </a:ext>
            </a:extLst>
          </p:cNvPr>
          <p:cNvPicPr>
            <a:picLocks noChangeAspect="1"/>
          </p:cNvPicPr>
          <p:nvPr/>
        </p:nvPicPr>
        <p:blipFill>
          <a:blip r:embed="rId2"/>
          <a:stretch>
            <a:fillRect/>
          </a:stretch>
        </p:blipFill>
        <p:spPr>
          <a:xfrm>
            <a:off x="368300" y="61296"/>
            <a:ext cx="6934374" cy="5063761"/>
          </a:xfrm>
          <a:prstGeom prst="rect">
            <a:avLst/>
          </a:prstGeom>
        </p:spPr>
      </p:pic>
    </p:spTree>
    <p:extLst>
      <p:ext uri="{BB962C8B-B14F-4D97-AF65-F5344CB8AC3E}">
        <p14:creationId xmlns:p14="http://schemas.microsoft.com/office/powerpoint/2010/main" val="33281293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4C3DC34-A04F-4D56-9FDB-1597A9892898}"/>
              </a:ext>
            </a:extLst>
          </p:cNvPr>
          <p:cNvSpPr txBox="1">
            <a:spLocks noChangeArrowheads="1"/>
          </p:cNvSpPr>
          <p:nvPr/>
        </p:nvSpPr>
        <p:spPr bwMode="auto">
          <a:xfrm>
            <a:off x="7302674" y="2571750"/>
            <a:ext cx="172232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Pharmacologic Approaches to Glycemic Treatment: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1):S158-S178</a:t>
            </a:r>
          </a:p>
        </p:txBody>
      </p:sp>
      <p:pic>
        <p:nvPicPr>
          <p:cNvPr id="9" name="Picture 8" descr="A diagram of a company's flowchart&#10;&#10;Description automatically generated">
            <a:extLst>
              <a:ext uri="{FF2B5EF4-FFF2-40B4-BE49-F238E27FC236}">
                <a16:creationId xmlns:a16="http://schemas.microsoft.com/office/drawing/2014/main" id="{91B4B9F1-E839-ECB3-F79E-529DCCA0CEFD}"/>
              </a:ext>
            </a:extLst>
          </p:cNvPr>
          <p:cNvPicPr>
            <a:picLocks noChangeAspect="1"/>
          </p:cNvPicPr>
          <p:nvPr/>
        </p:nvPicPr>
        <p:blipFill>
          <a:blip r:embed="rId2"/>
          <a:stretch>
            <a:fillRect/>
          </a:stretch>
        </p:blipFill>
        <p:spPr>
          <a:xfrm>
            <a:off x="2489255" y="-50800"/>
            <a:ext cx="3746390" cy="5143500"/>
          </a:xfrm>
          <a:prstGeom prst="rect">
            <a:avLst/>
          </a:prstGeom>
        </p:spPr>
      </p:pic>
    </p:spTree>
    <p:extLst>
      <p:ext uri="{BB962C8B-B14F-4D97-AF65-F5344CB8AC3E}">
        <p14:creationId xmlns:p14="http://schemas.microsoft.com/office/powerpoint/2010/main" val="414033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695149"/>
            <a:ext cx="7775110" cy="664797"/>
          </a:xfrm>
        </p:spPr>
        <p:txBody>
          <a:bodyPr/>
          <a:lstStyle/>
          <a:p>
            <a:r>
              <a:rPr lang="en-US" sz="2400"/>
              <a:t>Use of A1C for Screening and Diagnosis of Diabetes (continued)</a:t>
            </a:r>
            <a:endParaRPr lang="en-US" sz="240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94980"/>
            <a:ext cx="7930382"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2.3 	</a:t>
            </a:r>
            <a:r>
              <a:rPr lang="en-US" sz="1800" b="0" i="0" u="none" strike="noStrike" baseline="0">
                <a:solidFill>
                  <a:srgbClr val="000000"/>
                </a:solidFill>
              </a:rPr>
              <a:t>Marked discordance between A1C and repeat blood glucose values 	should raise the possibility of a problem or interference with either 	test. </a:t>
            </a:r>
            <a:r>
              <a:rPr lang="en-US" sz="1800" b="1" i="0" u="none" strike="noStrike" baseline="0">
                <a:solidFill>
                  <a:srgbClr val="A6192E"/>
                </a:solidFill>
              </a:rPr>
              <a:t>B</a:t>
            </a:r>
          </a:p>
          <a:p>
            <a:pPr algn="l"/>
            <a:r>
              <a:rPr lang="en-US" sz="1800" b="0" i="0" u="none" strike="noStrike" baseline="0">
                <a:solidFill>
                  <a:srgbClr val="A6192E"/>
                </a:solidFill>
              </a:rPr>
              <a:t>2.4 </a:t>
            </a:r>
            <a:r>
              <a:rPr lang="en-US" sz="1800">
                <a:solidFill>
                  <a:srgbClr val="000000"/>
                </a:solidFill>
              </a:rPr>
              <a:t> 	</a:t>
            </a:r>
            <a:r>
              <a:rPr lang="en-US" sz="1800" b="0" i="0" u="none" strike="noStrike" baseline="0">
                <a:solidFill>
                  <a:srgbClr val="000000"/>
                </a:solidFill>
              </a:rPr>
              <a:t>In conditions associated with an altered relationship between A1C 	and glycemia, such as some hemoglobin variants, pregnancy 	(second and third trimesters and the postpartum period), glucose-6-	phosphate dehydrogenase deficiency, HIV, hemodialysis, recent 	blood loss or transfusion, or erythropoietin therapy, plasma glucose 	criteria should be used to diagnose diabetes. </a:t>
            </a:r>
            <a:r>
              <a:rPr lang="en-US" sz="1800" b="1" i="0" u="none" strike="noStrike" baseline="0">
                <a:solidFill>
                  <a:srgbClr val="87161F"/>
                </a:solidFill>
              </a:rPr>
              <a:t>B</a:t>
            </a:r>
            <a:endParaRPr lang="en-US" sz="1800" b="1">
              <a:solidFill>
                <a:srgbClr val="A6192E"/>
              </a:solidFill>
            </a:endParaRPr>
          </a:p>
        </p:txBody>
      </p:sp>
    </p:spTree>
    <p:extLst>
      <p:ext uri="{BB962C8B-B14F-4D97-AF65-F5344CB8AC3E}">
        <p14:creationId xmlns:p14="http://schemas.microsoft.com/office/powerpoint/2010/main" val="215728992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6469D0C-5A74-42D8-8C92-6C9C087823E2}"/>
              </a:ext>
            </a:extLst>
          </p:cNvPr>
          <p:cNvSpPr txBox="1"/>
          <p:nvPr/>
        </p:nvSpPr>
        <p:spPr>
          <a:xfrm>
            <a:off x="5666639" y="415498"/>
            <a:ext cx="3161414" cy="2677656"/>
          </a:xfrm>
          <a:prstGeom prst="rect">
            <a:avLst/>
          </a:prstGeom>
          <a:noFill/>
        </p:spPr>
        <p:txBody>
          <a:bodyPr wrap="square" rtlCol="0">
            <a:spAutoFit/>
          </a:bodyPr>
          <a:lstStyle/>
          <a:p>
            <a:r>
              <a:rPr lang="en-US" sz="2400" b="1" dirty="0">
                <a:solidFill>
                  <a:srgbClr val="A6192E"/>
                </a:solidFill>
              </a:rPr>
              <a:t>Median monthly cost AWP and NADAC of maximum approved daily dose of noninsulin glucose-lowering agents in the U.S.</a:t>
            </a:r>
          </a:p>
        </p:txBody>
      </p:sp>
      <p:sp>
        <p:nvSpPr>
          <p:cNvPr id="5" name="TextBox 4">
            <a:extLst>
              <a:ext uri="{FF2B5EF4-FFF2-40B4-BE49-F238E27FC236}">
                <a16:creationId xmlns:a16="http://schemas.microsoft.com/office/drawing/2014/main" id="{1AF3A933-1DCB-4418-A06C-E3F1A772D62C}"/>
              </a:ext>
            </a:extLst>
          </p:cNvPr>
          <p:cNvSpPr txBox="1">
            <a:spLocks noChangeArrowheads="1"/>
          </p:cNvSpPr>
          <p:nvPr/>
        </p:nvSpPr>
        <p:spPr bwMode="auto">
          <a:xfrm>
            <a:off x="5666639" y="3389174"/>
            <a:ext cx="17207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dirty="0">
                <a:solidFill>
                  <a:srgbClr val="A6192E"/>
                </a:solidFill>
                <a:latin typeface="Helvetica" pitchFamily="34" charset="0"/>
                <a:ea typeface="ヒラギノ角ゴ Pro W3" charset="-128"/>
              </a:rPr>
              <a:t>Pharmacologic Approaches to Glycemic Treatment: </a:t>
            </a:r>
            <a:br>
              <a:rPr lang="en-US" sz="1200" dirty="0">
                <a:solidFill>
                  <a:srgbClr val="A6192E"/>
                </a:solidFill>
                <a:latin typeface="Helvetica" pitchFamily="34" charset="0"/>
                <a:ea typeface="ヒラギノ角ゴ Pro W3" charset="-128"/>
              </a:rPr>
            </a:br>
            <a:r>
              <a:rPr lang="en-US" sz="1200" i="1" dirty="0">
                <a:solidFill>
                  <a:srgbClr val="A6192E"/>
                </a:solidFill>
                <a:ea typeface="ヒラギノ角ゴ Pro W3" charset="-128"/>
              </a:rPr>
              <a:t>Standards of Care in Diabetes - 2024</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2024;47(Suppl. 1):S158-S178</a:t>
            </a:r>
          </a:p>
        </p:txBody>
      </p:sp>
      <p:pic>
        <p:nvPicPr>
          <p:cNvPr id="4" name="Picture 3">
            <a:extLst>
              <a:ext uri="{FF2B5EF4-FFF2-40B4-BE49-F238E27FC236}">
                <a16:creationId xmlns:a16="http://schemas.microsoft.com/office/drawing/2014/main" id="{2753F23F-445A-1038-005E-CA4DE00B70D5}"/>
              </a:ext>
            </a:extLst>
          </p:cNvPr>
          <p:cNvPicPr>
            <a:picLocks noChangeAspect="1"/>
          </p:cNvPicPr>
          <p:nvPr/>
        </p:nvPicPr>
        <p:blipFill>
          <a:blip r:embed="rId2"/>
          <a:stretch>
            <a:fillRect/>
          </a:stretch>
        </p:blipFill>
        <p:spPr>
          <a:xfrm>
            <a:off x="860263" y="63500"/>
            <a:ext cx="4591373" cy="5143500"/>
          </a:xfrm>
          <a:prstGeom prst="rect">
            <a:avLst/>
          </a:prstGeom>
        </p:spPr>
      </p:pic>
    </p:spTree>
    <p:extLst>
      <p:ext uri="{BB962C8B-B14F-4D97-AF65-F5344CB8AC3E}">
        <p14:creationId xmlns:p14="http://schemas.microsoft.com/office/powerpoint/2010/main" val="15059820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6469D0C-5A74-42D8-8C92-6C9C087823E2}"/>
              </a:ext>
            </a:extLst>
          </p:cNvPr>
          <p:cNvSpPr txBox="1"/>
          <p:nvPr/>
        </p:nvSpPr>
        <p:spPr>
          <a:xfrm>
            <a:off x="5670698" y="673395"/>
            <a:ext cx="3161414" cy="1938992"/>
          </a:xfrm>
          <a:prstGeom prst="rect">
            <a:avLst/>
          </a:prstGeom>
          <a:noFill/>
        </p:spPr>
        <p:txBody>
          <a:bodyPr wrap="square" rtlCol="0">
            <a:spAutoFit/>
          </a:bodyPr>
          <a:lstStyle/>
          <a:p>
            <a:r>
              <a:rPr lang="en-US" sz="2400" b="1">
                <a:solidFill>
                  <a:srgbClr val="A6192E"/>
                </a:solidFill>
              </a:rPr>
              <a:t>Median cost of insulin products in the U.S. calculated as AWP and NADAC per 1,000 units of specified dosage</a:t>
            </a:r>
          </a:p>
        </p:txBody>
      </p:sp>
      <p:sp>
        <p:nvSpPr>
          <p:cNvPr id="5" name="TextBox 4">
            <a:extLst>
              <a:ext uri="{FF2B5EF4-FFF2-40B4-BE49-F238E27FC236}">
                <a16:creationId xmlns:a16="http://schemas.microsoft.com/office/drawing/2014/main" id="{5F5D06F9-806A-44C2-9731-56D58436BB26}"/>
              </a:ext>
            </a:extLst>
          </p:cNvPr>
          <p:cNvSpPr txBox="1">
            <a:spLocks noChangeArrowheads="1"/>
          </p:cNvSpPr>
          <p:nvPr/>
        </p:nvSpPr>
        <p:spPr bwMode="auto">
          <a:xfrm>
            <a:off x="5753312" y="3389174"/>
            <a:ext cx="17207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Pharmacologic Approaches to Glycemic Treatment: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1):S158-S178</a:t>
            </a:r>
          </a:p>
        </p:txBody>
      </p:sp>
      <p:pic>
        <p:nvPicPr>
          <p:cNvPr id="4" name="Picture 3">
            <a:extLst>
              <a:ext uri="{FF2B5EF4-FFF2-40B4-BE49-F238E27FC236}">
                <a16:creationId xmlns:a16="http://schemas.microsoft.com/office/drawing/2014/main" id="{2497BCFD-C61E-0DB2-F7B0-4F1F0525A439}"/>
              </a:ext>
            </a:extLst>
          </p:cNvPr>
          <p:cNvPicPr>
            <a:picLocks noChangeAspect="1"/>
          </p:cNvPicPr>
          <p:nvPr/>
        </p:nvPicPr>
        <p:blipFill>
          <a:blip r:embed="rId2"/>
          <a:stretch>
            <a:fillRect/>
          </a:stretch>
        </p:blipFill>
        <p:spPr>
          <a:xfrm>
            <a:off x="685799" y="114239"/>
            <a:ext cx="4710793" cy="4996295"/>
          </a:xfrm>
          <a:prstGeom prst="rect">
            <a:avLst/>
          </a:prstGeom>
        </p:spPr>
      </p:pic>
    </p:spTree>
    <p:extLst>
      <p:ext uri="{BB962C8B-B14F-4D97-AF65-F5344CB8AC3E}">
        <p14:creationId xmlns:p14="http://schemas.microsoft.com/office/powerpoint/2010/main" val="90529726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F830D6A0-E400-3F81-5E7B-D546F6668583}"/>
              </a:ext>
            </a:extLst>
          </p:cNvPr>
          <p:cNvSpPr>
            <a:spLocks noGrp="1"/>
          </p:cNvSpPr>
          <p:nvPr>
            <p:ph type="title"/>
          </p:nvPr>
        </p:nvSpPr>
        <p:spPr>
          <a:xfrm>
            <a:off x="1077264" y="1372481"/>
            <a:ext cx="3338876" cy="1335550"/>
          </a:xfrm>
        </p:spPr>
        <p:txBody>
          <a:bodyPr/>
          <a:lstStyle/>
          <a:p>
            <a:r>
              <a:rPr lang="en-US" dirty="0"/>
              <a:t>Section 10. </a:t>
            </a:r>
            <a:br>
              <a:rPr lang="en-US" dirty="0"/>
            </a:br>
            <a:br>
              <a:rPr lang="en-US" dirty="0"/>
            </a:br>
            <a:r>
              <a:rPr lang="en-US" dirty="0"/>
              <a:t>Cardiovascular Disease and Risk Management</a:t>
            </a:r>
          </a:p>
        </p:txBody>
      </p:sp>
    </p:spTree>
    <p:extLst>
      <p:ext uri="{BB962C8B-B14F-4D97-AF65-F5344CB8AC3E}">
        <p14:creationId xmlns:p14="http://schemas.microsoft.com/office/powerpoint/2010/main" val="421257084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7" name="TextBox 6">
            <a:extLst>
              <a:ext uri="{FF2B5EF4-FFF2-40B4-BE49-F238E27FC236}">
                <a16:creationId xmlns:a16="http://schemas.microsoft.com/office/drawing/2014/main" id="{95CF296F-1740-4DFE-9B92-8E678EDF9AC8}"/>
              </a:ext>
            </a:extLst>
          </p:cNvPr>
          <p:cNvSpPr txBox="1">
            <a:spLocks noChangeArrowheads="1"/>
          </p:cNvSpPr>
          <p:nvPr/>
        </p:nvSpPr>
        <p:spPr bwMode="auto">
          <a:xfrm>
            <a:off x="122879" y="4681835"/>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Cardiovascular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1):S179-S218</a:t>
            </a:r>
          </a:p>
        </p:txBody>
      </p:sp>
      <p:pic>
        <p:nvPicPr>
          <p:cNvPr id="4" name="Picture 3">
            <a:extLst>
              <a:ext uri="{FF2B5EF4-FFF2-40B4-BE49-F238E27FC236}">
                <a16:creationId xmlns:a16="http://schemas.microsoft.com/office/drawing/2014/main" id="{EAA8D504-65F8-CBBF-710D-81A49BF7F526}"/>
              </a:ext>
            </a:extLst>
          </p:cNvPr>
          <p:cNvPicPr>
            <a:picLocks noChangeAspect="1"/>
          </p:cNvPicPr>
          <p:nvPr/>
        </p:nvPicPr>
        <p:blipFill>
          <a:blip r:embed="rId2"/>
          <a:stretch>
            <a:fillRect/>
          </a:stretch>
        </p:blipFill>
        <p:spPr>
          <a:xfrm>
            <a:off x="1974386" y="552450"/>
            <a:ext cx="4511921" cy="4038600"/>
          </a:xfrm>
          <a:prstGeom prst="rect">
            <a:avLst/>
          </a:prstGeom>
        </p:spPr>
      </p:pic>
    </p:spTree>
    <p:extLst>
      <p:ext uri="{BB962C8B-B14F-4D97-AF65-F5344CB8AC3E}">
        <p14:creationId xmlns:p14="http://schemas.microsoft.com/office/powerpoint/2010/main" val="364053786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Screening and Diagnosis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08289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10.1 </a:t>
            </a:r>
            <a:r>
              <a:rPr lang="en-US" sz="1600"/>
              <a:t>	</a:t>
            </a:r>
            <a:r>
              <a:rPr lang="en-US" sz="1600" b="0" i="0" u="none" strike="noStrike" baseline="0">
                <a:solidFill>
                  <a:srgbClr val="000000"/>
                </a:solidFill>
              </a:rPr>
              <a:t>Blood pressure should be measured at every routine clinical visit. When 	possible, individuals found to have elevated blood pressure (systolic blood 	pressure 120–129 mmHg and diastolic &lt;80 mmHg) should have blood 	pressure confirmed using multiple readings, including measurements on a 	separate day, to diagnose hypertension. </a:t>
            </a:r>
            <a:r>
              <a:rPr lang="en-US" sz="1600" b="1" i="0" u="none" strike="noStrike" baseline="0">
                <a:solidFill>
                  <a:srgbClr val="87161F"/>
                </a:solidFill>
              </a:rPr>
              <a:t>A</a:t>
            </a:r>
            <a:r>
              <a:rPr lang="en-US" sz="1600" b="0" i="0" u="none" strike="noStrike" baseline="0">
                <a:solidFill>
                  <a:srgbClr val="87161F"/>
                </a:solidFill>
              </a:rPr>
              <a:t> </a:t>
            </a:r>
            <a:r>
              <a:rPr lang="en-US" sz="1600" b="0" i="0" u="none" strike="noStrike" baseline="0">
                <a:solidFill>
                  <a:srgbClr val="000000"/>
                </a:solidFill>
              </a:rPr>
              <a:t>Hypertension is defined as a 	systolic blood pressure ≥130 mmHg or a diastolic blood pressure ≥80 mmHg 	based on an average of two or more measurements obtained on two or more 	occasions. </a:t>
            </a:r>
            <a:r>
              <a:rPr lang="en-US" sz="1600" b="1" i="0" u="none" strike="noStrike" baseline="0">
                <a:solidFill>
                  <a:srgbClr val="87161F"/>
                </a:solidFill>
              </a:rPr>
              <a:t>A</a:t>
            </a:r>
            <a:r>
              <a:rPr lang="en-US" sz="1600" b="0" i="0" u="none" strike="noStrike" baseline="0">
                <a:solidFill>
                  <a:srgbClr val="87161F"/>
                </a:solidFill>
              </a:rPr>
              <a:t> </a:t>
            </a:r>
            <a:r>
              <a:rPr lang="en-US" sz="1600" b="0" i="0" u="none" strike="noStrike" baseline="0">
                <a:solidFill>
                  <a:srgbClr val="000000"/>
                </a:solidFill>
              </a:rPr>
              <a:t>Individuals with blood pressure ≥ 180/110 mmHg and 	cardiovascular disease could be diagnosed with hypertension at a single visit. 	</a:t>
            </a:r>
            <a:r>
              <a:rPr lang="en-US" sz="1600" b="1" i="0" u="none" strike="noStrike" baseline="0">
                <a:solidFill>
                  <a:srgbClr val="87161F"/>
                </a:solidFill>
              </a:rPr>
              <a:t>E</a:t>
            </a:r>
            <a:endParaRPr lang="en-US" sz="1600" b="1" i="0" u="none" strike="noStrike" baseline="0">
              <a:solidFill>
                <a:srgbClr val="000000"/>
              </a:solidFill>
            </a:endParaRPr>
          </a:p>
          <a:p>
            <a:pPr algn="l"/>
            <a:r>
              <a:rPr lang="en-US" sz="1600">
                <a:solidFill>
                  <a:srgbClr val="A6192E"/>
                </a:solidFill>
              </a:rPr>
              <a:t>10.2</a:t>
            </a:r>
            <a:r>
              <a:rPr lang="en-US" sz="1600"/>
              <a:t> 	</a:t>
            </a:r>
            <a:r>
              <a:rPr lang="en-US" sz="1600" b="0" i="0" u="none" strike="noStrike" baseline="0">
                <a:solidFill>
                  <a:srgbClr val="000000"/>
                </a:solidFill>
              </a:rPr>
              <a:t> All people with hypertension and diabetes should be counseled to monitor 	their blood pressure at home after appropriate education. </a:t>
            </a:r>
            <a:r>
              <a:rPr lang="en-US" sz="1600" b="1" i="0" u="none" strike="noStrike" baseline="0">
                <a:solidFill>
                  <a:srgbClr val="87161F"/>
                </a:solidFill>
              </a:rPr>
              <a:t>A</a:t>
            </a:r>
            <a:endParaRPr lang="en-US" sz="1600" b="1">
              <a:solidFill>
                <a:srgbClr val="A6192E"/>
              </a:solidFill>
            </a:endParaRPr>
          </a:p>
        </p:txBody>
      </p:sp>
    </p:spTree>
    <p:extLst>
      <p:ext uri="{BB962C8B-B14F-4D97-AF65-F5344CB8AC3E}">
        <p14:creationId xmlns:p14="http://schemas.microsoft.com/office/powerpoint/2010/main" val="3677828367"/>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Treatment Goals</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16055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10.3 </a:t>
            </a:r>
            <a:r>
              <a:rPr lang="en-US" sz="1600" dirty="0"/>
              <a:t>	</a:t>
            </a:r>
            <a:r>
              <a:rPr lang="en-US" sz="1600" b="0" i="0" u="none" strike="noStrike" baseline="0" dirty="0"/>
              <a:t>For people with diabetes and hypertension, blood pressure targets should be 	individualized through a shared decision-making process that addresses 	cardiovascular risk, potential adverse effects </a:t>
            </a:r>
            <a:r>
              <a:rPr lang="en-US" sz="1600" b="0" i="0" u="none" strike="noStrike" baseline="0" dirty="0">
                <a:solidFill>
                  <a:srgbClr val="000000"/>
                </a:solidFill>
              </a:rPr>
              <a:t>of antihypertensive medications, 	and individual preferences. </a:t>
            </a:r>
            <a:r>
              <a:rPr lang="en-US" sz="1600" b="1" i="0" u="none" strike="noStrike" baseline="0" dirty="0">
                <a:solidFill>
                  <a:srgbClr val="87161F"/>
                </a:solidFill>
              </a:rPr>
              <a:t>B</a:t>
            </a:r>
          </a:p>
          <a:p>
            <a:pPr algn="l"/>
            <a:r>
              <a:rPr lang="en-US" sz="1600" dirty="0">
                <a:solidFill>
                  <a:srgbClr val="A6192E"/>
                </a:solidFill>
              </a:rPr>
              <a:t>10.4</a:t>
            </a:r>
            <a:r>
              <a:rPr lang="en-US" sz="1600" dirty="0"/>
              <a:t> 	</a:t>
            </a:r>
            <a:r>
              <a:rPr lang="en-US" sz="1600" b="0" i="0" u="none" strike="noStrike" baseline="0" dirty="0">
                <a:solidFill>
                  <a:srgbClr val="000000"/>
                </a:solidFill>
              </a:rPr>
              <a:t>The on-treatment target blood pressure goal is &lt;130/80 mmHg, if it can be 	safely attained. </a:t>
            </a:r>
            <a:r>
              <a:rPr lang="en-US" sz="1600" b="1" i="0" u="none" strike="noStrike" baseline="0" dirty="0">
                <a:solidFill>
                  <a:srgbClr val="87161F"/>
                </a:solidFill>
              </a:rPr>
              <a:t>A</a:t>
            </a:r>
          </a:p>
        </p:txBody>
      </p:sp>
    </p:spTree>
    <p:extLst>
      <p:ext uri="{BB962C8B-B14F-4D97-AF65-F5344CB8AC3E}">
        <p14:creationId xmlns:p14="http://schemas.microsoft.com/office/powerpoint/2010/main" val="404326179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Treatment Goals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19697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87161F"/>
                </a:solidFill>
              </a:rPr>
              <a:t>10.5 	</a:t>
            </a:r>
            <a:r>
              <a:rPr lang="en-US" sz="1600" b="0" i="0" u="none" strike="noStrike" baseline="0">
                <a:solidFill>
                  <a:srgbClr val="000000"/>
                </a:solidFill>
              </a:rPr>
              <a:t>In pregnant individuals with diabetes and chronic hypertension, a blood 	pressure threshold of 140/90 mmHg for initiation or titration of therapy is 	associated with better pregnancy outcomes than reserving treatment for 	severe hypertension, with no increase in risk of small-for-gestational-age birth 	weight. </a:t>
            </a:r>
            <a:r>
              <a:rPr lang="en-US" sz="1600" b="1" i="0" u="none" strike="noStrike" baseline="0">
                <a:solidFill>
                  <a:srgbClr val="87161F"/>
                </a:solidFill>
              </a:rPr>
              <a:t>A </a:t>
            </a:r>
            <a:r>
              <a:rPr lang="en-US" sz="1600" b="0" i="0" u="none" strike="noStrike" baseline="0">
                <a:solidFill>
                  <a:srgbClr val="000000"/>
                </a:solidFill>
              </a:rPr>
              <a:t>There are limited data on the optimal lower limit, but therapy should 	be </a:t>
            </a:r>
            <a:r>
              <a:rPr lang="en-US" sz="1600" b="0" i="0" u="none" strike="noStrike" baseline="0" err="1">
                <a:solidFill>
                  <a:srgbClr val="000000"/>
                </a:solidFill>
              </a:rPr>
              <a:t>deintensified</a:t>
            </a:r>
            <a:r>
              <a:rPr lang="en-US" sz="1600" b="0" i="0" u="none" strike="noStrike" baseline="0">
                <a:solidFill>
                  <a:srgbClr val="000000"/>
                </a:solidFill>
              </a:rPr>
              <a:t> for blood pressure &lt;90/60 mmHg. </a:t>
            </a:r>
            <a:r>
              <a:rPr lang="en-US" sz="1600" b="1" i="0" u="none" strike="noStrike" baseline="0">
                <a:solidFill>
                  <a:srgbClr val="87161F"/>
                </a:solidFill>
              </a:rPr>
              <a:t>E</a:t>
            </a:r>
            <a:r>
              <a:rPr lang="en-US" sz="1600" b="0" i="0" u="none" strike="noStrike" baseline="0">
                <a:solidFill>
                  <a:srgbClr val="87161F"/>
                </a:solidFill>
              </a:rPr>
              <a:t> </a:t>
            </a:r>
            <a:r>
              <a:rPr lang="en-US" sz="1600" b="0" i="0" u="none" strike="noStrike" baseline="0">
                <a:solidFill>
                  <a:srgbClr val="000000"/>
                </a:solidFill>
              </a:rPr>
              <a:t>A blood pressure target 	of 110–135/85 mmHg is suggested in the interest of reducing the risk for 	accelerated maternal hypertension. </a:t>
            </a:r>
            <a:r>
              <a:rPr lang="en-US" sz="1600" b="1" i="0" u="none" strike="noStrike" baseline="0">
                <a:solidFill>
                  <a:srgbClr val="87161F"/>
                </a:solidFill>
              </a:rPr>
              <a:t>A</a:t>
            </a:r>
            <a:endParaRPr lang="en-US" sz="1600" b="1">
              <a:solidFill>
                <a:srgbClr val="A6192E"/>
              </a:solidFill>
            </a:endParaRPr>
          </a:p>
        </p:txBody>
      </p:sp>
    </p:spTree>
    <p:extLst>
      <p:ext uri="{BB962C8B-B14F-4D97-AF65-F5344CB8AC3E}">
        <p14:creationId xmlns:p14="http://schemas.microsoft.com/office/powerpoint/2010/main" val="326438105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7F2AACE9-C2B2-41F6-9468-4750DAE559BF}"/>
              </a:ext>
            </a:extLst>
          </p:cNvPr>
          <p:cNvSpPr txBox="1"/>
          <p:nvPr/>
        </p:nvSpPr>
        <p:spPr>
          <a:xfrm>
            <a:off x="5681383" y="252290"/>
            <a:ext cx="3257400" cy="2308324"/>
          </a:xfrm>
          <a:prstGeom prst="rect">
            <a:avLst/>
          </a:prstGeom>
          <a:noFill/>
        </p:spPr>
        <p:txBody>
          <a:bodyPr wrap="square" rtlCol="0">
            <a:spAutoFit/>
          </a:bodyPr>
          <a:lstStyle/>
          <a:p>
            <a:r>
              <a:rPr lang="en-US" sz="2400" b="1" dirty="0">
                <a:solidFill>
                  <a:srgbClr val="A6192E"/>
                </a:solidFill>
              </a:rPr>
              <a:t>Randomized controlled trials of intensive versus standard hypertension treatment strategies</a:t>
            </a:r>
          </a:p>
        </p:txBody>
      </p:sp>
      <p:sp>
        <p:nvSpPr>
          <p:cNvPr id="5" name="TextBox 4">
            <a:extLst>
              <a:ext uri="{FF2B5EF4-FFF2-40B4-BE49-F238E27FC236}">
                <a16:creationId xmlns:a16="http://schemas.microsoft.com/office/drawing/2014/main" id="{8493B786-73C9-4DA2-B33B-05CC01DFD2EE}"/>
              </a:ext>
            </a:extLst>
          </p:cNvPr>
          <p:cNvSpPr txBox="1">
            <a:spLocks noChangeArrowheads="1"/>
          </p:cNvSpPr>
          <p:nvPr/>
        </p:nvSpPr>
        <p:spPr bwMode="auto">
          <a:xfrm>
            <a:off x="6479117" y="3020555"/>
            <a:ext cx="17207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Cardiovascular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1):S179-S218</a:t>
            </a:r>
          </a:p>
        </p:txBody>
      </p:sp>
      <p:pic>
        <p:nvPicPr>
          <p:cNvPr id="6" name="Picture 5">
            <a:extLst>
              <a:ext uri="{FF2B5EF4-FFF2-40B4-BE49-F238E27FC236}">
                <a16:creationId xmlns:a16="http://schemas.microsoft.com/office/drawing/2014/main" id="{EA5F0090-1EDE-1F44-0C0A-D593BD93BB21}"/>
              </a:ext>
            </a:extLst>
          </p:cNvPr>
          <p:cNvPicPr>
            <a:picLocks noChangeAspect="1"/>
          </p:cNvPicPr>
          <p:nvPr/>
        </p:nvPicPr>
        <p:blipFill>
          <a:blip r:embed="rId2"/>
          <a:stretch>
            <a:fillRect/>
          </a:stretch>
        </p:blipFill>
        <p:spPr>
          <a:xfrm>
            <a:off x="779168" y="44450"/>
            <a:ext cx="4372564" cy="5143500"/>
          </a:xfrm>
          <a:prstGeom prst="rect">
            <a:avLst/>
          </a:prstGeom>
        </p:spPr>
      </p:pic>
    </p:spTree>
    <p:extLst>
      <p:ext uri="{BB962C8B-B14F-4D97-AF65-F5344CB8AC3E}">
        <p14:creationId xmlns:p14="http://schemas.microsoft.com/office/powerpoint/2010/main" val="266419674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Treatment Strategies—Lifestyle Intervention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123110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10.6</a:t>
            </a:r>
            <a:r>
              <a:rPr lang="en-US" sz="1600"/>
              <a:t> 	</a:t>
            </a:r>
            <a:r>
              <a:rPr lang="en-US" sz="1600" b="0" i="0" u="none" strike="noStrike" baseline="0">
                <a:solidFill>
                  <a:srgbClr val="000000"/>
                </a:solidFill>
              </a:rPr>
              <a:t>For people with blood pressure &gt;120/80 mmHg, lifestyle intervention consists 	of weight loss when indicated, a Dietary Approaches to Stop Hypertension 	(DASH)–style eating pattern including reducing sodium and increasing 	potassium intake, moderation of alcohol intake, smoking cessation, and 	increased physical activity. </a:t>
            </a:r>
            <a:r>
              <a:rPr lang="en-US" sz="1600" b="1" i="0" u="none" strike="noStrike" baseline="0">
                <a:solidFill>
                  <a:srgbClr val="87161F"/>
                </a:solidFill>
              </a:rPr>
              <a:t>A</a:t>
            </a:r>
            <a:endParaRPr lang="en-US" sz="1600" b="1">
              <a:solidFill>
                <a:srgbClr val="A6192E"/>
              </a:solidFill>
            </a:endParaRPr>
          </a:p>
        </p:txBody>
      </p:sp>
    </p:spTree>
    <p:extLst>
      <p:ext uri="{BB962C8B-B14F-4D97-AF65-F5344CB8AC3E}">
        <p14:creationId xmlns:p14="http://schemas.microsoft.com/office/powerpoint/2010/main" val="290123955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223284" y="790399"/>
            <a:ext cx="8846288" cy="332399"/>
          </a:xfrm>
        </p:spPr>
        <p:txBody>
          <a:bodyPr/>
          <a:lstStyle/>
          <a:p>
            <a:r>
              <a:rPr lang="en-US" sz="2400" dirty="0"/>
              <a:t>Treatment Strategies—Pharmacologic Interventions </a:t>
            </a:r>
            <a:endParaRPr lang="en-US" sz="24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96491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10.7</a:t>
            </a:r>
            <a:r>
              <a:rPr lang="en-US" sz="1600" dirty="0"/>
              <a:t> 	</a:t>
            </a:r>
            <a:r>
              <a:rPr lang="en-US" sz="1600" b="0" i="0" u="none" strike="noStrike" baseline="0" dirty="0">
                <a:solidFill>
                  <a:srgbClr val="000000"/>
                </a:solidFill>
              </a:rPr>
              <a:t>Individuals with confirmed office-based</a:t>
            </a:r>
            <a:r>
              <a:rPr lang="en-US" sz="1600" dirty="0">
                <a:solidFill>
                  <a:srgbClr val="000000"/>
                </a:solidFill>
              </a:rPr>
              <a:t> </a:t>
            </a:r>
            <a:r>
              <a:rPr lang="en-US" sz="1600" b="0" i="0" u="none" strike="noStrike" baseline="0" dirty="0">
                <a:solidFill>
                  <a:srgbClr val="000000"/>
                </a:solidFill>
              </a:rPr>
              <a:t>blood pressure ≥130/80 mmHg qualify 	for initiation and titration of pharmacologic therapy to achieve the 	recommended blood pressure goal of &lt;130/80 mmHg. </a:t>
            </a:r>
            <a:r>
              <a:rPr lang="en-US" sz="1600" b="1" i="0" u="none" strike="noStrike" baseline="0" dirty="0">
                <a:solidFill>
                  <a:srgbClr val="87161F"/>
                </a:solidFill>
              </a:rPr>
              <a:t>A</a:t>
            </a:r>
          </a:p>
          <a:p>
            <a:pPr algn="l"/>
            <a:r>
              <a:rPr lang="en-US" sz="1600" dirty="0">
                <a:solidFill>
                  <a:srgbClr val="A6192E"/>
                </a:solidFill>
              </a:rPr>
              <a:t>10.8</a:t>
            </a:r>
            <a:r>
              <a:rPr lang="en-US" sz="1600" dirty="0"/>
              <a:t> 	</a:t>
            </a:r>
            <a:r>
              <a:rPr lang="en-US" sz="1600" b="0" i="0" u="none" strike="noStrike" baseline="0" dirty="0">
                <a:solidFill>
                  <a:srgbClr val="000000"/>
                </a:solidFill>
              </a:rPr>
              <a:t>Individuals with confirmed office-based</a:t>
            </a:r>
            <a:r>
              <a:rPr lang="en-US" sz="1600" dirty="0">
                <a:solidFill>
                  <a:srgbClr val="000000"/>
                </a:solidFill>
              </a:rPr>
              <a:t> </a:t>
            </a:r>
            <a:r>
              <a:rPr lang="en-US" sz="1600" b="0" i="0" u="none" strike="noStrike" baseline="0" dirty="0">
                <a:solidFill>
                  <a:srgbClr val="000000"/>
                </a:solidFill>
              </a:rPr>
              <a:t>blood pressure ≥ 150/90 mmHg 	should, in addition to lifestyle therapy, have prompt initiation and timely 	titration of two drugs or a single-pill combination of drugs demonstrated to 	reduce cardiovascular events in people with diabetes. </a:t>
            </a:r>
            <a:r>
              <a:rPr lang="en-US" sz="1600" b="1" i="0" u="none" strike="noStrike" baseline="0" dirty="0">
                <a:solidFill>
                  <a:srgbClr val="87161F"/>
                </a:solidFill>
              </a:rPr>
              <a:t>A</a:t>
            </a:r>
          </a:p>
          <a:p>
            <a:pPr algn="l"/>
            <a:r>
              <a:rPr lang="en-US" sz="1600" dirty="0">
                <a:solidFill>
                  <a:srgbClr val="A6192E"/>
                </a:solidFill>
              </a:rPr>
              <a:t>10.9</a:t>
            </a:r>
            <a:r>
              <a:rPr lang="en-US" sz="1600" dirty="0"/>
              <a:t> 	</a:t>
            </a:r>
            <a:r>
              <a:rPr lang="en-US" sz="1600" b="0" i="0" u="none" strike="noStrike" baseline="0" dirty="0">
                <a:solidFill>
                  <a:srgbClr val="000000"/>
                </a:solidFill>
              </a:rPr>
              <a:t>Treatment for hypertension should include drug classes demonstrated to 	reduce cardiovascular events in people with diabetes. </a:t>
            </a:r>
            <a:r>
              <a:rPr lang="en-US" sz="1600" b="1" i="0" u="none" strike="noStrike" baseline="0" dirty="0">
                <a:solidFill>
                  <a:srgbClr val="87161F"/>
                </a:solidFill>
              </a:rPr>
              <a:t>A</a:t>
            </a:r>
            <a:r>
              <a:rPr lang="en-US" sz="1600" b="0" i="0" u="none" strike="noStrike" baseline="0" dirty="0">
                <a:solidFill>
                  <a:srgbClr val="87161F"/>
                </a:solidFill>
              </a:rPr>
              <a:t> </a:t>
            </a:r>
            <a:r>
              <a:rPr lang="en-US" sz="1600" b="0" i="0" u="none" strike="noStrike" baseline="0" dirty="0">
                <a:solidFill>
                  <a:srgbClr val="000000"/>
                </a:solidFill>
              </a:rPr>
              <a:t>ACE inhibitors or 	angiotensin receptor blockers (ARBs) are recommended first-line therapy for 	hypertension in people with diabetes and coronary artery disease. </a:t>
            </a:r>
            <a:r>
              <a:rPr lang="en-US" sz="1600" b="1" i="0" u="none" strike="noStrike" baseline="0" dirty="0">
                <a:solidFill>
                  <a:srgbClr val="87161F"/>
                </a:solidFill>
              </a:rPr>
              <a:t>A</a:t>
            </a:r>
            <a:endParaRPr lang="en-US" sz="1600" b="1" dirty="0">
              <a:solidFill>
                <a:srgbClr val="A6192E"/>
              </a:solidFill>
            </a:endParaRPr>
          </a:p>
        </p:txBody>
      </p:sp>
    </p:spTree>
    <p:extLst>
      <p:ext uri="{BB962C8B-B14F-4D97-AF65-F5344CB8AC3E}">
        <p14:creationId xmlns:p14="http://schemas.microsoft.com/office/powerpoint/2010/main" val="3116969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a:p>
            <a:endParaRPr lang="en-US"/>
          </a:p>
        </p:txBody>
      </p:sp>
      <p:sp>
        <p:nvSpPr>
          <p:cNvPr id="5" name="TextBox 4">
            <a:extLst>
              <a:ext uri="{FF2B5EF4-FFF2-40B4-BE49-F238E27FC236}">
                <a16:creationId xmlns:a16="http://schemas.microsoft.com/office/drawing/2014/main" id="{75016219-367F-473E-9673-B013481024EE}"/>
              </a:ext>
            </a:extLst>
          </p:cNvPr>
          <p:cNvSpPr txBox="1">
            <a:spLocks noChangeArrowheads="1"/>
          </p:cNvSpPr>
          <p:nvPr/>
        </p:nvSpPr>
        <p:spPr bwMode="auto">
          <a:xfrm>
            <a:off x="869031" y="6497719"/>
            <a:ext cx="56381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a:r>
              <a:rPr lang="en-US" sz="1200">
                <a:solidFill>
                  <a:prstClr val="white"/>
                </a:solidFill>
                <a:latin typeface="Helvetica" pitchFamily="34" charset="0"/>
                <a:ea typeface="ヒラギノ角ゴ Pro W3" charset="-128"/>
              </a:rPr>
              <a:t>Introduction and Methodology: </a:t>
            </a:r>
            <a:br>
              <a:rPr lang="en-US" sz="1200">
                <a:solidFill>
                  <a:prstClr val="white"/>
                </a:solidFill>
                <a:latin typeface="Helvetica" pitchFamily="34" charset="0"/>
                <a:ea typeface="ヒラギノ角ゴ Pro W3" charset="-128"/>
              </a:rPr>
            </a:br>
            <a:r>
              <a:rPr lang="en-US" sz="1200" err="1">
                <a:solidFill>
                  <a:prstClr val="white"/>
                </a:solidFill>
                <a:latin typeface="Helvetica" pitchFamily="34" charset="0"/>
                <a:ea typeface="ヒラギノ角ゴ Pro W3" charset="-128"/>
              </a:rPr>
              <a:t>ElSayed</a:t>
            </a:r>
            <a:r>
              <a:rPr lang="en-US" sz="1200">
                <a:solidFill>
                  <a:prstClr val="white"/>
                </a:solidFill>
                <a:latin typeface="Helvetica" pitchFamily="34" charset="0"/>
                <a:ea typeface="ヒラギノ角ゴ Pro W3" charset="-128"/>
              </a:rPr>
              <a:t> NA, Aleppo G, Aroda VR, et al., American Diabetes Association. Introduction and methodology: Standards of Care in </a:t>
            </a:r>
            <a:r>
              <a:rPr lang="pt-BR" sz="1200">
                <a:solidFill>
                  <a:prstClr val="white"/>
                </a:solidFill>
                <a:latin typeface="Helvetica" pitchFamily="34" charset="0"/>
                <a:ea typeface="ヒラギノ角ゴ Pro W3" charset="-128"/>
              </a:rPr>
              <a:t>Diabetes—2023. Diabetes Care 2023;46(Suppl. 1):S1–S4</a:t>
            </a:r>
            <a:endParaRPr lang="en-US" sz="1200">
              <a:solidFill>
                <a:prstClr val="white"/>
              </a:solidFill>
              <a:latin typeface="Helvetica" pitchFamily="34" charset="0"/>
              <a:ea typeface="ヒラギノ角ゴ Pro W3" charset="-128"/>
            </a:endParaRPr>
          </a:p>
        </p:txBody>
      </p:sp>
      <p:sp>
        <p:nvSpPr>
          <p:cNvPr id="6" name="Slide Number Placeholder 1">
            <a:extLst>
              <a:ext uri="{FF2B5EF4-FFF2-40B4-BE49-F238E27FC236}">
                <a16:creationId xmlns:a16="http://schemas.microsoft.com/office/drawing/2014/main" id="{E3C71F95-0789-4BBD-A469-ECB382AC65FA}"/>
              </a:ext>
            </a:extLst>
          </p:cNvPr>
          <p:cNvSpPr txBox="1">
            <a:spLocks/>
          </p:cNvSpPr>
          <p:nvPr/>
        </p:nvSpPr>
        <p:spPr>
          <a:xfrm>
            <a:off x="235873" y="6468763"/>
            <a:ext cx="400127" cy="17727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D877B3-D348-4611-9BDB-C5374591D951}" type="slidenum">
              <a:rPr lang="en-US" smtClean="0"/>
              <a:pPr/>
              <a:t>19</a:t>
            </a:fld>
            <a:endParaRPr lang="en-US"/>
          </a:p>
        </p:txBody>
      </p:sp>
      <p:sp>
        <p:nvSpPr>
          <p:cNvPr id="8" name="TextBox 7">
            <a:extLst>
              <a:ext uri="{FF2B5EF4-FFF2-40B4-BE49-F238E27FC236}">
                <a16:creationId xmlns:a16="http://schemas.microsoft.com/office/drawing/2014/main" id="{91EC5DEC-9652-4392-8AF4-F01ED7EE8B11}"/>
              </a:ext>
            </a:extLst>
          </p:cNvPr>
          <p:cNvSpPr txBox="1">
            <a:spLocks noChangeArrowheads="1"/>
          </p:cNvSpPr>
          <p:nvPr/>
        </p:nvSpPr>
        <p:spPr bwMode="auto">
          <a:xfrm>
            <a:off x="0" y="4681835"/>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Diagnosis and Classification of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1):S20-S42</a:t>
            </a:r>
          </a:p>
        </p:txBody>
      </p:sp>
      <p:pic>
        <p:nvPicPr>
          <p:cNvPr id="4" name="Picture 3">
            <a:extLst>
              <a:ext uri="{FF2B5EF4-FFF2-40B4-BE49-F238E27FC236}">
                <a16:creationId xmlns:a16="http://schemas.microsoft.com/office/drawing/2014/main" id="{B31A2EC8-AFE8-E71B-3427-EB8489849172}"/>
              </a:ext>
            </a:extLst>
          </p:cNvPr>
          <p:cNvPicPr>
            <a:picLocks noChangeAspect="1"/>
          </p:cNvPicPr>
          <p:nvPr/>
        </p:nvPicPr>
        <p:blipFill>
          <a:blip r:embed="rId2"/>
          <a:stretch>
            <a:fillRect/>
          </a:stretch>
        </p:blipFill>
        <p:spPr>
          <a:xfrm>
            <a:off x="736600" y="879661"/>
            <a:ext cx="7670800" cy="3384177"/>
          </a:xfrm>
          <a:prstGeom prst="rect">
            <a:avLst/>
          </a:prstGeom>
        </p:spPr>
      </p:pic>
    </p:spTree>
    <p:extLst>
      <p:ext uri="{BB962C8B-B14F-4D97-AF65-F5344CB8AC3E}">
        <p14:creationId xmlns:p14="http://schemas.microsoft.com/office/powerpoint/2010/main" val="390253594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8" y="790399"/>
            <a:ext cx="8392473" cy="664797"/>
          </a:xfrm>
        </p:spPr>
        <p:txBody>
          <a:bodyPr/>
          <a:lstStyle/>
          <a:p>
            <a:r>
              <a:rPr lang="en-US" sz="2400" dirty="0"/>
              <a:t>Treatment Strategies—Pharmacologic Interventions (continued) </a:t>
            </a:r>
            <a:endParaRPr lang="en-US" sz="24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358752" y="1524462"/>
            <a:ext cx="7930382" cy="345735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10.10 </a:t>
            </a:r>
            <a:r>
              <a:rPr lang="en-US" sz="1600" dirty="0"/>
              <a:t>	</a:t>
            </a:r>
            <a:r>
              <a:rPr lang="en-US" sz="1600" b="0" i="0" u="none" strike="noStrike" baseline="0" dirty="0">
                <a:solidFill>
                  <a:srgbClr val="000000"/>
                </a:solidFill>
              </a:rPr>
              <a:t>Multiple-drug therapy is generally required to achieve blood pressure targets. 	However, combinations of ACE inhibitors and ARBs and combinations of ACE 	inhibitors or ARBs (including ARBs/neprilysin inhibitors) with direct renin 	inhibitors should not be used. </a:t>
            </a:r>
            <a:r>
              <a:rPr lang="en-US" sz="1600" b="1" i="0" u="none" strike="noStrike" baseline="0" dirty="0">
                <a:solidFill>
                  <a:srgbClr val="87161F"/>
                </a:solidFill>
              </a:rPr>
              <a:t>A</a:t>
            </a:r>
            <a:r>
              <a:rPr lang="en-US" sz="1600" b="0" i="0" u="none" strike="noStrike" baseline="0" dirty="0">
                <a:solidFill>
                  <a:srgbClr val="87161F"/>
                </a:solidFill>
              </a:rPr>
              <a:t> </a:t>
            </a:r>
          </a:p>
          <a:p>
            <a:pPr algn="l"/>
            <a:r>
              <a:rPr lang="en-US" sz="1600" dirty="0">
                <a:solidFill>
                  <a:srgbClr val="A6192E"/>
                </a:solidFill>
              </a:rPr>
              <a:t>10.11</a:t>
            </a:r>
            <a:r>
              <a:rPr lang="en-US" sz="1600" dirty="0"/>
              <a:t> 	</a:t>
            </a:r>
            <a:r>
              <a:rPr lang="en-US" sz="1600" b="0" i="0" u="none" strike="noStrike" baseline="0" dirty="0"/>
              <a:t>An ACE inhibitor or ARB, at the maximum tolerated dose indicated for blood 	pressure treatment, is the recommended first-line treatment for hypertension 	in people with diabetes and urinary albumin-to-creatinine ratio ≥300 mg/g 	</a:t>
            </a:r>
            <a:r>
              <a:rPr lang="en-US" sz="1600" b="0" i="0" u="none" strike="noStrike" baseline="0" dirty="0">
                <a:solidFill>
                  <a:srgbClr val="000000"/>
                </a:solidFill>
              </a:rPr>
              <a:t>creatinine </a:t>
            </a:r>
            <a:r>
              <a:rPr lang="en-US" sz="1600" b="1" i="0" u="none" strike="noStrike" baseline="0" dirty="0">
                <a:solidFill>
                  <a:srgbClr val="87161F"/>
                </a:solidFill>
              </a:rPr>
              <a:t>A</a:t>
            </a:r>
            <a:r>
              <a:rPr lang="en-US" sz="1600" b="0" i="0" u="none" strike="noStrike" baseline="0" dirty="0">
                <a:solidFill>
                  <a:srgbClr val="87161F"/>
                </a:solidFill>
              </a:rPr>
              <a:t> </a:t>
            </a:r>
            <a:r>
              <a:rPr lang="en-US" sz="1600" b="0" i="0" u="none" strike="noStrike" baseline="0" dirty="0">
                <a:solidFill>
                  <a:srgbClr val="000000"/>
                </a:solidFill>
              </a:rPr>
              <a:t>or 30–299mg/g creatinine. </a:t>
            </a:r>
            <a:r>
              <a:rPr lang="en-US" sz="1600" b="1" i="0" u="none" strike="noStrike" baseline="0" dirty="0">
                <a:solidFill>
                  <a:srgbClr val="87161F"/>
                </a:solidFill>
              </a:rPr>
              <a:t>B</a:t>
            </a:r>
            <a:r>
              <a:rPr lang="en-US" sz="1600" b="0" i="0" u="none" strike="noStrike" baseline="0" dirty="0">
                <a:solidFill>
                  <a:srgbClr val="87161F"/>
                </a:solidFill>
              </a:rPr>
              <a:t> </a:t>
            </a:r>
            <a:r>
              <a:rPr lang="en-US" sz="1600" b="0" i="0" u="none" strike="noStrike" baseline="0" dirty="0">
                <a:solidFill>
                  <a:srgbClr val="000000"/>
                </a:solidFill>
              </a:rPr>
              <a:t>If one class is not tolerated, the 	other should be substituted. </a:t>
            </a:r>
            <a:r>
              <a:rPr lang="en-US" sz="1600" b="1" i="0" u="none" strike="noStrike" baseline="0" dirty="0">
                <a:solidFill>
                  <a:srgbClr val="87161F"/>
                </a:solidFill>
              </a:rPr>
              <a:t>B</a:t>
            </a:r>
            <a:endParaRPr lang="en-US" sz="1600" b="1" i="0" u="none" strike="noStrike" baseline="0" dirty="0"/>
          </a:p>
          <a:p>
            <a:pPr algn="l"/>
            <a:r>
              <a:rPr lang="en-US" sz="1600" dirty="0">
                <a:solidFill>
                  <a:srgbClr val="A6192E"/>
                </a:solidFill>
              </a:rPr>
              <a:t>10.12</a:t>
            </a:r>
            <a:r>
              <a:rPr lang="en-US" sz="1600" dirty="0"/>
              <a:t> 	</a:t>
            </a:r>
            <a:r>
              <a:rPr lang="en-US" sz="1600" b="0" i="0" u="none" strike="noStrike" baseline="0" dirty="0"/>
              <a:t>For adults treated with an ACE inhibitor, ARB, mineralocorticoid receptor 	antagonist (MRA), or diuretic, serum creatinine/estimated glomerular filtration 	rate and serum potassium levels </a:t>
            </a:r>
            <a:r>
              <a:rPr lang="en-US" sz="1600" b="0" i="0" u="none" strike="noStrike" baseline="0" dirty="0">
                <a:solidFill>
                  <a:srgbClr val="000000"/>
                </a:solidFill>
              </a:rPr>
              <a:t>should be monitored within 7–14 days after 	initiation of therapy and at least annually. </a:t>
            </a:r>
            <a:r>
              <a:rPr lang="en-US" sz="1600" b="1" i="0" u="none" strike="noStrike" baseline="0" dirty="0">
                <a:solidFill>
                  <a:srgbClr val="87161F"/>
                </a:solidFill>
              </a:rPr>
              <a:t>B</a:t>
            </a:r>
            <a:endParaRPr lang="en-US" sz="1600" b="1" dirty="0">
              <a:solidFill>
                <a:srgbClr val="A6192E"/>
              </a:solidFill>
            </a:endParaRPr>
          </a:p>
        </p:txBody>
      </p:sp>
    </p:spTree>
    <p:extLst>
      <p:ext uri="{BB962C8B-B14F-4D97-AF65-F5344CB8AC3E}">
        <p14:creationId xmlns:p14="http://schemas.microsoft.com/office/powerpoint/2010/main" val="47542509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7" name="TextBox 6">
            <a:extLst>
              <a:ext uri="{FF2B5EF4-FFF2-40B4-BE49-F238E27FC236}">
                <a16:creationId xmlns:a16="http://schemas.microsoft.com/office/drawing/2014/main" id="{8B23B7CF-F684-491C-B6AB-7E24A07DE39E}"/>
              </a:ext>
            </a:extLst>
          </p:cNvPr>
          <p:cNvSpPr txBox="1"/>
          <p:nvPr/>
        </p:nvSpPr>
        <p:spPr>
          <a:xfrm>
            <a:off x="6769061" y="818707"/>
            <a:ext cx="2247348" cy="1754326"/>
          </a:xfrm>
          <a:prstGeom prst="rect">
            <a:avLst/>
          </a:prstGeom>
          <a:noFill/>
        </p:spPr>
        <p:txBody>
          <a:bodyPr wrap="square" rtlCol="0">
            <a:spAutoFit/>
          </a:bodyPr>
          <a:lstStyle/>
          <a:p>
            <a:r>
              <a:rPr lang="en-US" b="1" dirty="0">
                <a:solidFill>
                  <a:srgbClr val="A6192E"/>
                </a:solidFill>
              </a:rPr>
              <a:t>Recommendations for the Treatment of Confirmed Hypertension in People with Diabetes (1 of 2)</a:t>
            </a:r>
          </a:p>
        </p:txBody>
      </p:sp>
      <p:sp>
        <p:nvSpPr>
          <p:cNvPr id="5" name="TextBox 4">
            <a:extLst>
              <a:ext uri="{FF2B5EF4-FFF2-40B4-BE49-F238E27FC236}">
                <a16:creationId xmlns:a16="http://schemas.microsoft.com/office/drawing/2014/main" id="{EDCA5F05-CC12-4F3E-8915-DAA8020D2714}"/>
              </a:ext>
            </a:extLst>
          </p:cNvPr>
          <p:cNvSpPr txBox="1">
            <a:spLocks noChangeArrowheads="1"/>
          </p:cNvSpPr>
          <p:nvPr/>
        </p:nvSpPr>
        <p:spPr bwMode="auto">
          <a:xfrm>
            <a:off x="122879" y="4681835"/>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Cardiovascular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1):S179-S218</a:t>
            </a:r>
          </a:p>
        </p:txBody>
      </p:sp>
      <p:pic>
        <p:nvPicPr>
          <p:cNvPr id="6" name="Picture 5">
            <a:extLst>
              <a:ext uri="{FF2B5EF4-FFF2-40B4-BE49-F238E27FC236}">
                <a16:creationId xmlns:a16="http://schemas.microsoft.com/office/drawing/2014/main" id="{FBBFBD25-7E90-D57A-FA62-46675BE90D3C}"/>
              </a:ext>
            </a:extLst>
          </p:cNvPr>
          <p:cNvPicPr>
            <a:picLocks noChangeAspect="1"/>
          </p:cNvPicPr>
          <p:nvPr/>
        </p:nvPicPr>
        <p:blipFill>
          <a:blip r:embed="rId2"/>
          <a:stretch>
            <a:fillRect/>
          </a:stretch>
        </p:blipFill>
        <p:spPr>
          <a:xfrm>
            <a:off x="292946" y="736655"/>
            <a:ext cx="6122987" cy="3945180"/>
          </a:xfrm>
          <a:prstGeom prst="rect">
            <a:avLst/>
          </a:prstGeom>
        </p:spPr>
      </p:pic>
    </p:spTree>
    <p:extLst>
      <p:ext uri="{BB962C8B-B14F-4D97-AF65-F5344CB8AC3E}">
        <p14:creationId xmlns:p14="http://schemas.microsoft.com/office/powerpoint/2010/main" val="1560148112"/>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7" name="TextBox 6">
            <a:extLst>
              <a:ext uri="{FF2B5EF4-FFF2-40B4-BE49-F238E27FC236}">
                <a16:creationId xmlns:a16="http://schemas.microsoft.com/office/drawing/2014/main" id="{8B23B7CF-F684-491C-B6AB-7E24A07DE39E}"/>
              </a:ext>
            </a:extLst>
          </p:cNvPr>
          <p:cNvSpPr txBox="1"/>
          <p:nvPr/>
        </p:nvSpPr>
        <p:spPr>
          <a:xfrm>
            <a:off x="6786880" y="818707"/>
            <a:ext cx="2229529" cy="1754326"/>
          </a:xfrm>
          <a:prstGeom prst="rect">
            <a:avLst/>
          </a:prstGeom>
          <a:noFill/>
        </p:spPr>
        <p:txBody>
          <a:bodyPr wrap="square" rtlCol="0">
            <a:spAutoFit/>
          </a:bodyPr>
          <a:lstStyle/>
          <a:p>
            <a:r>
              <a:rPr lang="en-US" b="1" dirty="0">
                <a:solidFill>
                  <a:srgbClr val="A6192E"/>
                </a:solidFill>
              </a:rPr>
              <a:t>Recommendations for the Treatment of Confirmed Hypertension in People with Diabetes (2 of 2)</a:t>
            </a:r>
          </a:p>
        </p:txBody>
      </p:sp>
      <p:sp>
        <p:nvSpPr>
          <p:cNvPr id="5" name="TextBox 4">
            <a:extLst>
              <a:ext uri="{FF2B5EF4-FFF2-40B4-BE49-F238E27FC236}">
                <a16:creationId xmlns:a16="http://schemas.microsoft.com/office/drawing/2014/main" id="{7C833D4E-079D-4B21-871B-81F7DD367C96}"/>
              </a:ext>
            </a:extLst>
          </p:cNvPr>
          <p:cNvSpPr txBox="1">
            <a:spLocks noChangeArrowheads="1"/>
          </p:cNvSpPr>
          <p:nvPr/>
        </p:nvSpPr>
        <p:spPr bwMode="auto">
          <a:xfrm>
            <a:off x="74266" y="4520154"/>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Cardiovascular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1):S179-S218</a:t>
            </a:r>
          </a:p>
        </p:txBody>
      </p:sp>
      <p:pic>
        <p:nvPicPr>
          <p:cNvPr id="6" name="Picture 5">
            <a:extLst>
              <a:ext uri="{FF2B5EF4-FFF2-40B4-BE49-F238E27FC236}">
                <a16:creationId xmlns:a16="http://schemas.microsoft.com/office/drawing/2014/main" id="{5CF3E616-602B-CC89-57F4-0BE0E7594626}"/>
              </a:ext>
            </a:extLst>
          </p:cNvPr>
          <p:cNvPicPr>
            <a:picLocks noChangeAspect="1"/>
          </p:cNvPicPr>
          <p:nvPr/>
        </p:nvPicPr>
        <p:blipFill rotWithShape="1">
          <a:blip r:embed="rId2"/>
          <a:srcRect t="1474"/>
          <a:stretch/>
        </p:blipFill>
        <p:spPr>
          <a:xfrm>
            <a:off x="527264" y="768350"/>
            <a:ext cx="6193184" cy="3535742"/>
          </a:xfrm>
          <a:prstGeom prst="rect">
            <a:avLst/>
          </a:prstGeom>
        </p:spPr>
      </p:pic>
    </p:spTree>
    <p:extLst>
      <p:ext uri="{BB962C8B-B14F-4D97-AF65-F5344CB8AC3E}">
        <p14:creationId xmlns:p14="http://schemas.microsoft.com/office/powerpoint/2010/main" val="31999192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8" y="790399"/>
            <a:ext cx="8392473" cy="387798"/>
          </a:xfrm>
        </p:spPr>
        <p:txBody>
          <a:bodyPr/>
          <a:lstStyle/>
          <a:p>
            <a:r>
              <a:rPr lang="en-US"/>
              <a:t>Treatment Strategies—Resistant Hypertension</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8" y="1565996"/>
            <a:ext cx="7930382" cy="8309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10.13 </a:t>
            </a:r>
            <a:r>
              <a:rPr lang="en-US" sz="1800" dirty="0"/>
              <a:t>	</a:t>
            </a:r>
            <a:r>
              <a:rPr lang="en-US" sz="1800" b="0" i="0" u="none" strike="noStrike" baseline="0" dirty="0">
                <a:solidFill>
                  <a:srgbClr val="000000"/>
                </a:solidFill>
              </a:rPr>
              <a:t>Individuals with hypertension who are not meeting blood pressure 	targets on three classes of antihypertensive medications (including a 	diuretic) should be considered for MRA therapy. </a:t>
            </a:r>
            <a:r>
              <a:rPr lang="en-US" sz="1800" b="1" i="0" u="none" strike="noStrike" baseline="0" dirty="0">
                <a:solidFill>
                  <a:srgbClr val="87161F"/>
                </a:solidFill>
              </a:rPr>
              <a:t>A</a:t>
            </a:r>
            <a:endParaRPr lang="en-US" sz="1800" b="1" dirty="0">
              <a:solidFill>
                <a:srgbClr val="A6192E"/>
              </a:solidFill>
            </a:endParaRPr>
          </a:p>
        </p:txBody>
      </p:sp>
    </p:spTree>
    <p:extLst>
      <p:ext uri="{BB962C8B-B14F-4D97-AF65-F5344CB8AC3E}">
        <p14:creationId xmlns:p14="http://schemas.microsoft.com/office/powerpoint/2010/main" val="19822559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Lipid Management—Lifestyle Intervention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59045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10.14</a:t>
            </a:r>
            <a:r>
              <a:rPr lang="en-US" sz="1600" dirty="0"/>
              <a:t> 	</a:t>
            </a:r>
            <a:r>
              <a:rPr lang="en-US" sz="1600" b="0" i="0" u="none" strike="noStrike" baseline="0" dirty="0">
                <a:solidFill>
                  <a:srgbClr val="000000"/>
                </a:solidFill>
              </a:rPr>
              <a:t>Lifestyle modification focusing on weight loss (if indicated); application of a 	Mediterranean or DASH eating pattern; reduction of saturated fat and trans 	fat; increase of dietary n-3 fatty acids, viscous fiber, and plant stanol/sterol 	intake; and increased physical activity should be recommended to improve 	the lipid profile and reduce the risk of developing atherosclerotic 	cardiovascular disease (ASCVD) in people with diabetes. </a:t>
            </a:r>
            <a:r>
              <a:rPr lang="en-US" sz="1600" b="1" i="0" u="none" strike="noStrike" baseline="0" dirty="0">
                <a:solidFill>
                  <a:srgbClr val="87161F"/>
                </a:solidFill>
              </a:rPr>
              <a:t>A</a:t>
            </a:r>
            <a:r>
              <a:rPr lang="en-US" sz="1600" b="0" i="0" u="none" strike="noStrike" baseline="0" dirty="0">
                <a:solidFill>
                  <a:srgbClr val="87161F"/>
                </a:solidFill>
              </a:rPr>
              <a:t> </a:t>
            </a:r>
          </a:p>
          <a:p>
            <a:pPr algn="l"/>
            <a:r>
              <a:rPr lang="en-US" sz="1600" dirty="0">
                <a:solidFill>
                  <a:srgbClr val="A6192E"/>
                </a:solidFill>
              </a:rPr>
              <a:t>10.15</a:t>
            </a:r>
            <a:r>
              <a:rPr lang="en-US" sz="1600" dirty="0"/>
              <a:t> 	</a:t>
            </a:r>
            <a:r>
              <a:rPr lang="en-US" sz="1600" b="0" i="0" u="none" strike="noStrike" baseline="0" dirty="0">
                <a:solidFill>
                  <a:srgbClr val="000000"/>
                </a:solidFill>
              </a:rPr>
              <a:t>Intensify lifestyle therapy and optimize glycemic control for people with 	diabetes with elevated triglyceride levels (≥150 mg/dL [≥ 1.7 mmol/L]) and/or 	low HDL cholesterol (&lt;40 mg/dL [&lt;1.0 mmol/L] for men and &lt;50mg/dL [&lt;1.3 	mmol/L] for women). </a:t>
            </a:r>
            <a:r>
              <a:rPr lang="en-US" sz="1600" b="1" i="0" u="none" strike="noStrike" baseline="0" dirty="0">
                <a:solidFill>
                  <a:srgbClr val="87161F"/>
                </a:solidFill>
              </a:rPr>
              <a:t>C</a:t>
            </a:r>
            <a:endParaRPr lang="en-US" sz="1600" b="1" dirty="0">
              <a:solidFill>
                <a:srgbClr val="A6192E"/>
              </a:solidFill>
            </a:endParaRPr>
          </a:p>
        </p:txBody>
      </p:sp>
    </p:spTree>
    <p:extLst>
      <p:ext uri="{BB962C8B-B14F-4D97-AF65-F5344CB8AC3E}">
        <p14:creationId xmlns:p14="http://schemas.microsoft.com/office/powerpoint/2010/main" val="304167304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Lipid Management—Ongoing Therapy and Monitoring with Lipid Panel</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682954"/>
            <a:ext cx="7930382" cy="185178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10.16</a:t>
            </a:r>
            <a:r>
              <a:rPr lang="en-US" sz="1600" dirty="0"/>
              <a:t> 	</a:t>
            </a:r>
            <a:r>
              <a:rPr lang="en-US" sz="1600" b="0" i="0" u="none" strike="noStrike" baseline="0" dirty="0">
                <a:solidFill>
                  <a:srgbClr val="000000"/>
                </a:solidFill>
              </a:rPr>
              <a:t>In adults with prediabetes or diabetes not taking statins or other lipid-lowering 	therapy, it is reasonable to obtain a lipid profile at the time of diagnosis, at an 	initial medical evaluation, annually thereafter, or more frequently if indicated. 	</a:t>
            </a:r>
            <a:r>
              <a:rPr lang="en-US" sz="1600" b="1" i="0" u="none" strike="noStrike" baseline="0" dirty="0">
                <a:solidFill>
                  <a:srgbClr val="87161F"/>
                </a:solidFill>
              </a:rPr>
              <a:t>E</a:t>
            </a:r>
            <a:r>
              <a:rPr lang="en-US" sz="1600" b="0" i="0" u="none" strike="noStrike" baseline="0" dirty="0">
                <a:solidFill>
                  <a:srgbClr val="87161F"/>
                </a:solidFill>
              </a:rPr>
              <a:t> </a:t>
            </a:r>
          </a:p>
          <a:p>
            <a:pPr algn="l"/>
            <a:r>
              <a:rPr lang="en-US" sz="1600" dirty="0">
                <a:solidFill>
                  <a:srgbClr val="A6192E"/>
                </a:solidFill>
              </a:rPr>
              <a:t>10.17</a:t>
            </a:r>
            <a:r>
              <a:rPr lang="en-US" sz="1600" dirty="0"/>
              <a:t> 	</a:t>
            </a:r>
            <a:r>
              <a:rPr lang="en-US" sz="1600" b="0" i="0" u="none" strike="noStrike" baseline="0" dirty="0">
                <a:solidFill>
                  <a:srgbClr val="000000"/>
                </a:solidFill>
              </a:rPr>
              <a:t>Obtain a lipid profile at initiation of statins or other lipid-lowering therapy, 4–	12 weeks after initiation or a change in dose, and annually thereafter, as it 	may help to monitor the response to therapy and inform medication taking. </a:t>
            </a:r>
            <a:r>
              <a:rPr lang="en-US" sz="1600" b="1" i="0" u="none" strike="noStrike" baseline="0" dirty="0">
                <a:solidFill>
                  <a:srgbClr val="87161F"/>
                </a:solidFill>
              </a:rPr>
              <a:t>A</a:t>
            </a:r>
            <a:endParaRPr lang="en-US" sz="1600" b="1" dirty="0">
              <a:solidFill>
                <a:srgbClr val="A6192E"/>
              </a:solidFill>
            </a:endParaRPr>
          </a:p>
        </p:txBody>
      </p:sp>
    </p:spTree>
    <p:extLst>
      <p:ext uri="{BB962C8B-B14F-4D97-AF65-F5344CB8AC3E}">
        <p14:creationId xmlns:p14="http://schemas.microsoft.com/office/powerpoint/2010/main" val="251912565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32399"/>
          </a:xfrm>
        </p:spPr>
        <p:txBody>
          <a:bodyPr/>
          <a:lstStyle/>
          <a:p>
            <a:r>
              <a:rPr lang="en-US" sz="2400" dirty="0"/>
              <a:t>Statin Treatment—Primary Prevention</a:t>
            </a:r>
            <a:endParaRPr lang="en-US" sz="24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5855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10.18</a:t>
            </a:r>
            <a:r>
              <a:rPr lang="en-US" sz="1600"/>
              <a:t> 	</a:t>
            </a:r>
            <a:r>
              <a:rPr lang="en-US" sz="1600" b="0" i="0" u="none" strike="noStrike" baseline="0">
                <a:solidFill>
                  <a:srgbClr val="000000"/>
                </a:solidFill>
              </a:rPr>
              <a:t>For people with diabetes aged 40–75 years without ASCVD, use moderate-	intensity statin therapy in addition to lifestyle therapy. </a:t>
            </a:r>
            <a:r>
              <a:rPr lang="en-US" sz="1600" b="1" i="0" u="none" strike="noStrike" baseline="0">
                <a:solidFill>
                  <a:srgbClr val="87161F"/>
                </a:solidFill>
              </a:rPr>
              <a:t>A</a:t>
            </a:r>
            <a:r>
              <a:rPr lang="en-US" sz="1600" b="0" i="0" u="none" strike="noStrike" baseline="0">
                <a:solidFill>
                  <a:srgbClr val="87161F"/>
                </a:solidFill>
              </a:rPr>
              <a:t> </a:t>
            </a:r>
          </a:p>
          <a:p>
            <a:pPr algn="l"/>
            <a:r>
              <a:rPr lang="en-US" sz="1600">
                <a:solidFill>
                  <a:srgbClr val="A6192E"/>
                </a:solidFill>
              </a:rPr>
              <a:t>10.19</a:t>
            </a:r>
            <a:r>
              <a:rPr lang="en-US" sz="1600"/>
              <a:t> 	</a:t>
            </a:r>
            <a:r>
              <a:rPr lang="en-US" sz="1600" b="0" i="0" u="none" strike="noStrike" baseline="0">
                <a:solidFill>
                  <a:srgbClr val="000000"/>
                </a:solidFill>
              </a:rPr>
              <a:t>For people with diabetes aged 20–39 years with additional ASCVD risk 	factors, it may be reasonable to initiate statin therapy in addition to lifestyle 	therapy. </a:t>
            </a:r>
            <a:r>
              <a:rPr lang="en-US" sz="1600" b="1" i="0" u="none" strike="noStrike" baseline="0">
                <a:solidFill>
                  <a:srgbClr val="87161F"/>
                </a:solidFill>
              </a:rPr>
              <a:t>C</a:t>
            </a:r>
            <a:r>
              <a:rPr lang="en-US" sz="1600" b="0" i="0" u="none" strike="noStrike" baseline="0">
                <a:solidFill>
                  <a:srgbClr val="87161F"/>
                </a:solidFill>
              </a:rPr>
              <a:t> </a:t>
            </a:r>
          </a:p>
          <a:p>
            <a:pPr algn="l"/>
            <a:r>
              <a:rPr lang="en-US" sz="1600">
                <a:solidFill>
                  <a:srgbClr val="A6192E"/>
                </a:solidFill>
              </a:rPr>
              <a:t>10.20</a:t>
            </a:r>
            <a:r>
              <a:rPr lang="en-US" sz="1600"/>
              <a:t> 	</a:t>
            </a:r>
            <a:r>
              <a:rPr lang="en-US" sz="1600" b="0" i="0" u="none" strike="noStrike" baseline="0">
                <a:solidFill>
                  <a:srgbClr val="000000"/>
                </a:solidFill>
              </a:rPr>
              <a:t>For people with diabetes aged 40–75 years at higher cardiovascular risk, 	including those with one or more ASCVD risk factors, it is recommended to 	use high-intensity statin therapy to reduce LDL cholesterol by ≥50% of 	baseline and to target an LDL cholesterol goal of &lt;70 mg/dL (&lt;1.8 mmol/L). </a:t>
            </a:r>
            <a:r>
              <a:rPr lang="en-US" sz="1600" b="1" i="0" u="none" strike="noStrike" baseline="0">
                <a:solidFill>
                  <a:srgbClr val="87161F"/>
                </a:solidFill>
              </a:rPr>
              <a:t>A</a:t>
            </a:r>
          </a:p>
          <a:p>
            <a:pPr algn="l"/>
            <a:r>
              <a:rPr lang="en-US" sz="1600">
                <a:solidFill>
                  <a:srgbClr val="87161F"/>
                </a:solidFill>
              </a:rPr>
              <a:t>10.21</a:t>
            </a:r>
            <a:r>
              <a:rPr lang="en-US" sz="1600" b="0" i="0" u="none" strike="noStrike" baseline="0">
                <a:solidFill>
                  <a:srgbClr val="000000"/>
                </a:solidFill>
              </a:rPr>
              <a:t> 	For people with diabetes aged 40–75 years at higher cardiovascular risk, 	especially those with multiple ASCVD risk factors and an LDL cholesterol ≥ 70 	mg/dL (≥ 1.8 mmol/L), it may be reasonable to add ezetimibe or a PCSK9 	inhibitor to maximum tolerated statin therapy. </a:t>
            </a:r>
            <a:r>
              <a:rPr lang="en-US" sz="1600" b="1" i="0" u="none" strike="noStrike" baseline="0">
                <a:solidFill>
                  <a:srgbClr val="87161F"/>
                </a:solidFill>
              </a:rPr>
              <a:t>B</a:t>
            </a:r>
            <a:endParaRPr lang="en-US" sz="1600" b="1">
              <a:solidFill>
                <a:srgbClr val="A6192E"/>
              </a:solidFill>
            </a:endParaRPr>
          </a:p>
        </p:txBody>
      </p:sp>
    </p:spTree>
    <p:extLst>
      <p:ext uri="{BB962C8B-B14F-4D97-AF65-F5344CB8AC3E}">
        <p14:creationId xmlns:p14="http://schemas.microsoft.com/office/powerpoint/2010/main" val="4833314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32399"/>
          </a:xfrm>
        </p:spPr>
        <p:txBody>
          <a:bodyPr/>
          <a:lstStyle/>
          <a:p>
            <a:r>
              <a:rPr lang="en-US" sz="2400" dirty="0"/>
              <a:t>Statin Treatment—Primary Prevention (continued)</a:t>
            </a:r>
            <a:endParaRPr lang="en-US" sz="24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91791" y="1565996"/>
            <a:ext cx="7930382" cy="300595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10.22</a:t>
            </a:r>
            <a:r>
              <a:rPr lang="en-US" sz="1600"/>
              <a:t> 	</a:t>
            </a:r>
            <a:r>
              <a:rPr lang="en-US" sz="1600" b="0" i="0" u="none" strike="noStrike" baseline="0">
                <a:solidFill>
                  <a:srgbClr val="000000"/>
                </a:solidFill>
              </a:rPr>
              <a:t>In adults with diabetes aged &gt;75 years already on statin therapy, it is 	reasonable to continue statin treatment. </a:t>
            </a:r>
            <a:r>
              <a:rPr lang="en-US" sz="1600" b="1" i="0" u="none" strike="noStrike" baseline="0">
                <a:solidFill>
                  <a:srgbClr val="87161F"/>
                </a:solidFill>
              </a:rPr>
              <a:t>B </a:t>
            </a:r>
          </a:p>
          <a:p>
            <a:pPr algn="l"/>
            <a:r>
              <a:rPr lang="en-US" sz="1600">
                <a:solidFill>
                  <a:srgbClr val="A6192E"/>
                </a:solidFill>
              </a:rPr>
              <a:t>10.23</a:t>
            </a:r>
            <a:r>
              <a:rPr lang="en-US" sz="1600"/>
              <a:t> 	</a:t>
            </a:r>
            <a:r>
              <a:rPr lang="en-US" sz="1600" b="0" i="0" u="none" strike="noStrike" baseline="0">
                <a:solidFill>
                  <a:srgbClr val="000000"/>
                </a:solidFill>
              </a:rPr>
              <a:t>In adults with diabetes aged &gt;75 years, it may be reasonable to initiate 	moderate-intensity statin therapy after discussion of potential benefits and 	risks. </a:t>
            </a:r>
            <a:r>
              <a:rPr lang="en-US" sz="1600" b="1" i="0" u="none" strike="noStrike" baseline="0">
                <a:solidFill>
                  <a:srgbClr val="87161F"/>
                </a:solidFill>
              </a:rPr>
              <a:t>C</a:t>
            </a:r>
          </a:p>
          <a:p>
            <a:pPr algn="l"/>
            <a:r>
              <a:rPr lang="en-US" sz="1600" b="0" i="0" u="none" strike="noStrike" baseline="0">
                <a:solidFill>
                  <a:srgbClr val="87161F"/>
                </a:solidFill>
              </a:rPr>
              <a:t> </a:t>
            </a:r>
            <a:r>
              <a:rPr lang="en-US" sz="1600">
                <a:solidFill>
                  <a:srgbClr val="A6192E"/>
                </a:solidFill>
              </a:rPr>
              <a:t>10.24</a:t>
            </a:r>
            <a:r>
              <a:rPr lang="en-US" sz="1600"/>
              <a:t>	</a:t>
            </a:r>
            <a:r>
              <a:rPr lang="en-US" sz="1600" b="0" i="0" u="none" strike="noStrike" baseline="0">
                <a:solidFill>
                  <a:srgbClr val="000000"/>
                </a:solidFill>
              </a:rPr>
              <a:t>In people with diabetes intolerant to statin therapy, treatment with </a:t>
            </a:r>
            <a:r>
              <a:rPr lang="en-US" sz="1600" b="0" i="0" u="none" strike="noStrike" baseline="0" err="1">
                <a:solidFill>
                  <a:srgbClr val="000000"/>
                </a:solidFill>
              </a:rPr>
              <a:t>bempedoic</a:t>
            </a:r>
            <a:r>
              <a:rPr lang="en-US" sz="1600" b="0" i="0" u="none" strike="noStrike" baseline="0">
                <a:solidFill>
                  <a:srgbClr val="000000"/>
                </a:solidFill>
              </a:rPr>
              <a:t> 	acid is recommended to reduce cardiovascular event rates as an alternative 	cholesterol-lowering plan. </a:t>
            </a:r>
            <a:r>
              <a:rPr lang="en-US" sz="1600" b="1" i="0" u="none" strike="noStrike" baseline="0">
                <a:solidFill>
                  <a:srgbClr val="87161F"/>
                </a:solidFill>
              </a:rPr>
              <a:t>A </a:t>
            </a:r>
          </a:p>
          <a:p>
            <a:pPr algn="l"/>
            <a:r>
              <a:rPr lang="en-US" sz="1600">
                <a:solidFill>
                  <a:srgbClr val="A6192E"/>
                </a:solidFill>
              </a:rPr>
              <a:t>10.25</a:t>
            </a:r>
            <a:r>
              <a:rPr lang="en-US" sz="1600"/>
              <a:t> 	</a:t>
            </a:r>
            <a:r>
              <a:rPr lang="en-US" sz="1600" b="0" i="0" u="none" strike="noStrike" baseline="0"/>
              <a:t>Statin therapy is contraindicated in pregnancy</a:t>
            </a:r>
            <a:r>
              <a:rPr lang="en-US" sz="1600"/>
              <a:t>. </a:t>
            </a:r>
            <a:r>
              <a:rPr lang="en-US" sz="1600" b="1">
                <a:solidFill>
                  <a:srgbClr val="A6192E"/>
                </a:solidFill>
              </a:rPr>
              <a:t>B</a:t>
            </a:r>
          </a:p>
          <a:p>
            <a:pPr algn="l"/>
            <a:endParaRPr lang="en-US" sz="1800">
              <a:solidFill>
                <a:srgbClr val="A6192E"/>
              </a:solidFill>
              <a:latin typeface="AdvOT8eb9eec2.B"/>
            </a:endParaRPr>
          </a:p>
        </p:txBody>
      </p:sp>
    </p:spTree>
    <p:extLst>
      <p:ext uri="{BB962C8B-B14F-4D97-AF65-F5344CB8AC3E}">
        <p14:creationId xmlns:p14="http://schemas.microsoft.com/office/powerpoint/2010/main" val="11819158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Statin Treatment—Secondary Prevention</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99083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A6192E"/>
                </a:solidFill>
              </a:rPr>
              <a:t>10.26 </a:t>
            </a:r>
            <a:r>
              <a:rPr lang="en-US" sz="1500" dirty="0"/>
              <a:t>	</a:t>
            </a:r>
            <a:r>
              <a:rPr lang="en-US" sz="1500" b="0" i="0" u="none" strike="noStrike" baseline="0" dirty="0">
                <a:solidFill>
                  <a:srgbClr val="000000"/>
                </a:solidFill>
              </a:rPr>
              <a:t>For people of all ages with diabetes and ASCVD, high-intensity statin therapy 	should be added to lifestyle therapy. </a:t>
            </a:r>
            <a:r>
              <a:rPr lang="en-US" sz="1500" b="1" i="0" u="none" strike="noStrike" baseline="0" dirty="0">
                <a:solidFill>
                  <a:srgbClr val="87161F"/>
                </a:solidFill>
              </a:rPr>
              <a:t>A </a:t>
            </a:r>
          </a:p>
          <a:p>
            <a:pPr algn="l"/>
            <a:r>
              <a:rPr lang="en-US" sz="1500" dirty="0">
                <a:solidFill>
                  <a:srgbClr val="A6192E"/>
                </a:solidFill>
              </a:rPr>
              <a:t>10.27 </a:t>
            </a:r>
            <a:r>
              <a:rPr lang="en-US" sz="1500" dirty="0"/>
              <a:t>	</a:t>
            </a:r>
            <a:r>
              <a:rPr lang="en-US" sz="1500" b="0" i="0" u="none" strike="noStrike" baseline="0" dirty="0">
                <a:solidFill>
                  <a:srgbClr val="000000"/>
                </a:solidFill>
              </a:rPr>
              <a:t>For people with diabetes and ASCVD, treatment with high-intensity statin 	therapy is recommended to target an LDL cholesterol reduction of ≥50% from 	baseline and an LDL cholesterol goal of &lt;55 mg/dL (&lt;1.4 mmol/L). Addition of 	ezetimibe or a PCSK9 inhibitor with proven benefit in this population is 	recommended if this goal is not achieved on maximum tolerated statin 	therapy</a:t>
            </a:r>
            <a:r>
              <a:rPr lang="en-US" sz="1500" b="1" i="0" u="none" strike="noStrike" baseline="0" dirty="0">
                <a:solidFill>
                  <a:srgbClr val="000000"/>
                </a:solidFill>
              </a:rPr>
              <a:t>. </a:t>
            </a:r>
            <a:r>
              <a:rPr lang="en-US" sz="1500" b="1" i="0" u="none" strike="noStrike" baseline="0" dirty="0">
                <a:solidFill>
                  <a:srgbClr val="87161F"/>
                </a:solidFill>
              </a:rPr>
              <a:t>B</a:t>
            </a:r>
          </a:p>
          <a:p>
            <a:pPr algn="l"/>
            <a:r>
              <a:rPr lang="en-US" sz="1500" dirty="0">
                <a:solidFill>
                  <a:srgbClr val="87161F"/>
                </a:solidFill>
              </a:rPr>
              <a:t>10.28a 	</a:t>
            </a:r>
            <a:r>
              <a:rPr lang="en-US" sz="1500" b="0" i="0" u="none" strike="noStrike" baseline="0" dirty="0">
                <a:solidFill>
                  <a:srgbClr val="000000"/>
                </a:solidFill>
              </a:rPr>
              <a:t>For individuals who do not tolerate the intended statin intensity, the maximum 	tolerated statin dose should be used. </a:t>
            </a:r>
            <a:r>
              <a:rPr lang="en-US" sz="1500" b="1" i="0" u="none" strike="noStrike" baseline="0" dirty="0">
                <a:solidFill>
                  <a:srgbClr val="87161F"/>
                </a:solidFill>
              </a:rPr>
              <a:t>E</a:t>
            </a:r>
            <a:endParaRPr lang="en-US" sz="1500" b="1" dirty="0">
              <a:solidFill>
                <a:srgbClr val="87161F"/>
              </a:solidFill>
            </a:endParaRPr>
          </a:p>
          <a:p>
            <a:pPr algn="l"/>
            <a:r>
              <a:rPr lang="en-US" sz="1500" dirty="0">
                <a:solidFill>
                  <a:srgbClr val="87161F"/>
                </a:solidFill>
              </a:rPr>
              <a:t>10.28b 	</a:t>
            </a:r>
            <a:r>
              <a:rPr lang="en-US" sz="1500" b="0" i="0" u="none" strike="noStrike" baseline="0" dirty="0">
                <a:solidFill>
                  <a:srgbClr val="000000"/>
                </a:solidFill>
              </a:rPr>
              <a:t>For people with diabetes and ASCVD intolerant to statin therapy, PCSK9 	inhibitor therapy with monoclonal antibody treatment, </a:t>
            </a:r>
            <a:r>
              <a:rPr lang="en-US" sz="1500" b="1" i="0" u="none" strike="noStrike" baseline="0" dirty="0">
                <a:solidFill>
                  <a:srgbClr val="87161F"/>
                </a:solidFill>
              </a:rPr>
              <a:t>A</a:t>
            </a:r>
            <a:r>
              <a:rPr lang="en-US" sz="1500" b="0" i="0" u="none" strike="noStrike" baseline="0" dirty="0">
                <a:solidFill>
                  <a:srgbClr val="87161F"/>
                </a:solidFill>
              </a:rPr>
              <a:t> </a:t>
            </a:r>
            <a:r>
              <a:rPr lang="en-US" sz="1500" b="0" i="0" u="none" strike="noStrike" baseline="0" dirty="0" err="1">
                <a:solidFill>
                  <a:srgbClr val="000000"/>
                </a:solidFill>
              </a:rPr>
              <a:t>bempedoic</a:t>
            </a:r>
            <a:r>
              <a:rPr lang="en-US" sz="1500" b="0" i="0" u="none" strike="noStrike" baseline="0" dirty="0">
                <a:solidFill>
                  <a:srgbClr val="000000"/>
                </a:solidFill>
              </a:rPr>
              <a:t> acid 	therapy, </a:t>
            </a:r>
            <a:r>
              <a:rPr lang="en-US" sz="1500" b="1" i="0" u="none" strike="noStrike" baseline="0" dirty="0">
                <a:solidFill>
                  <a:srgbClr val="87161F"/>
                </a:solidFill>
              </a:rPr>
              <a:t>A</a:t>
            </a:r>
            <a:r>
              <a:rPr lang="en-US" sz="1500" b="0" i="0" u="none" strike="noStrike" baseline="0" dirty="0">
                <a:solidFill>
                  <a:srgbClr val="87161F"/>
                </a:solidFill>
              </a:rPr>
              <a:t> </a:t>
            </a:r>
            <a:r>
              <a:rPr lang="en-US" sz="1500" b="0" i="0" u="none" strike="noStrike" baseline="0" dirty="0">
                <a:solidFill>
                  <a:srgbClr val="000000"/>
                </a:solidFill>
              </a:rPr>
              <a:t>or PCSK9 inhibitor therapy with </a:t>
            </a:r>
            <a:r>
              <a:rPr lang="en-US" sz="1500" b="0" i="0" u="none" strike="noStrike" baseline="0" dirty="0" err="1">
                <a:solidFill>
                  <a:srgbClr val="000000"/>
                </a:solidFill>
              </a:rPr>
              <a:t>inclisiran</a:t>
            </a:r>
            <a:r>
              <a:rPr lang="en-US" sz="1500" dirty="0">
                <a:solidFill>
                  <a:srgbClr val="000000"/>
                </a:solidFill>
              </a:rPr>
              <a:t> </a:t>
            </a:r>
            <a:r>
              <a:rPr lang="en-US" sz="1500" b="0" i="0" u="none" strike="noStrike" baseline="0" dirty="0">
                <a:solidFill>
                  <a:srgbClr val="000000"/>
                </a:solidFill>
              </a:rPr>
              <a:t>siRNA </a:t>
            </a:r>
            <a:r>
              <a:rPr lang="en-US" sz="1500" b="1" i="0" u="none" strike="noStrike" baseline="0" dirty="0">
                <a:solidFill>
                  <a:srgbClr val="87161F"/>
                </a:solidFill>
              </a:rPr>
              <a:t>E</a:t>
            </a:r>
            <a:r>
              <a:rPr lang="en-US" sz="1500" b="0" i="0" u="none" strike="noStrike" baseline="0" dirty="0">
                <a:solidFill>
                  <a:srgbClr val="87161F"/>
                </a:solidFill>
              </a:rPr>
              <a:t> </a:t>
            </a:r>
            <a:r>
              <a:rPr lang="en-US" sz="1500" b="0" i="0" u="none" strike="noStrike" baseline="0" dirty="0">
                <a:solidFill>
                  <a:srgbClr val="000000"/>
                </a:solidFill>
              </a:rPr>
              <a:t>should be 	considered as an alternative cholesterol-lowering therapy.</a:t>
            </a:r>
            <a:endParaRPr lang="en-US" sz="1500" dirty="0"/>
          </a:p>
          <a:p>
            <a:pPr algn="l"/>
            <a:endParaRPr lang="en-US" sz="1600" dirty="0"/>
          </a:p>
        </p:txBody>
      </p:sp>
    </p:spTree>
    <p:extLst>
      <p:ext uri="{BB962C8B-B14F-4D97-AF65-F5344CB8AC3E}">
        <p14:creationId xmlns:p14="http://schemas.microsoft.com/office/powerpoint/2010/main" val="245077361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4" name="TextBox 3">
            <a:extLst>
              <a:ext uri="{FF2B5EF4-FFF2-40B4-BE49-F238E27FC236}">
                <a16:creationId xmlns:a16="http://schemas.microsoft.com/office/drawing/2014/main" id="{70FC82B7-2673-46AA-9358-1F815FB7C936}"/>
              </a:ext>
            </a:extLst>
          </p:cNvPr>
          <p:cNvSpPr txBox="1">
            <a:spLocks noChangeArrowheads="1"/>
          </p:cNvSpPr>
          <p:nvPr/>
        </p:nvSpPr>
        <p:spPr bwMode="auto">
          <a:xfrm>
            <a:off x="122879" y="4681835"/>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Cardiovascular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1):S179-S218</a:t>
            </a:r>
          </a:p>
        </p:txBody>
      </p:sp>
      <p:pic>
        <p:nvPicPr>
          <p:cNvPr id="5" name="Picture 4">
            <a:extLst>
              <a:ext uri="{FF2B5EF4-FFF2-40B4-BE49-F238E27FC236}">
                <a16:creationId xmlns:a16="http://schemas.microsoft.com/office/drawing/2014/main" id="{EF0163A3-0274-E554-4E5A-08D578489FDC}"/>
              </a:ext>
            </a:extLst>
          </p:cNvPr>
          <p:cNvPicPr>
            <a:picLocks noChangeAspect="1"/>
          </p:cNvPicPr>
          <p:nvPr/>
        </p:nvPicPr>
        <p:blipFill>
          <a:blip r:embed="rId2"/>
          <a:stretch>
            <a:fillRect/>
          </a:stretch>
        </p:blipFill>
        <p:spPr>
          <a:xfrm>
            <a:off x="1212850" y="935648"/>
            <a:ext cx="7048500" cy="2885435"/>
          </a:xfrm>
          <a:prstGeom prst="rect">
            <a:avLst/>
          </a:prstGeom>
        </p:spPr>
      </p:pic>
    </p:spTree>
    <p:extLst>
      <p:ext uri="{BB962C8B-B14F-4D97-AF65-F5344CB8AC3E}">
        <p14:creationId xmlns:p14="http://schemas.microsoft.com/office/powerpoint/2010/main" val="1570658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4630795-5F01-964D-8FAA-1E76FE25CB0D}"/>
              </a:ext>
            </a:extLst>
          </p:cNvPr>
          <p:cNvSpPr>
            <a:spLocks noGrp="1"/>
          </p:cNvSpPr>
          <p:nvPr>
            <p:ph type="title"/>
          </p:nvPr>
        </p:nvSpPr>
        <p:spPr>
          <a:xfrm>
            <a:off x="1077264" y="1372481"/>
            <a:ext cx="3338876" cy="1335550"/>
          </a:xfrm>
        </p:spPr>
        <p:txBody>
          <a:bodyPr/>
          <a:lstStyle/>
          <a:p>
            <a:r>
              <a:rPr lang="en-US" i="1" dirty="0"/>
              <a:t>Standards of Care in Diabetes—2024</a:t>
            </a:r>
            <a:br>
              <a:rPr lang="en-US" i="1" dirty="0"/>
            </a:br>
            <a:br>
              <a:rPr lang="en-US" i="1" dirty="0"/>
            </a:br>
            <a:r>
              <a:rPr lang="en-US" dirty="0"/>
              <a:t>(</a:t>
            </a:r>
            <a:r>
              <a:rPr lang="en-US" i="1" dirty="0"/>
              <a:t>Standards of Care</a:t>
            </a:r>
            <a:r>
              <a:rPr lang="en-US" dirty="0"/>
              <a:t>)</a:t>
            </a:r>
            <a:endParaRPr lang="en-US" i="1" dirty="0"/>
          </a:p>
        </p:txBody>
      </p:sp>
      <p:pic>
        <p:nvPicPr>
          <p:cNvPr id="2" name="Picture 1">
            <a:extLst>
              <a:ext uri="{FF2B5EF4-FFF2-40B4-BE49-F238E27FC236}">
                <a16:creationId xmlns:a16="http://schemas.microsoft.com/office/drawing/2014/main" id="{923E861D-7BA4-0E1D-32F8-C0CD7C3C7F2C}"/>
              </a:ext>
            </a:extLst>
          </p:cNvPr>
          <p:cNvPicPr>
            <a:picLocks noChangeAspect="1"/>
          </p:cNvPicPr>
          <p:nvPr/>
        </p:nvPicPr>
        <p:blipFill>
          <a:blip r:embed="rId3"/>
          <a:stretch>
            <a:fillRect/>
          </a:stretch>
        </p:blipFill>
        <p:spPr>
          <a:xfrm rot="1589896">
            <a:off x="5688364" y="602513"/>
            <a:ext cx="2711527" cy="3568848"/>
          </a:xfrm>
          <a:prstGeom prst="rect">
            <a:avLst/>
          </a:prstGeom>
        </p:spPr>
      </p:pic>
    </p:spTree>
    <p:extLst>
      <p:ext uri="{BB962C8B-B14F-4D97-AF65-F5344CB8AC3E}">
        <p14:creationId xmlns:p14="http://schemas.microsoft.com/office/powerpoint/2010/main" val="28812913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Classification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58477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a:solidFill>
                  <a:srgbClr val="A6192E"/>
                </a:solidFill>
              </a:rPr>
              <a:t>2.5 </a:t>
            </a:r>
            <a:r>
              <a:rPr lang="en-US" sz="2000"/>
              <a:t>	</a:t>
            </a:r>
            <a:r>
              <a:rPr lang="en-US" sz="1800" b="0" i="0" u="none" strike="noStrike" baseline="0">
                <a:solidFill>
                  <a:srgbClr val="000000"/>
                </a:solidFill>
              </a:rPr>
              <a:t>Classify people with hyperglycemia into appropriate diagnostic 	categories to aid in personalized management. </a:t>
            </a:r>
            <a:r>
              <a:rPr lang="en-US" sz="1800" b="1" i="0" u="none" strike="noStrike" baseline="0">
                <a:solidFill>
                  <a:srgbClr val="A6192E"/>
                </a:solidFill>
              </a:rPr>
              <a:t>E</a:t>
            </a:r>
            <a:endParaRPr lang="en-US" sz="2000" b="1">
              <a:solidFill>
                <a:srgbClr val="A6192E"/>
              </a:solidFill>
            </a:endParaRPr>
          </a:p>
        </p:txBody>
      </p:sp>
    </p:spTree>
    <p:extLst>
      <p:ext uri="{BB962C8B-B14F-4D97-AF65-F5344CB8AC3E}">
        <p14:creationId xmlns:p14="http://schemas.microsoft.com/office/powerpoint/2010/main" val="195273061"/>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136778" y="790399"/>
            <a:ext cx="8783937" cy="775597"/>
          </a:xfrm>
        </p:spPr>
        <p:txBody>
          <a:bodyPr/>
          <a:lstStyle/>
          <a:p>
            <a:r>
              <a:rPr lang="en-US"/>
              <a:t>Treatment of Other Lipoprotein Fractions or Targets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8020334" cy="321113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10.29</a:t>
            </a:r>
            <a:r>
              <a:rPr lang="en-US" sz="1600" dirty="0"/>
              <a:t> 	</a:t>
            </a:r>
            <a:r>
              <a:rPr lang="en-US" sz="1600" b="0" i="0" u="none" strike="noStrike" baseline="0" dirty="0">
                <a:solidFill>
                  <a:srgbClr val="000000"/>
                </a:solidFill>
              </a:rPr>
              <a:t>For individuals with fasting triglyceride levels ≥500 mg/dL (≥5.7 mmol/L), 	evaluate for secondary causes of hypertriglyceridemia and consider medical 	therapy to reduce the risk of pancreatitis. </a:t>
            </a:r>
            <a:r>
              <a:rPr lang="en-US" sz="1600" b="1" i="0" u="none" strike="noStrike" baseline="0" dirty="0">
                <a:solidFill>
                  <a:srgbClr val="87161F"/>
                </a:solidFill>
              </a:rPr>
              <a:t>C</a:t>
            </a:r>
          </a:p>
          <a:p>
            <a:pPr algn="l"/>
            <a:r>
              <a:rPr lang="en-US" sz="1600" dirty="0">
                <a:solidFill>
                  <a:srgbClr val="A6192E"/>
                </a:solidFill>
              </a:rPr>
              <a:t>10.30</a:t>
            </a:r>
            <a:r>
              <a:rPr lang="en-US" sz="1600" dirty="0"/>
              <a:t>  	</a:t>
            </a:r>
            <a:r>
              <a:rPr lang="en-US" sz="1600" b="0" i="0" u="none" strike="noStrike" baseline="0" dirty="0">
                <a:solidFill>
                  <a:srgbClr val="000000"/>
                </a:solidFill>
              </a:rPr>
              <a:t>In adults with moderate hypertriglyceridemia (fasting or </a:t>
            </a:r>
            <a:r>
              <a:rPr lang="en-US" sz="1600" b="0" i="0" u="none" strike="noStrike" baseline="0" dirty="0" err="1">
                <a:solidFill>
                  <a:srgbClr val="000000"/>
                </a:solidFill>
              </a:rPr>
              <a:t>nonfasting</a:t>
            </a:r>
            <a:r>
              <a:rPr lang="en-US" sz="1600" dirty="0">
                <a:solidFill>
                  <a:srgbClr val="000000"/>
                </a:solidFill>
              </a:rPr>
              <a:t> 	</a:t>
            </a:r>
            <a:r>
              <a:rPr lang="da-DK" sz="1600" b="0" i="0" u="none" strike="noStrike" baseline="0" dirty="0">
                <a:solidFill>
                  <a:srgbClr val="000000"/>
                </a:solidFill>
              </a:rPr>
              <a:t>triglycerides 175–499 mg/dL [2.0–5.6 </a:t>
            </a:r>
            <a:r>
              <a:rPr lang="en-US" sz="1600" b="0" i="0" u="none" strike="noStrike" baseline="0" dirty="0">
                <a:solidFill>
                  <a:srgbClr val="000000"/>
                </a:solidFill>
              </a:rPr>
              <a:t>mmol/L]), clinicians should address and 	treat lifestyle factors (obesity and metabolic syndrome), secondary factors 	(diabetes, chronic liver or kidney disease and/or nephrotic syndrome, and 	hypothyroidism), and medications that raise triglycerides. </a:t>
            </a:r>
            <a:r>
              <a:rPr lang="en-US" sz="1600" b="1" i="0" u="none" strike="noStrike" baseline="0" dirty="0">
                <a:solidFill>
                  <a:srgbClr val="87161F"/>
                </a:solidFill>
              </a:rPr>
              <a:t>C</a:t>
            </a:r>
            <a:r>
              <a:rPr lang="en-US" sz="1600" b="0" i="0" u="none" strike="noStrike" baseline="0" dirty="0">
                <a:solidFill>
                  <a:srgbClr val="87161F"/>
                </a:solidFill>
              </a:rPr>
              <a:t> </a:t>
            </a:r>
          </a:p>
          <a:p>
            <a:pPr algn="l"/>
            <a:r>
              <a:rPr lang="en-US" sz="1600" dirty="0">
                <a:solidFill>
                  <a:srgbClr val="A6192E"/>
                </a:solidFill>
              </a:rPr>
              <a:t>10.31</a:t>
            </a:r>
            <a:r>
              <a:rPr lang="en-US" sz="1600" dirty="0"/>
              <a:t>	</a:t>
            </a:r>
            <a:r>
              <a:rPr lang="en-US" sz="1600" b="0" i="0" u="none" strike="noStrike" baseline="0" dirty="0">
                <a:solidFill>
                  <a:srgbClr val="000000"/>
                </a:solidFill>
              </a:rPr>
              <a:t>In individuals with ASCVD or other cardiovascular risk factors on a statin with 	controlled LDL cholesterol but elevated triglycerides (135–499 mg/dL [1.5–5.6 	mmol/L]), the addition of </a:t>
            </a:r>
            <a:r>
              <a:rPr lang="en-US" sz="1600" b="0" i="0" u="none" strike="noStrike" baseline="0" dirty="0" err="1">
                <a:solidFill>
                  <a:srgbClr val="000000"/>
                </a:solidFill>
              </a:rPr>
              <a:t>icosapent</a:t>
            </a:r>
            <a:r>
              <a:rPr lang="en-US" sz="1600" b="0" i="0" u="none" strike="noStrike" baseline="0" dirty="0">
                <a:solidFill>
                  <a:srgbClr val="000000"/>
                </a:solidFill>
              </a:rPr>
              <a:t> ethyl can be considered to reduce 	cardiovascular risk. </a:t>
            </a:r>
            <a:r>
              <a:rPr lang="en-US" sz="1600" b="1" i="0" u="none" strike="noStrike" baseline="0" dirty="0">
                <a:solidFill>
                  <a:srgbClr val="87161F"/>
                </a:solidFill>
              </a:rPr>
              <a:t>A</a:t>
            </a:r>
            <a:endParaRPr lang="en-US" sz="1600" b="1" dirty="0">
              <a:solidFill>
                <a:srgbClr val="A6192E"/>
              </a:solidFill>
            </a:endParaRPr>
          </a:p>
        </p:txBody>
      </p:sp>
    </p:spTree>
    <p:extLst>
      <p:ext uri="{BB962C8B-B14F-4D97-AF65-F5344CB8AC3E}">
        <p14:creationId xmlns:p14="http://schemas.microsoft.com/office/powerpoint/2010/main" val="1456336466"/>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Other Combination Therapy</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16055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sz="1600" dirty="0">
                <a:solidFill>
                  <a:srgbClr val="A6192E"/>
                </a:solidFill>
              </a:rPr>
              <a:t>10.32</a:t>
            </a:r>
            <a:r>
              <a:rPr lang="fr-FR" sz="1600" dirty="0"/>
              <a:t> 	</a:t>
            </a:r>
            <a:r>
              <a:rPr lang="en-US" sz="1600" b="0" i="0" u="none" strike="noStrike" baseline="0" dirty="0">
                <a:solidFill>
                  <a:srgbClr val="000000"/>
                </a:solidFill>
              </a:rPr>
              <a:t>Statin plus fibrate combination therapy has not been shown to improve 	ASCVD outcomes and is generally not recommended. </a:t>
            </a:r>
            <a:r>
              <a:rPr lang="en-US" sz="1600" b="1" i="0" u="none" strike="noStrike" baseline="0" dirty="0">
                <a:solidFill>
                  <a:srgbClr val="87161F"/>
                </a:solidFill>
              </a:rPr>
              <a:t>A </a:t>
            </a:r>
          </a:p>
          <a:p>
            <a:pPr algn="l"/>
            <a:r>
              <a:rPr lang="fr-FR" sz="1600" dirty="0">
                <a:solidFill>
                  <a:srgbClr val="A6192E"/>
                </a:solidFill>
              </a:rPr>
              <a:t>10.33</a:t>
            </a:r>
            <a:r>
              <a:rPr lang="fr-FR" sz="1600" dirty="0"/>
              <a:t> 	</a:t>
            </a:r>
            <a:r>
              <a:rPr lang="en-US" sz="1600" b="0" i="0" u="none" strike="noStrike" baseline="0" dirty="0">
                <a:solidFill>
                  <a:srgbClr val="000000"/>
                </a:solidFill>
              </a:rPr>
              <a:t>Statin plus niacin combination therapy has not been shown to provide 	additional cardiovascular benefit above statin therapy alone, may increase the 	risk of stroke with additional side effects, and is generally not recommended. 	</a:t>
            </a:r>
            <a:r>
              <a:rPr lang="en-US" sz="1600" b="1" i="0" u="none" strike="noStrike" baseline="0" dirty="0">
                <a:solidFill>
                  <a:srgbClr val="87161F"/>
                </a:solidFill>
              </a:rPr>
              <a:t>A</a:t>
            </a:r>
            <a:endParaRPr lang="en-US" sz="1600" b="1" dirty="0">
              <a:solidFill>
                <a:srgbClr val="A6192E"/>
              </a:solidFill>
            </a:endParaRPr>
          </a:p>
        </p:txBody>
      </p:sp>
    </p:spTree>
    <p:extLst>
      <p:ext uri="{BB962C8B-B14F-4D97-AF65-F5344CB8AC3E}">
        <p14:creationId xmlns:p14="http://schemas.microsoft.com/office/powerpoint/2010/main" val="417411567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Antiplatelet Agents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8" y="1330355"/>
            <a:ext cx="8084129" cy="24724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10.34</a:t>
            </a:r>
            <a:r>
              <a:rPr lang="en-US" sz="1600"/>
              <a:t> 	</a:t>
            </a:r>
            <a:r>
              <a:rPr lang="en-US" sz="1600" b="0" i="0" u="none" strike="noStrike" baseline="0">
                <a:solidFill>
                  <a:srgbClr val="000000"/>
                </a:solidFill>
              </a:rPr>
              <a:t>Use aspirin therapy (75–162 mg/day) as a secondary prevention strategy in 	those with diabetes and a history of ASCVD. </a:t>
            </a:r>
            <a:r>
              <a:rPr lang="en-US" sz="1600" b="1" i="0" u="none" strike="noStrike" baseline="0">
                <a:solidFill>
                  <a:srgbClr val="87161F"/>
                </a:solidFill>
              </a:rPr>
              <a:t>A</a:t>
            </a:r>
            <a:endParaRPr lang="en-US" sz="1600" b="1">
              <a:solidFill>
                <a:srgbClr val="A6192E"/>
              </a:solidFill>
            </a:endParaRPr>
          </a:p>
          <a:p>
            <a:pPr algn="l"/>
            <a:r>
              <a:rPr lang="en-US" sz="1600">
                <a:solidFill>
                  <a:srgbClr val="A6192E"/>
                </a:solidFill>
              </a:rPr>
              <a:t>10.35a</a:t>
            </a:r>
            <a:r>
              <a:rPr lang="en-US" sz="1600"/>
              <a:t> 	</a:t>
            </a:r>
            <a:r>
              <a:rPr lang="en-US" sz="1600" b="0" i="0" u="none" strike="noStrike" baseline="0">
                <a:solidFill>
                  <a:srgbClr val="000000"/>
                </a:solidFill>
              </a:rPr>
              <a:t>For individuals with ASCVD and documented aspirin allergy, clopidogrel (75 	mg/day) should be used. </a:t>
            </a:r>
            <a:r>
              <a:rPr lang="en-US" sz="1600" b="1" i="0" u="none" strike="noStrike" baseline="0">
                <a:solidFill>
                  <a:srgbClr val="87161F"/>
                </a:solidFill>
              </a:rPr>
              <a:t>B</a:t>
            </a:r>
            <a:endParaRPr lang="en-US" sz="1600" b="1">
              <a:solidFill>
                <a:srgbClr val="A6192E"/>
              </a:solidFill>
            </a:endParaRPr>
          </a:p>
          <a:p>
            <a:pPr algn="l"/>
            <a:r>
              <a:rPr lang="en-US" sz="1600">
                <a:solidFill>
                  <a:srgbClr val="A6192E"/>
                </a:solidFill>
              </a:rPr>
              <a:t>10.35b</a:t>
            </a:r>
            <a:r>
              <a:rPr lang="en-US" sz="1600"/>
              <a:t> 	</a:t>
            </a:r>
            <a:r>
              <a:rPr lang="en-US" sz="1600" b="0" i="0" u="none" strike="noStrike" baseline="0">
                <a:solidFill>
                  <a:srgbClr val="000000"/>
                </a:solidFill>
              </a:rPr>
              <a:t>The length of treatment with dual antiplatelet therapy using low-dose aspirin 	and a P2Y12 inhibitor in individuals with diabetes after an acute coronary 	syndrome or acute ischemic stroke/transient ischemic attack should be 	determined by an interprofessional team approach that includes a 	cardiovascular or neurological specialist, respectively. </a:t>
            </a:r>
            <a:r>
              <a:rPr lang="en-US" sz="1600" b="1" i="0" u="none" strike="noStrike" baseline="0">
                <a:solidFill>
                  <a:srgbClr val="87161F"/>
                </a:solidFill>
              </a:rPr>
              <a:t>E </a:t>
            </a:r>
          </a:p>
        </p:txBody>
      </p:sp>
    </p:spTree>
    <p:extLst>
      <p:ext uri="{BB962C8B-B14F-4D97-AF65-F5344CB8AC3E}">
        <p14:creationId xmlns:p14="http://schemas.microsoft.com/office/powerpoint/2010/main" val="260689842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Antiplatelet Agents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8" y="1330355"/>
            <a:ext cx="8084129" cy="209801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10.36</a:t>
            </a:r>
            <a:r>
              <a:rPr lang="en-US" sz="1600"/>
              <a:t>	</a:t>
            </a:r>
            <a:r>
              <a:rPr lang="en-US" sz="1600" b="0" i="0" u="none" strike="noStrike" baseline="0">
                <a:solidFill>
                  <a:srgbClr val="000000"/>
                </a:solidFill>
              </a:rPr>
              <a:t>Combination therapy with aspirin plus low-dose rivaroxaban should be  	considered for individuals with stable coronary and/or peripheral artery disease 	(PAD) and low bleeding risk to prevent major adverse limb and cardiovascular 	events. </a:t>
            </a:r>
            <a:r>
              <a:rPr lang="en-US" sz="1600" b="1" i="0" u="none" strike="noStrike" baseline="0">
                <a:solidFill>
                  <a:srgbClr val="87161F"/>
                </a:solidFill>
              </a:rPr>
              <a:t>A</a:t>
            </a:r>
          </a:p>
          <a:p>
            <a:pPr algn="l"/>
            <a:r>
              <a:rPr lang="en-US" sz="1600" b="0" i="0" u="none" strike="noStrike" baseline="0">
                <a:solidFill>
                  <a:srgbClr val="87161F"/>
                </a:solidFill>
              </a:rPr>
              <a:t> </a:t>
            </a:r>
            <a:r>
              <a:rPr lang="en-US" sz="1600">
                <a:solidFill>
                  <a:srgbClr val="A6192E"/>
                </a:solidFill>
              </a:rPr>
              <a:t>10.37</a:t>
            </a:r>
            <a:r>
              <a:rPr lang="en-US" sz="1600"/>
              <a:t> 	</a:t>
            </a:r>
            <a:r>
              <a:rPr lang="en-US" sz="1600" b="0" i="0" u="none" strike="noStrike" baseline="0">
                <a:solidFill>
                  <a:srgbClr val="000000"/>
                </a:solidFill>
              </a:rPr>
              <a:t>Aspirin therapy (75–162 mg/day) may be considered as a primary prevention 	strategy in those with diabetes who are at increased cardiovascular risk, after a 	comprehensive discussion with the individual on the benefits versus the 	increased risk of bleeding. </a:t>
            </a:r>
            <a:r>
              <a:rPr lang="en-US" sz="1600" b="1" i="0" u="none" strike="noStrike" baseline="0">
                <a:solidFill>
                  <a:srgbClr val="87161F"/>
                </a:solidFill>
              </a:rPr>
              <a:t>A</a:t>
            </a:r>
            <a:endParaRPr lang="en-US" sz="1600" b="1">
              <a:solidFill>
                <a:srgbClr val="A6192E"/>
              </a:solidFill>
            </a:endParaRPr>
          </a:p>
        </p:txBody>
      </p:sp>
    </p:spTree>
    <p:extLst>
      <p:ext uri="{BB962C8B-B14F-4D97-AF65-F5344CB8AC3E}">
        <p14:creationId xmlns:p14="http://schemas.microsoft.com/office/powerpoint/2010/main" val="107199805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Cardiovascular Disease—Screening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45735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10.38a</a:t>
            </a:r>
            <a:r>
              <a:rPr lang="en-US" sz="1600"/>
              <a:t> 	</a:t>
            </a:r>
            <a:r>
              <a:rPr lang="en-US" sz="1600" b="0" i="0" u="none" strike="noStrike" baseline="0">
                <a:solidFill>
                  <a:srgbClr val="000000"/>
                </a:solidFill>
              </a:rPr>
              <a:t>In asymptomatic individuals, routine screening for coronary artery disease is 	not recommended, as it does not improve outcomes as long as ASCVD risk 	factors are treated. </a:t>
            </a:r>
            <a:r>
              <a:rPr lang="en-US" sz="1600" b="1" i="0" u="none" strike="noStrike" baseline="0">
                <a:solidFill>
                  <a:srgbClr val="87161F"/>
                </a:solidFill>
              </a:rPr>
              <a:t>A </a:t>
            </a:r>
          </a:p>
          <a:p>
            <a:pPr algn="l"/>
            <a:r>
              <a:rPr lang="en-US" sz="1600">
                <a:solidFill>
                  <a:srgbClr val="A6192E"/>
                </a:solidFill>
              </a:rPr>
              <a:t>10.38b </a:t>
            </a:r>
            <a:r>
              <a:rPr lang="en-US" sz="1600"/>
              <a:t>	</a:t>
            </a:r>
            <a:r>
              <a:rPr lang="en-US" sz="1600" b="0" i="0" u="none" strike="noStrike" baseline="0">
                <a:solidFill>
                  <a:srgbClr val="000000"/>
                </a:solidFill>
              </a:rPr>
              <a:t>Consider investigations for coronary artery disease in the presence of any of 	the following: atypical cardiac symptoms; signs or symptoms of associated 	vascular disease, including carotid bruits, transient ischemic attack, stroke, 	claudication, or PAD; or electrocardiogram abnormalities </a:t>
            </a:r>
            <a:r>
              <a:rPr lang="pt-BR" sz="1600" b="0" i="0" u="none" strike="noStrike" baseline="0">
                <a:solidFill>
                  <a:srgbClr val="000000"/>
                </a:solidFill>
              </a:rPr>
              <a:t>(e.g., Q waves).</a:t>
            </a:r>
            <a:r>
              <a:rPr lang="pt-BR" sz="1600" b="1" i="0" u="none" strike="noStrike" baseline="0">
                <a:solidFill>
                  <a:srgbClr val="000000"/>
                </a:solidFill>
              </a:rPr>
              <a:t> </a:t>
            </a:r>
            <a:r>
              <a:rPr lang="pt-BR" sz="1600" b="1" i="0" u="none" strike="noStrike" baseline="0">
                <a:solidFill>
                  <a:srgbClr val="87161F"/>
                </a:solidFill>
              </a:rPr>
              <a:t>E</a:t>
            </a:r>
            <a:endParaRPr lang="pt-BR" sz="1600" b="1">
              <a:solidFill>
                <a:srgbClr val="87161F"/>
              </a:solidFill>
            </a:endParaRPr>
          </a:p>
          <a:p>
            <a:pPr algn="l"/>
            <a:r>
              <a:rPr lang="pt-BR" sz="1600">
                <a:solidFill>
                  <a:srgbClr val="87161F"/>
                </a:solidFill>
              </a:rPr>
              <a:t>10.39a</a:t>
            </a:r>
            <a:r>
              <a:rPr lang="en-US" sz="1600" b="0" i="0" u="none" strike="noStrike" baseline="0"/>
              <a:t> 	Adults with diabetes are at increased risk for the development </a:t>
            </a:r>
            <a:r>
              <a:rPr lang="en-US" sz="1600" b="0" i="0" u="none" strike="noStrike" baseline="0">
                <a:solidFill>
                  <a:srgbClr val="000000"/>
                </a:solidFill>
              </a:rPr>
              <a:t>of 	asymptomatic cardiac structural or functional abnormalities (stage B heart 	failure) or symptomatic (stage C) heart failure. Consider screening adults with 	diabetes by measuring a natriuretic peptide (B-type natriuretic peptide [BNP] 	or N-terminal pro-BNP [</a:t>
            </a:r>
            <a:r>
              <a:rPr lang="en-US" sz="1600" b="0" i="0" u="none" strike="noStrike" baseline="0" err="1">
                <a:solidFill>
                  <a:srgbClr val="000000"/>
                </a:solidFill>
              </a:rPr>
              <a:t>NTproBNP</a:t>
            </a:r>
            <a:r>
              <a:rPr lang="en-US" sz="1600" b="0" i="0" u="none" strike="noStrike" baseline="0">
                <a:solidFill>
                  <a:srgbClr val="000000"/>
                </a:solidFill>
              </a:rPr>
              <a:t>]) to facilitate prevention of stage C heart 	failure. </a:t>
            </a:r>
            <a:r>
              <a:rPr lang="en-US" sz="1600" b="1" i="0" u="none" strike="noStrike" baseline="0">
                <a:solidFill>
                  <a:srgbClr val="87161F"/>
                </a:solidFill>
              </a:rPr>
              <a:t>B</a:t>
            </a:r>
            <a:endParaRPr lang="en-US" sz="1600" b="1">
              <a:solidFill>
                <a:srgbClr val="A6192E"/>
              </a:solidFill>
            </a:endParaRPr>
          </a:p>
        </p:txBody>
      </p:sp>
    </p:spTree>
    <p:extLst>
      <p:ext uri="{BB962C8B-B14F-4D97-AF65-F5344CB8AC3E}">
        <p14:creationId xmlns:p14="http://schemas.microsoft.com/office/powerpoint/2010/main" val="192385021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8" y="790399"/>
            <a:ext cx="8282751" cy="775597"/>
          </a:xfrm>
        </p:spPr>
        <p:txBody>
          <a:bodyPr/>
          <a:lstStyle/>
          <a:p>
            <a:r>
              <a:rPr lang="en-US"/>
              <a:t>Cardiovascular Disease—Screening (continued)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09801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10.39b</a:t>
            </a:r>
            <a:r>
              <a:rPr lang="en-US" sz="1600" dirty="0"/>
              <a:t> 	</a:t>
            </a:r>
            <a:r>
              <a:rPr lang="en-US" sz="1600" b="0" i="0" u="none" strike="noStrike" baseline="0" dirty="0">
                <a:solidFill>
                  <a:srgbClr val="000000"/>
                </a:solidFill>
              </a:rPr>
              <a:t>In asymptomatic individuals with diabetes and abnormal natriuretic peptide 	levels, echocardiography is recommended to identify stage B heart failure. </a:t>
            </a:r>
            <a:r>
              <a:rPr lang="en-US" sz="1600" b="1" i="0" u="none" strike="noStrike" baseline="0" dirty="0">
                <a:solidFill>
                  <a:srgbClr val="87161F"/>
                </a:solidFill>
              </a:rPr>
              <a:t>A</a:t>
            </a:r>
          </a:p>
          <a:p>
            <a:pPr algn="l"/>
            <a:r>
              <a:rPr lang="en-US" sz="1600" dirty="0">
                <a:solidFill>
                  <a:srgbClr val="87161F"/>
                </a:solidFill>
              </a:rPr>
              <a:t>10.40 	</a:t>
            </a:r>
            <a:r>
              <a:rPr lang="en-US" sz="1600" b="0" i="0" u="none" strike="noStrike" baseline="0" dirty="0">
                <a:solidFill>
                  <a:srgbClr val="000000"/>
                </a:solidFill>
              </a:rPr>
              <a:t>In asymptomatic individuals with diabetes and age ≥ 50 years, microvascular 	disease in any location, or foot complications or any end-organ damage from 	diabetes, screening for PAD with ankle-brachial index testing is recommended   	to guide treatment for cardiovascular disease prevention and limb 	preservation. </a:t>
            </a:r>
            <a:r>
              <a:rPr lang="en-US" sz="1600" b="1" i="0" u="none" strike="noStrike" baseline="0" dirty="0">
                <a:solidFill>
                  <a:srgbClr val="87161F"/>
                </a:solidFill>
              </a:rPr>
              <a:t>A</a:t>
            </a:r>
            <a:r>
              <a:rPr lang="en-US" sz="1600" b="0" i="0" u="none" strike="noStrike" baseline="0" dirty="0">
                <a:solidFill>
                  <a:srgbClr val="87161F"/>
                </a:solidFill>
              </a:rPr>
              <a:t> </a:t>
            </a:r>
            <a:r>
              <a:rPr lang="en-US" sz="1600" b="0" i="0" u="none" strike="noStrike" baseline="0" dirty="0">
                <a:solidFill>
                  <a:srgbClr val="000000"/>
                </a:solidFill>
              </a:rPr>
              <a:t>In individuals with diabetes duration ≥10 years, screening for 	PAD should be considered. </a:t>
            </a:r>
            <a:r>
              <a:rPr lang="en-US" sz="1600" b="1" i="0" u="none" strike="noStrike" baseline="0" dirty="0">
                <a:solidFill>
                  <a:srgbClr val="87161F"/>
                </a:solidFill>
              </a:rPr>
              <a:t>B</a:t>
            </a:r>
          </a:p>
        </p:txBody>
      </p:sp>
    </p:spTree>
    <p:extLst>
      <p:ext uri="{BB962C8B-B14F-4D97-AF65-F5344CB8AC3E}">
        <p14:creationId xmlns:p14="http://schemas.microsoft.com/office/powerpoint/2010/main" val="361737437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Cardiovascular Disease—Treatment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25730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A6192E"/>
                </a:solidFill>
              </a:rPr>
              <a:t>10.41 	</a:t>
            </a:r>
            <a:r>
              <a:rPr lang="en-US" sz="1500" b="0" i="0" u="none" strike="noStrike" baseline="0" dirty="0">
                <a:solidFill>
                  <a:srgbClr val="000000"/>
                </a:solidFill>
              </a:rPr>
              <a:t>Among people with type 2 diabetes who have established ASCVD or 	established kidney disease, a sodium–glucose cotransporter 2 (SGLT2) 	inhibitor or glucagon-like peptide 1 (GLP-1) receptor agonist with 	demonstrated cardiovascular disease benefit (</a:t>
            </a:r>
            <a:r>
              <a:rPr lang="en-US" sz="1500" b="1" i="0" u="none" strike="noStrike" baseline="0" dirty="0">
                <a:solidFill>
                  <a:srgbClr val="000000"/>
                </a:solidFill>
              </a:rPr>
              <a:t>Table 10.3B </a:t>
            </a:r>
            <a:r>
              <a:rPr lang="en-US" sz="1500" b="0" i="0" u="none" strike="noStrike" baseline="0" dirty="0">
                <a:solidFill>
                  <a:srgbClr val="000000"/>
                </a:solidFill>
              </a:rPr>
              <a:t>and </a:t>
            </a:r>
            <a:r>
              <a:rPr lang="en-US" sz="1500" b="1" i="0" u="none" strike="noStrike" baseline="0" dirty="0">
                <a:solidFill>
                  <a:srgbClr val="000000"/>
                </a:solidFill>
              </a:rPr>
              <a:t>Table 10.3C</a:t>
            </a:r>
            <a:r>
              <a:rPr lang="en-US" sz="1500" b="0" i="0" u="none" strike="noStrike" baseline="0" dirty="0">
                <a:solidFill>
                  <a:srgbClr val="000000"/>
                </a:solidFill>
              </a:rPr>
              <a:t>) 	is recommended as part of the comprehensive cardiovascular risk reduction 	and/or glucose-lowering treatment plans. </a:t>
            </a:r>
            <a:r>
              <a:rPr lang="en-US" sz="1500" b="1" i="0" u="none" strike="noStrike" baseline="0" dirty="0">
                <a:solidFill>
                  <a:srgbClr val="87161F"/>
                </a:solidFill>
              </a:rPr>
              <a:t>A</a:t>
            </a:r>
            <a:r>
              <a:rPr lang="en-US" sz="1500" b="0" i="0" u="none" strike="noStrike" baseline="0" dirty="0">
                <a:solidFill>
                  <a:srgbClr val="87161F"/>
                </a:solidFill>
              </a:rPr>
              <a:t> </a:t>
            </a:r>
          </a:p>
          <a:p>
            <a:pPr algn="l"/>
            <a:r>
              <a:rPr lang="en-US" sz="1500" dirty="0">
                <a:solidFill>
                  <a:srgbClr val="A6192E"/>
                </a:solidFill>
              </a:rPr>
              <a:t>10.41a</a:t>
            </a:r>
            <a:r>
              <a:rPr lang="en-US" sz="1500" dirty="0"/>
              <a:t> 	</a:t>
            </a:r>
            <a:r>
              <a:rPr lang="en-US" sz="1500" b="0" i="0" u="none" strike="noStrike" baseline="0" dirty="0">
                <a:solidFill>
                  <a:srgbClr val="000000"/>
                </a:solidFill>
              </a:rPr>
              <a:t>In people with type 2 diabetes and established ASCVD, multiple ASCVD risk 	factors, or diabetic kidney disease, an SGLT2 inhibitor with demonstrated 	cardiovascular benefit is recommended to reduce the risk of major adverse 	cardiovascular events and/or heart failure hospitalization. </a:t>
            </a:r>
            <a:r>
              <a:rPr lang="en-US" sz="1500" b="1" i="0" u="none" strike="noStrike" baseline="0" dirty="0">
                <a:solidFill>
                  <a:srgbClr val="87161F"/>
                </a:solidFill>
              </a:rPr>
              <a:t>A</a:t>
            </a:r>
          </a:p>
          <a:p>
            <a:pPr algn="l"/>
            <a:r>
              <a:rPr lang="en-US" sz="1500" dirty="0">
                <a:solidFill>
                  <a:srgbClr val="87161F"/>
                </a:solidFill>
              </a:rPr>
              <a:t>10.41b </a:t>
            </a:r>
            <a:r>
              <a:rPr lang="en-US" sz="1500" b="1" dirty="0">
                <a:solidFill>
                  <a:srgbClr val="87161F"/>
                </a:solidFill>
              </a:rPr>
              <a:t>	</a:t>
            </a:r>
            <a:r>
              <a:rPr lang="en-US" sz="1500" b="0" i="0" u="none" strike="noStrike" baseline="0" dirty="0">
                <a:solidFill>
                  <a:srgbClr val="000000"/>
                </a:solidFill>
              </a:rPr>
              <a:t>In people with type 2 diabetes and established ASCVD or multiple risk factors 	for ASCVD, a GLP-1 receptor agonist with demonstrated cardiovascular benefit is 	recommended to reduce the risk of major adverse cardiovascular events. </a:t>
            </a:r>
            <a:r>
              <a:rPr lang="en-US" sz="1500" b="1" i="0" u="none" strike="noStrike" baseline="0" dirty="0">
                <a:solidFill>
                  <a:srgbClr val="87161F"/>
                </a:solidFill>
              </a:rPr>
              <a:t>A</a:t>
            </a:r>
            <a:endParaRPr lang="en-US" sz="1500" b="1" dirty="0">
              <a:solidFill>
                <a:srgbClr val="A6192E"/>
              </a:solidFill>
            </a:endParaRPr>
          </a:p>
        </p:txBody>
      </p:sp>
    </p:spTree>
    <p:extLst>
      <p:ext uri="{BB962C8B-B14F-4D97-AF65-F5344CB8AC3E}">
        <p14:creationId xmlns:p14="http://schemas.microsoft.com/office/powerpoint/2010/main" val="425013958"/>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8" y="790399"/>
            <a:ext cx="8231577" cy="775597"/>
          </a:xfrm>
        </p:spPr>
        <p:txBody>
          <a:bodyPr/>
          <a:lstStyle/>
          <a:p>
            <a:r>
              <a:rPr lang="en-US" dirty="0"/>
              <a:t>Cardiovascular Disease—Treatment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296293"/>
            <a:ext cx="7930382" cy="325730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A6192E"/>
                </a:solidFill>
              </a:rPr>
              <a:t>10.41c 	</a:t>
            </a:r>
            <a:r>
              <a:rPr lang="en-US" sz="1500" b="0" i="0" u="none" strike="noStrike" baseline="0">
                <a:solidFill>
                  <a:srgbClr val="000000"/>
                </a:solidFill>
              </a:rPr>
              <a:t>In people with type 2 diabetes and established ASCVD or multiple risk factors for 	ASCVD, combined therapy with an SGLT2 inhibitor with demonstrated 	cardiovascular benefit and a GLP-1 receptor agonist with demonstrated 	cardiovascular benefit may be considered for additive reduction of the risk of 	adverse cardiovascular and kidney events. </a:t>
            </a:r>
            <a:r>
              <a:rPr lang="en-US" sz="1500" b="1" i="0" u="none" strike="noStrike" baseline="0">
                <a:solidFill>
                  <a:srgbClr val="87161F"/>
                </a:solidFill>
              </a:rPr>
              <a:t>A</a:t>
            </a:r>
            <a:r>
              <a:rPr lang="en-US" sz="1500" b="0" i="0" u="none" strike="noStrike" baseline="0">
                <a:solidFill>
                  <a:srgbClr val="87161F"/>
                </a:solidFill>
              </a:rPr>
              <a:t> </a:t>
            </a:r>
          </a:p>
          <a:p>
            <a:pPr algn="l"/>
            <a:r>
              <a:rPr lang="en-US" sz="1500">
                <a:solidFill>
                  <a:srgbClr val="A6192E"/>
                </a:solidFill>
              </a:rPr>
              <a:t>10.42a</a:t>
            </a:r>
            <a:r>
              <a:rPr lang="en-US" sz="1500"/>
              <a:t> 	</a:t>
            </a:r>
            <a:r>
              <a:rPr lang="en-US" sz="1500" b="0" i="0" u="none" strike="noStrike" baseline="0">
                <a:solidFill>
                  <a:srgbClr val="000000"/>
                </a:solidFill>
              </a:rPr>
              <a:t>In people with type 2 diabetes and established heart failure with either preserved 	or reduced ejection fraction, an SGLT2 inhibitor (including SGLT1/2 inhibitor) with 	proven benefit in this patient population is recommended to reduce the risk of 	worsening heart failure and cardiovascular death. </a:t>
            </a:r>
            <a:r>
              <a:rPr lang="en-US" sz="1500" b="1" i="0" u="none" strike="noStrike" baseline="0">
                <a:solidFill>
                  <a:srgbClr val="87161F"/>
                </a:solidFill>
              </a:rPr>
              <a:t>A</a:t>
            </a:r>
          </a:p>
          <a:p>
            <a:pPr algn="l"/>
            <a:r>
              <a:rPr lang="en-US" sz="1500">
                <a:solidFill>
                  <a:srgbClr val="87161F"/>
                </a:solidFill>
              </a:rPr>
              <a:t>10.42b </a:t>
            </a:r>
            <a:r>
              <a:rPr lang="en-US" sz="1500" b="1">
                <a:solidFill>
                  <a:srgbClr val="87161F"/>
                </a:solidFill>
              </a:rPr>
              <a:t>	</a:t>
            </a:r>
            <a:r>
              <a:rPr lang="en-US" sz="1500" b="0" i="0" u="none" strike="noStrike" baseline="0">
                <a:solidFill>
                  <a:srgbClr val="000000"/>
                </a:solidFill>
              </a:rPr>
              <a:t>In people with type 2 diabetes and established heart failure with either preserved 	or reduced ejection fraction, an SGLT2 inhibitor with proven benefit in this patient 	population is recommended to improve symptoms, physical limitations, and quality 	of life. </a:t>
            </a:r>
            <a:r>
              <a:rPr lang="en-US" sz="1500" b="1" i="0" u="none" strike="noStrike" baseline="0">
                <a:solidFill>
                  <a:srgbClr val="87161F"/>
                </a:solidFill>
              </a:rPr>
              <a:t>A</a:t>
            </a:r>
            <a:endParaRPr lang="en-US" sz="1500" b="1">
              <a:solidFill>
                <a:srgbClr val="A6192E"/>
              </a:solidFill>
            </a:endParaRPr>
          </a:p>
        </p:txBody>
      </p:sp>
    </p:spTree>
    <p:extLst>
      <p:ext uri="{BB962C8B-B14F-4D97-AF65-F5344CB8AC3E}">
        <p14:creationId xmlns:p14="http://schemas.microsoft.com/office/powerpoint/2010/main" val="410878658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8" y="790399"/>
            <a:ext cx="8318983" cy="775597"/>
          </a:xfrm>
        </p:spPr>
        <p:txBody>
          <a:bodyPr/>
          <a:lstStyle/>
          <a:p>
            <a:r>
              <a:rPr lang="en-US" dirty="0"/>
              <a:t>Cardiovascular Disease—Treatment (continued)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296293"/>
            <a:ext cx="7930382" cy="279563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A6192E"/>
                </a:solidFill>
              </a:rPr>
              <a:t>10.43 	</a:t>
            </a:r>
            <a:r>
              <a:rPr lang="en-US" sz="1500" b="0" i="0" u="none" strike="noStrike" baseline="0">
                <a:solidFill>
                  <a:srgbClr val="000000"/>
                </a:solidFill>
              </a:rPr>
              <a:t>For individuals with type 2 diabetes and chronic kidney disease with albuminuria 	treated with maximum tolerated doses of ACE inhibitor or ARB, addition of 	</a:t>
            </a:r>
            <a:r>
              <a:rPr lang="en-US" sz="1500" b="0" i="0" u="none" strike="noStrike" baseline="0" err="1">
                <a:solidFill>
                  <a:srgbClr val="000000"/>
                </a:solidFill>
              </a:rPr>
              <a:t>finerenone</a:t>
            </a:r>
            <a:r>
              <a:rPr lang="en-US" sz="1500" b="0" i="0" u="none" strike="noStrike" baseline="0">
                <a:solidFill>
                  <a:srgbClr val="000000"/>
                </a:solidFill>
              </a:rPr>
              <a:t> is recommended to improve cardiovascular outcomes and reduce the 	risk of chronic kidney disease progression. </a:t>
            </a:r>
            <a:r>
              <a:rPr lang="en-US" sz="1500" b="1" i="0" u="none" strike="noStrike" baseline="0">
                <a:solidFill>
                  <a:srgbClr val="87161F"/>
                </a:solidFill>
              </a:rPr>
              <a:t>A</a:t>
            </a:r>
          </a:p>
          <a:p>
            <a:pPr algn="l"/>
            <a:r>
              <a:rPr lang="en-US" sz="1500">
                <a:solidFill>
                  <a:srgbClr val="A6192E"/>
                </a:solidFill>
              </a:rPr>
              <a:t>10.44</a:t>
            </a:r>
            <a:r>
              <a:rPr lang="en-US" sz="1500"/>
              <a:t> 	</a:t>
            </a:r>
            <a:r>
              <a:rPr lang="en-US" sz="1500" b="0" i="0" u="none" strike="noStrike" baseline="0">
                <a:solidFill>
                  <a:srgbClr val="000000"/>
                </a:solidFill>
              </a:rPr>
              <a:t>In individuals with diabetes with established ASCVD or aged ≥55 years with 	additional cardiovascular risk factors, ACE inhibitor or ARB therapy is 	recommended to reduce the risk of cardiovascular events and mortality. </a:t>
            </a:r>
            <a:r>
              <a:rPr lang="en-US" sz="1500" b="1" i="0" u="none" strike="noStrike" baseline="0">
                <a:solidFill>
                  <a:srgbClr val="87161F"/>
                </a:solidFill>
              </a:rPr>
              <a:t>A</a:t>
            </a:r>
          </a:p>
          <a:p>
            <a:pPr algn="l"/>
            <a:r>
              <a:rPr lang="en-US" sz="1500">
                <a:solidFill>
                  <a:srgbClr val="87161F"/>
                </a:solidFill>
              </a:rPr>
              <a:t>10.45a </a:t>
            </a:r>
            <a:r>
              <a:rPr lang="en-US" sz="1500" b="1">
                <a:solidFill>
                  <a:srgbClr val="87161F"/>
                </a:solidFill>
              </a:rPr>
              <a:t>	</a:t>
            </a:r>
            <a:r>
              <a:rPr lang="en-US" sz="1500" b="0" i="0" u="none" strike="noStrike" baseline="0">
                <a:solidFill>
                  <a:srgbClr val="000000"/>
                </a:solidFill>
              </a:rPr>
              <a:t>In individuals with diabetes and asymptomatic stage B heart failure, an 	interprofessional approach to optimize guideline-directed medical therapy, which 	should include a cardiovascular disease specialist, is recommended to reduce the 	risk for progression to symptomatic (stage C) heart failure. </a:t>
            </a:r>
            <a:r>
              <a:rPr lang="en-US" sz="1500" b="1" i="0" u="none" strike="noStrike" baseline="0">
                <a:solidFill>
                  <a:srgbClr val="87161F"/>
                </a:solidFill>
              </a:rPr>
              <a:t>A</a:t>
            </a:r>
            <a:endParaRPr lang="en-US" sz="1500" b="1">
              <a:solidFill>
                <a:srgbClr val="A6192E"/>
              </a:solidFill>
            </a:endParaRPr>
          </a:p>
        </p:txBody>
      </p:sp>
    </p:spTree>
    <p:extLst>
      <p:ext uri="{BB962C8B-B14F-4D97-AF65-F5344CB8AC3E}">
        <p14:creationId xmlns:p14="http://schemas.microsoft.com/office/powerpoint/2010/main" val="251274310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8" y="790399"/>
            <a:ext cx="8466901" cy="775597"/>
          </a:xfrm>
        </p:spPr>
        <p:txBody>
          <a:bodyPr/>
          <a:lstStyle/>
          <a:p>
            <a:r>
              <a:rPr lang="en-US" dirty="0"/>
              <a:t>Cardiovascular Disease—Treatment (continued)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296293"/>
            <a:ext cx="7930382" cy="23339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A6192E"/>
                </a:solidFill>
              </a:rPr>
              <a:t>10.45b 	</a:t>
            </a:r>
            <a:r>
              <a:rPr lang="en-US" sz="1500" b="0" i="0" u="none" strike="noStrike" baseline="0" dirty="0">
                <a:solidFill>
                  <a:srgbClr val="000000"/>
                </a:solidFill>
              </a:rPr>
              <a:t>In individuals with diabetes and asymptomatic stage B heart failure, ACE 	inhibitors/ARBs and b-blockers are recommended to reduce the risk for 	progression to symptomatic (stage C) heart failure. </a:t>
            </a:r>
            <a:r>
              <a:rPr lang="en-US" sz="1500" b="1" i="0" u="none" strike="noStrike" baseline="0" dirty="0">
                <a:solidFill>
                  <a:srgbClr val="87161F"/>
                </a:solidFill>
              </a:rPr>
              <a:t>A</a:t>
            </a:r>
          </a:p>
          <a:p>
            <a:pPr algn="l"/>
            <a:r>
              <a:rPr lang="en-US" sz="1500" dirty="0">
                <a:solidFill>
                  <a:srgbClr val="A6192E"/>
                </a:solidFill>
              </a:rPr>
              <a:t>10.45c</a:t>
            </a:r>
            <a:r>
              <a:rPr lang="en-US" sz="1500" dirty="0"/>
              <a:t>	</a:t>
            </a:r>
            <a:r>
              <a:rPr lang="en-US" sz="1500" b="0" i="0" u="none" strike="noStrike" baseline="0" dirty="0"/>
              <a:t>In individuals with type 2 diabetes and asymptomatic stage B heart failure or with 	high risk of or heart failure or with high risk of or </a:t>
            </a:r>
            <a:r>
              <a:rPr lang="en-US" sz="1500" b="0" i="0" u="none" strike="noStrike" baseline="0" dirty="0">
                <a:solidFill>
                  <a:srgbClr val="000000"/>
                </a:solidFill>
              </a:rPr>
              <a:t>established cardiovascular 	disease, treatment with an SGLT inhibitor (including SGLT2 or SGLT1/2 inhibitors) 	is recommended to reduce the risk of hospitalization for heart failure. </a:t>
            </a:r>
            <a:r>
              <a:rPr lang="en-US" sz="1500" b="1" i="0" u="none" strike="noStrike" baseline="0" dirty="0">
                <a:solidFill>
                  <a:srgbClr val="87161F"/>
                </a:solidFill>
              </a:rPr>
              <a:t>A</a:t>
            </a:r>
          </a:p>
          <a:p>
            <a:pPr algn="l"/>
            <a:r>
              <a:rPr lang="en-US" sz="1500" dirty="0">
                <a:solidFill>
                  <a:srgbClr val="87161F"/>
                </a:solidFill>
              </a:rPr>
              <a:t>10.45d </a:t>
            </a:r>
            <a:r>
              <a:rPr lang="en-US" sz="1500" b="1" dirty="0">
                <a:solidFill>
                  <a:srgbClr val="87161F"/>
                </a:solidFill>
              </a:rPr>
              <a:t>	</a:t>
            </a:r>
            <a:r>
              <a:rPr lang="en-US" sz="1500" b="0" i="0" u="none" strike="noStrike" baseline="0" dirty="0">
                <a:solidFill>
                  <a:srgbClr val="000000"/>
                </a:solidFill>
              </a:rPr>
              <a:t>In individuals with type 2 diabetes and diabetic kidney disease, </a:t>
            </a:r>
            <a:r>
              <a:rPr lang="en-US" sz="1500" b="0" i="0" u="none" strike="noStrike" baseline="0" dirty="0" err="1">
                <a:solidFill>
                  <a:srgbClr val="000000"/>
                </a:solidFill>
              </a:rPr>
              <a:t>finerenone</a:t>
            </a:r>
            <a:r>
              <a:rPr lang="en-US" sz="1500" dirty="0">
                <a:solidFill>
                  <a:srgbClr val="000000"/>
                </a:solidFill>
              </a:rPr>
              <a:t> i</a:t>
            </a:r>
            <a:r>
              <a:rPr lang="en-US" sz="1500" b="0" i="0" u="none" strike="noStrike" baseline="0" dirty="0">
                <a:solidFill>
                  <a:srgbClr val="000000"/>
                </a:solidFill>
              </a:rPr>
              <a:t>s 	recommended to reduce the risk of hospitalization for heart failure. </a:t>
            </a:r>
            <a:r>
              <a:rPr lang="en-US" sz="1500" b="1" i="0" u="none" strike="noStrike" baseline="0" dirty="0">
                <a:solidFill>
                  <a:srgbClr val="87161F"/>
                </a:solidFill>
              </a:rPr>
              <a:t>A</a:t>
            </a:r>
            <a:endParaRPr lang="en-US" sz="1500" b="1" dirty="0">
              <a:solidFill>
                <a:srgbClr val="A6192E"/>
              </a:solidFill>
            </a:endParaRPr>
          </a:p>
        </p:txBody>
      </p:sp>
    </p:spTree>
    <p:extLst>
      <p:ext uri="{BB962C8B-B14F-4D97-AF65-F5344CB8AC3E}">
        <p14:creationId xmlns:p14="http://schemas.microsoft.com/office/powerpoint/2010/main" val="2189273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6" y="1178197"/>
            <a:ext cx="7964513" cy="361637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sz="1500" dirty="0"/>
              <a:t>Diabetes can be classified into the following general categories:</a:t>
            </a:r>
          </a:p>
          <a:p>
            <a:pPr marL="457200" indent="-288925">
              <a:spcBef>
                <a:spcPts val="1200"/>
              </a:spcBef>
              <a:buClr>
                <a:srgbClr val="C92600"/>
              </a:buClr>
              <a:buFont typeface="+mj-lt"/>
              <a:buAutoNum type="arabicPeriod"/>
            </a:pPr>
            <a:r>
              <a:rPr lang="en-US" sz="1500" dirty="0"/>
              <a:t>Type 1 diabetes (due to autoimmune </a:t>
            </a:r>
            <a:r>
              <a:rPr lang="el-GR" sz="1500" dirty="0"/>
              <a:t>β</a:t>
            </a:r>
            <a:r>
              <a:rPr lang="en-US" sz="1500" dirty="0"/>
              <a:t>-cell destruction, usually leading to absolute insulin deficiency, including latent autoimmune diabetes of adulthood)</a:t>
            </a:r>
          </a:p>
          <a:p>
            <a:pPr marL="457200" indent="-288925">
              <a:spcBef>
                <a:spcPts val="1200"/>
              </a:spcBef>
              <a:buClr>
                <a:srgbClr val="C92600"/>
              </a:buClr>
              <a:buFont typeface="+mj-lt"/>
              <a:buAutoNum type="arabicPeriod"/>
            </a:pPr>
            <a:r>
              <a:rPr lang="en-US" sz="1500" dirty="0"/>
              <a:t>Type 2 diabetes (due to a non-autoimmune progressive loss of adequate </a:t>
            </a:r>
            <a:r>
              <a:rPr lang="el-GR" sz="1500" dirty="0"/>
              <a:t>β</a:t>
            </a:r>
            <a:r>
              <a:rPr lang="en-US" sz="1500" dirty="0"/>
              <a:t>-cell insulin secretion, frequently on the background of insulin resistance and metabolic syndrome)</a:t>
            </a:r>
          </a:p>
          <a:p>
            <a:pPr marL="457200" indent="-288925">
              <a:spcBef>
                <a:spcPts val="1200"/>
              </a:spcBef>
              <a:buClr>
                <a:srgbClr val="C92600"/>
              </a:buClr>
              <a:buFont typeface="+mj-lt"/>
              <a:buAutoNum type="arabicPeriod"/>
            </a:pPr>
            <a:r>
              <a:rPr lang="en-US" sz="1500" dirty="0"/>
              <a:t>Specific types of diabetes due to other causes, e.g., monogenic diabetes syndromes (such as neonatal diabetes and maturity-onset diabetes of the young), diseases of the exocrine pancreas (such as cystic fibrosis and pancreatitis), and drug- or chemical-induced diabetes (such as with glucocorticoid use, in the treatment of HIV, or after organ transplantation)</a:t>
            </a:r>
          </a:p>
          <a:p>
            <a:pPr marL="457200" indent="-288925">
              <a:spcBef>
                <a:spcPts val="1200"/>
              </a:spcBef>
              <a:buClr>
                <a:srgbClr val="C92600"/>
              </a:buClr>
              <a:buFont typeface="+mj-lt"/>
              <a:buAutoNum type="arabicPeriod"/>
            </a:pPr>
            <a:r>
              <a:rPr lang="en-US" sz="1500" dirty="0"/>
              <a:t>Gestational diabetes mellitus (diabetes diagnosed in the second or third trimester of pregnancy that was not clearly overt diabetes prior to gestation </a:t>
            </a:r>
            <a:r>
              <a:rPr lang="en-US" sz="1500" b="0" i="0" u="none" strike="noStrike" baseline="0" dirty="0"/>
              <a:t>or other types of diabetes occurring throughout pregnancy, such as type 1 diabetes).</a:t>
            </a:r>
            <a:endParaRPr lang="en-US" sz="1500" dirty="0"/>
          </a:p>
        </p:txBody>
      </p:sp>
      <p:sp>
        <p:nvSpPr>
          <p:cNvPr id="4" name="Title 1">
            <a:extLst>
              <a:ext uri="{FF2B5EF4-FFF2-40B4-BE49-F238E27FC236}">
                <a16:creationId xmlns:a16="http://schemas.microsoft.com/office/drawing/2014/main" id="{2F19B99A-6336-A41B-092B-9F9894C34CDD}"/>
              </a:ext>
            </a:extLst>
          </p:cNvPr>
          <p:cNvSpPr>
            <a:spLocks noGrp="1"/>
          </p:cNvSpPr>
          <p:nvPr>
            <p:ph type="title"/>
          </p:nvPr>
        </p:nvSpPr>
        <p:spPr>
          <a:xfrm>
            <a:off x="684187" y="790399"/>
            <a:ext cx="7775110" cy="387798"/>
          </a:xfrm>
        </p:spPr>
        <p:txBody>
          <a:bodyPr/>
          <a:lstStyle/>
          <a:p>
            <a:r>
              <a:rPr lang="en-US" dirty="0"/>
              <a:t>Classification (continued) </a:t>
            </a:r>
            <a:endParaRPr lang="en-US" dirty="0">
              <a:solidFill>
                <a:srgbClr val="A6192E"/>
              </a:solidFill>
            </a:endParaRPr>
          </a:p>
        </p:txBody>
      </p:sp>
    </p:spTree>
    <p:extLst>
      <p:ext uri="{BB962C8B-B14F-4D97-AF65-F5344CB8AC3E}">
        <p14:creationId xmlns:p14="http://schemas.microsoft.com/office/powerpoint/2010/main" val="30709667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8" y="790399"/>
            <a:ext cx="8466901" cy="775597"/>
          </a:xfrm>
        </p:spPr>
        <p:txBody>
          <a:bodyPr/>
          <a:lstStyle/>
          <a:p>
            <a:r>
              <a:rPr lang="en-US" dirty="0"/>
              <a:t>Cardiovascular Disease—Treatment (continued)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296293"/>
            <a:ext cx="7930382" cy="348813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A6192E"/>
                </a:solidFill>
              </a:rPr>
              <a:t>10.45e 	</a:t>
            </a:r>
            <a:r>
              <a:rPr lang="en-US" sz="1500" b="0" i="0" u="none" strike="noStrike" baseline="0">
                <a:solidFill>
                  <a:srgbClr val="000000"/>
                </a:solidFill>
              </a:rPr>
              <a:t>In individuals with diabetes, guideline-directed medical therapy for myocardial 	infarction and symptomatic stage C heart failure is recommended with ACE 	inhibitors/ARBs, MRAs, angiotensin receptor/neprilysin inhibitor, </a:t>
            </a:r>
            <a:r>
              <a:rPr lang="el-GR" sz="1500" b="0" i="0" u="none" strike="noStrike" baseline="0">
                <a:solidFill>
                  <a:srgbClr val="000000"/>
                </a:solidFill>
              </a:rPr>
              <a:t>β</a:t>
            </a:r>
            <a:r>
              <a:rPr lang="en-US" sz="1500" b="0" i="0" u="none" strike="noStrike" baseline="0">
                <a:solidFill>
                  <a:srgbClr val="000000"/>
                </a:solidFill>
              </a:rPr>
              <a:t>-blockers, and 	SGLT2 inhibitors, similar to guideline-directed medical therapy for people without 	diabetes. </a:t>
            </a:r>
            <a:r>
              <a:rPr lang="en-US" sz="1500" b="1" i="0" u="none" strike="noStrike" baseline="0">
                <a:solidFill>
                  <a:srgbClr val="87161F"/>
                </a:solidFill>
              </a:rPr>
              <a:t>A</a:t>
            </a:r>
          </a:p>
          <a:p>
            <a:pPr algn="l"/>
            <a:r>
              <a:rPr lang="en-US" sz="1500">
                <a:solidFill>
                  <a:srgbClr val="A6192E"/>
                </a:solidFill>
              </a:rPr>
              <a:t>10.46</a:t>
            </a:r>
            <a:r>
              <a:rPr lang="en-US" sz="1500"/>
              <a:t>	</a:t>
            </a:r>
            <a:r>
              <a:rPr lang="en-US" sz="1500" b="0" i="0" u="none" strike="noStrike" baseline="0">
                <a:solidFill>
                  <a:srgbClr val="000000"/>
                </a:solidFill>
              </a:rPr>
              <a:t>In people with type 2 diabetes with stable heart failure, metformin may be 	continued for glucose lowering if estimated glomerular filtration rate remains &gt;30 	mL/min/1.73 m</a:t>
            </a:r>
            <a:r>
              <a:rPr lang="en-US" sz="1500" b="0" i="0" u="none" strike="noStrike" baseline="30000">
                <a:solidFill>
                  <a:srgbClr val="000000"/>
                </a:solidFill>
              </a:rPr>
              <a:t>2</a:t>
            </a:r>
            <a:r>
              <a:rPr lang="en-US" sz="1500" b="0" i="0" u="none" strike="noStrike" baseline="0">
                <a:solidFill>
                  <a:srgbClr val="000000"/>
                </a:solidFill>
              </a:rPr>
              <a:t> but should be avoided in unstable or hospitalized individuals with 	heart failure. </a:t>
            </a:r>
            <a:r>
              <a:rPr lang="en-US" sz="1500" b="1" i="0" u="none" strike="noStrike" baseline="0">
                <a:solidFill>
                  <a:srgbClr val="87161F"/>
                </a:solidFill>
              </a:rPr>
              <a:t>B</a:t>
            </a:r>
          </a:p>
          <a:p>
            <a:pPr algn="l"/>
            <a:r>
              <a:rPr lang="en-US" sz="1500">
                <a:solidFill>
                  <a:srgbClr val="87161F"/>
                </a:solidFill>
              </a:rPr>
              <a:t>10.47 </a:t>
            </a:r>
            <a:r>
              <a:rPr lang="en-US" sz="1500" b="1">
                <a:solidFill>
                  <a:srgbClr val="87161F"/>
                </a:solidFill>
              </a:rPr>
              <a:t>	</a:t>
            </a:r>
            <a:r>
              <a:rPr lang="en-US" sz="1500" b="0" i="0" u="none" strike="noStrike" baseline="0">
                <a:solidFill>
                  <a:srgbClr val="000000"/>
                </a:solidFill>
              </a:rPr>
              <a:t>Individuals with type 1 diabetes and those with type 2 diabetes who are ketosis 	prone and/or those consuming ketogenic diets who are treated with SGLT inhibition 	should be educated on the risks and signs of ketoacidosis and methods of risk 	management and provided with appropriate tools for accurate ketone 	measurement (i.e., serum </a:t>
            </a:r>
            <a:r>
              <a:rPr lang="el-GR" sz="1500" b="0" i="0" u="none" strike="noStrike" baseline="0">
                <a:solidFill>
                  <a:srgbClr val="000000"/>
                </a:solidFill>
              </a:rPr>
              <a:t>β</a:t>
            </a:r>
            <a:r>
              <a:rPr lang="en-US" sz="1500" b="0" i="0" u="none" strike="noStrike" baseline="0">
                <a:solidFill>
                  <a:srgbClr val="000000"/>
                </a:solidFill>
              </a:rPr>
              <a:t>-hydroxybutyrate). </a:t>
            </a:r>
            <a:r>
              <a:rPr lang="en-US" sz="1500" b="1" i="0" u="none" strike="noStrike" baseline="0">
                <a:solidFill>
                  <a:srgbClr val="87161F"/>
                </a:solidFill>
              </a:rPr>
              <a:t>E</a:t>
            </a:r>
            <a:endParaRPr lang="en-US" sz="1500" b="1">
              <a:solidFill>
                <a:srgbClr val="A6192E"/>
              </a:solidFill>
            </a:endParaRPr>
          </a:p>
        </p:txBody>
      </p:sp>
    </p:spTree>
    <p:extLst>
      <p:ext uri="{BB962C8B-B14F-4D97-AF65-F5344CB8AC3E}">
        <p14:creationId xmlns:p14="http://schemas.microsoft.com/office/powerpoint/2010/main" val="212042370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D1B3BBB-E856-415D-A1CB-A153E35B4FC4}"/>
              </a:ext>
            </a:extLst>
          </p:cNvPr>
          <p:cNvSpPr txBox="1"/>
          <p:nvPr/>
        </p:nvSpPr>
        <p:spPr>
          <a:xfrm>
            <a:off x="5539563" y="648586"/>
            <a:ext cx="3359888" cy="1754326"/>
          </a:xfrm>
          <a:prstGeom prst="rect">
            <a:avLst/>
          </a:prstGeom>
          <a:noFill/>
        </p:spPr>
        <p:txBody>
          <a:bodyPr wrap="square" rtlCol="0">
            <a:spAutoFit/>
          </a:bodyPr>
          <a:lstStyle/>
          <a:p>
            <a:r>
              <a:rPr lang="en-US" b="1" dirty="0">
                <a:solidFill>
                  <a:srgbClr val="A6192E"/>
                </a:solidFill>
                <a:latin typeface="AdvOT3f16987d"/>
              </a:rPr>
              <a:t>Table 10.3</a:t>
            </a:r>
            <a:r>
              <a:rPr lang="en-US" b="1" dirty="0">
                <a:solidFill>
                  <a:srgbClr val="A6192E"/>
                </a:solidFill>
                <a:latin typeface="AdvOTfe7a3604.I"/>
              </a:rPr>
              <a:t>A</a:t>
            </a:r>
            <a:r>
              <a:rPr lang="en-US" b="1" dirty="0">
                <a:solidFill>
                  <a:srgbClr val="A6192E"/>
                </a:solidFill>
                <a:latin typeface="AdvOT3f16987d+20"/>
              </a:rPr>
              <a:t>—</a:t>
            </a:r>
            <a:r>
              <a:rPr lang="en-US" b="1" dirty="0">
                <a:solidFill>
                  <a:srgbClr val="A6192E"/>
                </a:solidFill>
                <a:latin typeface="AdvOT3f16987d"/>
              </a:rPr>
              <a:t>Cardiovascular and cardiorenal outcomes trials of available antihyperglycemic medications completed after the issuance of the FDA 2008 guidelines: DPP-4 inhibitors</a:t>
            </a:r>
            <a:endParaRPr lang="en-US" b="1" dirty="0">
              <a:solidFill>
                <a:srgbClr val="A6192E"/>
              </a:solidFill>
            </a:endParaRPr>
          </a:p>
        </p:txBody>
      </p:sp>
      <p:sp>
        <p:nvSpPr>
          <p:cNvPr id="5" name="TextBox 4">
            <a:extLst>
              <a:ext uri="{FF2B5EF4-FFF2-40B4-BE49-F238E27FC236}">
                <a16:creationId xmlns:a16="http://schemas.microsoft.com/office/drawing/2014/main" id="{843024CB-7230-468E-B94E-7CC48ED8AAE9}"/>
              </a:ext>
            </a:extLst>
          </p:cNvPr>
          <p:cNvSpPr txBox="1">
            <a:spLocks noChangeArrowheads="1"/>
          </p:cNvSpPr>
          <p:nvPr/>
        </p:nvSpPr>
        <p:spPr bwMode="auto">
          <a:xfrm>
            <a:off x="5539563" y="3093384"/>
            <a:ext cx="17207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Cardiovascular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1):S179-S218</a:t>
            </a:r>
          </a:p>
        </p:txBody>
      </p:sp>
      <p:pic>
        <p:nvPicPr>
          <p:cNvPr id="7" name="Picture 6">
            <a:extLst>
              <a:ext uri="{FF2B5EF4-FFF2-40B4-BE49-F238E27FC236}">
                <a16:creationId xmlns:a16="http://schemas.microsoft.com/office/drawing/2014/main" id="{72FDA9B0-D59F-5159-D648-9923794A342E}"/>
              </a:ext>
            </a:extLst>
          </p:cNvPr>
          <p:cNvPicPr>
            <a:picLocks noChangeAspect="1"/>
          </p:cNvPicPr>
          <p:nvPr/>
        </p:nvPicPr>
        <p:blipFill>
          <a:blip r:embed="rId2"/>
          <a:stretch>
            <a:fillRect/>
          </a:stretch>
        </p:blipFill>
        <p:spPr>
          <a:xfrm>
            <a:off x="437112" y="31750"/>
            <a:ext cx="3735875" cy="5143500"/>
          </a:xfrm>
          <a:prstGeom prst="rect">
            <a:avLst/>
          </a:prstGeom>
        </p:spPr>
      </p:pic>
    </p:spTree>
    <p:extLst>
      <p:ext uri="{BB962C8B-B14F-4D97-AF65-F5344CB8AC3E}">
        <p14:creationId xmlns:p14="http://schemas.microsoft.com/office/powerpoint/2010/main" val="234565815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6" name="TextBox 5">
            <a:extLst>
              <a:ext uri="{FF2B5EF4-FFF2-40B4-BE49-F238E27FC236}">
                <a16:creationId xmlns:a16="http://schemas.microsoft.com/office/drawing/2014/main" id="{2D1B3BBB-E856-415D-A1CB-A153E35B4FC4}"/>
              </a:ext>
            </a:extLst>
          </p:cNvPr>
          <p:cNvSpPr txBox="1"/>
          <p:nvPr/>
        </p:nvSpPr>
        <p:spPr>
          <a:xfrm>
            <a:off x="6315740" y="648586"/>
            <a:ext cx="2364798" cy="2554545"/>
          </a:xfrm>
          <a:prstGeom prst="rect">
            <a:avLst/>
          </a:prstGeom>
          <a:noFill/>
        </p:spPr>
        <p:txBody>
          <a:bodyPr wrap="square" rtlCol="0">
            <a:spAutoFit/>
          </a:bodyPr>
          <a:lstStyle/>
          <a:p>
            <a:r>
              <a:rPr lang="en-US" sz="1600" b="1" dirty="0">
                <a:solidFill>
                  <a:srgbClr val="A6192E"/>
                </a:solidFill>
                <a:latin typeface="AdvOT3f16987d"/>
              </a:rPr>
              <a:t>Table 10.3B—Cardiovascular and cardiorenal outcomes trials of available antihyperglycemic medications completed after the issuance</a:t>
            </a:r>
          </a:p>
          <a:p>
            <a:r>
              <a:rPr lang="en-US" sz="1600" b="1" dirty="0">
                <a:solidFill>
                  <a:srgbClr val="A6192E"/>
                </a:solidFill>
                <a:latin typeface="AdvOT3f16987d"/>
              </a:rPr>
              <a:t>of the FDA 2008 guidelines: GLP-1 receptor agonists (1 of 2)</a:t>
            </a:r>
            <a:endParaRPr lang="en-US" sz="1600" b="1" dirty="0">
              <a:solidFill>
                <a:srgbClr val="A6192E"/>
              </a:solidFill>
            </a:endParaRPr>
          </a:p>
        </p:txBody>
      </p:sp>
      <p:sp>
        <p:nvSpPr>
          <p:cNvPr id="5" name="TextBox 4">
            <a:extLst>
              <a:ext uri="{FF2B5EF4-FFF2-40B4-BE49-F238E27FC236}">
                <a16:creationId xmlns:a16="http://schemas.microsoft.com/office/drawing/2014/main" id="{0BF78899-6BC3-4316-B59A-397C7AC349BD}"/>
              </a:ext>
            </a:extLst>
          </p:cNvPr>
          <p:cNvSpPr txBox="1">
            <a:spLocks noChangeArrowheads="1"/>
          </p:cNvSpPr>
          <p:nvPr/>
        </p:nvSpPr>
        <p:spPr bwMode="auto">
          <a:xfrm>
            <a:off x="6315739" y="3336145"/>
            <a:ext cx="17207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Cardiovascular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1):S179-S218</a:t>
            </a:r>
          </a:p>
        </p:txBody>
      </p:sp>
      <p:pic>
        <p:nvPicPr>
          <p:cNvPr id="7" name="Picture 6">
            <a:extLst>
              <a:ext uri="{FF2B5EF4-FFF2-40B4-BE49-F238E27FC236}">
                <a16:creationId xmlns:a16="http://schemas.microsoft.com/office/drawing/2014/main" id="{1954151E-3461-205F-D52B-9673A8076046}"/>
              </a:ext>
            </a:extLst>
          </p:cNvPr>
          <p:cNvPicPr>
            <a:picLocks noChangeAspect="1"/>
          </p:cNvPicPr>
          <p:nvPr/>
        </p:nvPicPr>
        <p:blipFill>
          <a:blip r:embed="rId2"/>
          <a:stretch>
            <a:fillRect/>
          </a:stretch>
        </p:blipFill>
        <p:spPr>
          <a:xfrm rot="5400000">
            <a:off x="1554448" y="-548767"/>
            <a:ext cx="3213230" cy="5809104"/>
          </a:xfrm>
          <a:prstGeom prst="rect">
            <a:avLst/>
          </a:prstGeom>
        </p:spPr>
      </p:pic>
    </p:spTree>
    <p:extLst>
      <p:ext uri="{BB962C8B-B14F-4D97-AF65-F5344CB8AC3E}">
        <p14:creationId xmlns:p14="http://schemas.microsoft.com/office/powerpoint/2010/main" val="349311270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6" name="TextBox 5">
            <a:extLst>
              <a:ext uri="{FF2B5EF4-FFF2-40B4-BE49-F238E27FC236}">
                <a16:creationId xmlns:a16="http://schemas.microsoft.com/office/drawing/2014/main" id="{2D1B3BBB-E856-415D-A1CB-A153E35B4FC4}"/>
              </a:ext>
            </a:extLst>
          </p:cNvPr>
          <p:cNvSpPr txBox="1"/>
          <p:nvPr/>
        </p:nvSpPr>
        <p:spPr>
          <a:xfrm>
            <a:off x="6315739" y="608242"/>
            <a:ext cx="2583711" cy="2708434"/>
          </a:xfrm>
          <a:prstGeom prst="rect">
            <a:avLst/>
          </a:prstGeom>
          <a:noFill/>
        </p:spPr>
        <p:txBody>
          <a:bodyPr wrap="square" rtlCol="0">
            <a:spAutoFit/>
          </a:bodyPr>
          <a:lstStyle/>
          <a:p>
            <a:r>
              <a:rPr lang="en-US" sz="1700" b="1" dirty="0">
                <a:solidFill>
                  <a:srgbClr val="A6192E"/>
                </a:solidFill>
                <a:latin typeface="AdvOT3f16987d"/>
              </a:rPr>
              <a:t>Table 10.3B—Cardiovascular and cardiorenal outcomes trials of available antihyperglycemic medications completed after the issuance</a:t>
            </a:r>
          </a:p>
          <a:p>
            <a:r>
              <a:rPr lang="en-US" sz="1700" b="1" dirty="0">
                <a:solidFill>
                  <a:srgbClr val="A6192E"/>
                </a:solidFill>
                <a:latin typeface="AdvOT3f16987d"/>
              </a:rPr>
              <a:t>of the FDA 2008 guidelines: GLP-1 receptor agonists (2 of 2)</a:t>
            </a:r>
            <a:endParaRPr lang="en-US" sz="1700" b="1" dirty="0">
              <a:solidFill>
                <a:srgbClr val="A6192E"/>
              </a:solidFill>
            </a:endParaRPr>
          </a:p>
        </p:txBody>
      </p:sp>
      <p:sp>
        <p:nvSpPr>
          <p:cNvPr id="5" name="TextBox 4">
            <a:extLst>
              <a:ext uri="{FF2B5EF4-FFF2-40B4-BE49-F238E27FC236}">
                <a16:creationId xmlns:a16="http://schemas.microsoft.com/office/drawing/2014/main" id="{35D345F2-615E-4ADC-90D2-461A84BDCA88}"/>
              </a:ext>
            </a:extLst>
          </p:cNvPr>
          <p:cNvSpPr txBox="1">
            <a:spLocks noChangeArrowheads="1"/>
          </p:cNvSpPr>
          <p:nvPr/>
        </p:nvSpPr>
        <p:spPr bwMode="auto">
          <a:xfrm>
            <a:off x="6315739" y="3292963"/>
            <a:ext cx="17207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Cardiovascular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1):S179-S218</a:t>
            </a:r>
          </a:p>
        </p:txBody>
      </p:sp>
      <p:pic>
        <p:nvPicPr>
          <p:cNvPr id="7" name="Picture 6">
            <a:extLst>
              <a:ext uri="{FF2B5EF4-FFF2-40B4-BE49-F238E27FC236}">
                <a16:creationId xmlns:a16="http://schemas.microsoft.com/office/drawing/2014/main" id="{699B9739-46E2-470E-AE6B-0213ABDD19D5}"/>
              </a:ext>
            </a:extLst>
          </p:cNvPr>
          <p:cNvPicPr>
            <a:picLocks noChangeAspect="1"/>
          </p:cNvPicPr>
          <p:nvPr/>
        </p:nvPicPr>
        <p:blipFill>
          <a:blip r:embed="rId2"/>
          <a:stretch>
            <a:fillRect/>
          </a:stretch>
        </p:blipFill>
        <p:spPr>
          <a:xfrm rot="5400000">
            <a:off x="1847149" y="-634332"/>
            <a:ext cx="2645062" cy="6065801"/>
          </a:xfrm>
          <a:prstGeom prst="rect">
            <a:avLst/>
          </a:prstGeom>
        </p:spPr>
      </p:pic>
    </p:spTree>
    <p:extLst>
      <p:ext uri="{BB962C8B-B14F-4D97-AF65-F5344CB8AC3E}">
        <p14:creationId xmlns:p14="http://schemas.microsoft.com/office/powerpoint/2010/main" val="260034792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6" name="TextBox 5">
            <a:extLst>
              <a:ext uri="{FF2B5EF4-FFF2-40B4-BE49-F238E27FC236}">
                <a16:creationId xmlns:a16="http://schemas.microsoft.com/office/drawing/2014/main" id="{2D1B3BBB-E856-415D-A1CB-A153E35B4FC4}"/>
              </a:ext>
            </a:extLst>
          </p:cNvPr>
          <p:cNvSpPr txBox="1"/>
          <p:nvPr/>
        </p:nvSpPr>
        <p:spPr>
          <a:xfrm>
            <a:off x="6315739" y="588073"/>
            <a:ext cx="2583711" cy="2862322"/>
          </a:xfrm>
          <a:prstGeom prst="rect">
            <a:avLst/>
          </a:prstGeom>
          <a:noFill/>
        </p:spPr>
        <p:txBody>
          <a:bodyPr wrap="square" rtlCol="0">
            <a:spAutoFit/>
          </a:bodyPr>
          <a:lstStyle/>
          <a:p>
            <a:r>
              <a:rPr lang="en-US" b="1" dirty="0">
                <a:solidFill>
                  <a:srgbClr val="A6192E"/>
                </a:solidFill>
                <a:latin typeface="AdvOT3f16987d"/>
              </a:rPr>
              <a:t>Table 10.3C—Cardiovascular and cardiorenal outcomes trials of available antihyperglycemic medications completed after the issuance</a:t>
            </a:r>
          </a:p>
          <a:p>
            <a:r>
              <a:rPr lang="en-US" b="1" dirty="0">
                <a:solidFill>
                  <a:srgbClr val="A6192E"/>
                </a:solidFill>
                <a:latin typeface="AdvOT3f16987d"/>
              </a:rPr>
              <a:t>of the FDA 2008 guidelines: SGLT2 inhibitors </a:t>
            </a:r>
            <a:r>
              <a:rPr lang="en-US" sz="1800" b="1" dirty="0">
                <a:solidFill>
                  <a:srgbClr val="A6192E"/>
                </a:solidFill>
                <a:latin typeface="AdvOT3f16987d"/>
              </a:rPr>
              <a:t>(1 of 2)</a:t>
            </a:r>
            <a:endParaRPr lang="en-US" b="1" dirty="0">
              <a:solidFill>
                <a:srgbClr val="A6192E"/>
              </a:solidFill>
            </a:endParaRPr>
          </a:p>
        </p:txBody>
      </p:sp>
      <p:sp>
        <p:nvSpPr>
          <p:cNvPr id="7" name="TextBox 6">
            <a:extLst>
              <a:ext uri="{FF2B5EF4-FFF2-40B4-BE49-F238E27FC236}">
                <a16:creationId xmlns:a16="http://schemas.microsoft.com/office/drawing/2014/main" id="{82C90877-9BFB-470B-BCAC-C5B2C6F9E8B7}"/>
              </a:ext>
            </a:extLst>
          </p:cNvPr>
          <p:cNvSpPr txBox="1">
            <a:spLocks noChangeArrowheads="1"/>
          </p:cNvSpPr>
          <p:nvPr/>
        </p:nvSpPr>
        <p:spPr bwMode="auto">
          <a:xfrm>
            <a:off x="6382013" y="3412159"/>
            <a:ext cx="17207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Cardiovascular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1):S179-S218</a:t>
            </a:r>
          </a:p>
        </p:txBody>
      </p:sp>
      <p:pic>
        <p:nvPicPr>
          <p:cNvPr id="5" name="Picture 4">
            <a:extLst>
              <a:ext uri="{FF2B5EF4-FFF2-40B4-BE49-F238E27FC236}">
                <a16:creationId xmlns:a16="http://schemas.microsoft.com/office/drawing/2014/main" id="{805B32D8-AEF1-CFF5-7165-E3D1756A252B}"/>
              </a:ext>
            </a:extLst>
          </p:cNvPr>
          <p:cNvPicPr>
            <a:picLocks noChangeAspect="1"/>
          </p:cNvPicPr>
          <p:nvPr/>
        </p:nvPicPr>
        <p:blipFill>
          <a:blip r:embed="rId2"/>
          <a:stretch>
            <a:fillRect/>
          </a:stretch>
        </p:blipFill>
        <p:spPr>
          <a:xfrm rot="5400000">
            <a:off x="1278751" y="-436466"/>
            <a:ext cx="3732487" cy="6016431"/>
          </a:xfrm>
          <a:prstGeom prst="rect">
            <a:avLst/>
          </a:prstGeom>
        </p:spPr>
      </p:pic>
    </p:spTree>
    <p:extLst>
      <p:ext uri="{BB962C8B-B14F-4D97-AF65-F5344CB8AC3E}">
        <p14:creationId xmlns:p14="http://schemas.microsoft.com/office/powerpoint/2010/main" val="350722282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6" name="TextBox 5">
            <a:extLst>
              <a:ext uri="{FF2B5EF4-FFF2-40B4-BE49-F238E27FC236}">
                <a16:creationId xmlns:a16="http://schemas.microsoft.com/office/drawing/2014/main" id="{2D1B3BBB-E856-415D-A1CB-A153E35B4FC4}"/>
              </a:ext>
            </a:extLst>
          </p:cNvPr>
          <p:cNvSpPr txBox="1"/>
          <p:nvPr/>
        </p:nvSpPr>
        <p:spPr>
          <a:xfrm>
            <a:off x="6315739" y="588071"/>
            <a:ext cx="2583711" cy="2862322"/>
          </a:xfrm>
          <a:prstGeom prst="rect">
            <a:avLst/>
          </a:prstGeom>
          <a:noFill/>
        </p:spPr>
        <p:txBody>
          <a:bodyPr wrap="square" rtlCol="0">
            <a:spAutoFit/>
          </a:bodyPr>
          <a:lstStyle/>
          <a:p>
            <a:r>
              <a:rPr lang="en-US" b="1" dirty="0">
                <a:solidFill>
                  <a:srgbClr val="A6192E"/>
                </a:solidFill>
                <a:latin typeface="AdvOT3f16987d"/>
              </a:rPr>
              <a:t>Table 10.3C—Cardiovascular and cardiorenal outcomes trials of available antihyperglycemic medications completed after the issuance</a:t>
            </a:r>
          </a:p>
          <a:p>
            <a:r>
              <a:rPr lang="en-US" b="1" dirty="0">
                <a:solidFill>
                  <a:srgbClr val="A6192E"/>
                </a:solidFill>
                <a:latin typeface="AdvOT3f16987d"/>
              </a:rPr>
              <a:t>of the FDA 2008 guidelines: SGLT2 inhibitors </a:t>
            </a:r>
            <a:r>
              <a:rPr lang="en-US" sz="1800" b="1" dirty="0">
                <a:solidFill>
                  <a:srgbClr val="A6192E"/>
                </a:solidFill>
                <a:latin typeface="AdvOT3f16987d"/>
              </a:rPr>
              <a:t>(2 of 2)</a:t>
            </a:r>
            <a:endParaRPr lang="en-US" b="1" dirty="0">
              <a:solidFill>
                <a:srgbClr val="A6192E"/>
              </a:solidFill>
            </a:endParaRPr>
          </a:p>
        </p:txBody>
      </p:sp>
      <p:sp>
        <p:nvSpPr>
          <p:cNvPr id="7" name="TextBox 6">
            <a:extLst>
              <a:ext uri="{FF2B5EF4-FFF2-40B4-BE49-F238E27FC236}">
                <a16:creationId xmlns:a16="http://schemas.microsoft.com/office/drawing/2014/main" id="{82C90877-9BFB-470B-BCAC-C5B2C6F9E8B7}"/>
              </a:ext>
            </a:extLst>
          </p:cNvPr>
          <p:cNvSpPr txBox="1">
            <a:spLocks noChangeArrowheads="1"/>
          </p:cNvSpPr>
          <p:nvPr/>
        </p:nvSpPr>
        <p:spPr bwMode="auto">
          <a:xfrm>
            <a:off x="6382013" y="3412159"/>
            <a:ext cx="17207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Cardiovascular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1):S179-S218</a:t>
            </a:r>
          </a:p>
        </p:txBody>
      </p:sp>
      <p:pic>
        <p:nvPicPr>
          <p:cNvPr id="4" name="Picture 3">
            <a:extLst>
              <a:ext uri="{FF2B5EF4-FFF2-40B4-BE49-F238E27FC236}">
                <a16:creationId xmlns:a16="http://schemas.microsoft.com/office/drawing/2014/main" id="{F7351DCD-B7F9-D09C-DF74-100DAF2615CA}"/>
              </a:ext>
            </a:extLst>
          </p:cNvPr>
          <p:cNvPicPr>
            <a:picLocks noChangeAspect="1"/>
          </p:cNvPicPr>
          <p:nvPr/>
        </p:nvPicPr>
        <p:blipFill>
          <a:blip r:embed="rId2"/>
          <a:stretch>
            <a:fillRect/>
          </a:stretch>
        </p:blipFill>
        <p:spPr>
          <a:xfrm rot="5400000">
            <a:off x="1199860" y="-229855"/>
            <a:ext cx="3940652" cy="5851271"/>
          </a:xfrm>
          <a:prstGeom prst="rect">
            <a:avLst/>
          </a:prstGeom>
        </p:spPr>
      </p:pic>
    </p:spTree>
    <p:extLst>
      <p:ext uri="{BB962C8B-B14F-4D97-AF65-F5344CB8AC3E}">
        <p14:creationId xmlns:p14="http://schemas.microsoft.com/office/powerpoint/2010/main" val="64992709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Cardiovascular Disease and Risk Management</a:t>
            </a:r>
          </a:p>
        </p:txBody>
      </p:sp>
      <p:sp>
        <p:nvSpPr>
          <p:cNvPr id="6" name="TextBox 5">
            <a:extLst>
              <a:ext uri="{FF2B5EF4-FFF2-40B4-BE49-F238E27FC236}">
                <a16:creationId xmlns:a16="http://schemas.microsoft.com/office/drawing/2014/main" id="{2D1B3BBB-E856-415D-A1CB-A153E35B4FC4}"/>
              </a:ext>
            </a:extLst>
          </p:cNvPr>
          <p:cNvSpPr txBox="1"/>
          <p:nvPr/>
        </p:nvSpPr>
        <p:spPr>
          <a:xfrm>
            <a:off x="6315739" y="567902"/>
            <a:ext cx="2583711" cy="2800767"/>
          </a:xfrm>
          <a:prstGeom prst="rect">
            <a:avLst/>
          </a:prstGeom>
          <a:noFill/>
        </p:spPr>
        <p:txBody>
          <a:bodyPr wrap="square" rtlCol="0">
            <a:spAutoFit/>
          </a:bodyPr>
          <a:lstStyle/>
          <a:p>
            <a:r>
              <a:rPr lang="en-US" sz="1600" b="1" dirty="0">
                <a:solidFill>
                  <a:srgbClr val="A6192E"/>
                </a:solidFill>
                <a:latin typeface="AdvOT3f16987d"/>
              </a:rPr>
              <a:t>Figure 10.3—Approach to risk reduction with SGLT2 inhibitor or GLP-1 receptor agonist therapy in conjunction with other traditional, guideline-based preventive medical therapies for blood pressure, lipids, and glycemia and antiplatelet therapy</a:t>
            </a:r>
            <a:endParaRPr lang="en-US" sz="1600" b="1" dirty="0">
              <a:solidFill>
                <a:srgbClr val="A6192E"/>
              </a:solidFill>
            </a:endParaRPr>
          </a:p>
        </p:txBody>
      </p:sp>
      <p:sp>
        <p:nvSpPr>
          <p:cNvPr id="7" name="TextBox 6">
            <a:extLst>
              <a:ext uri="{FF2B5EF4-FFF2-40B4-BE49-F238E27FC236}">
                <a16:creationId xmlns:a16="http://schemas.microsoft.com/office/drawing/2014/main" id="{82C90877-9BFB-470B-BCAC-C5B2C6F9E8B7}"/>
              </a:ext>
            </a:extLst>
          </p:cNvPr>
          <p:cNvSpPr txBox="1">
            <a:spLocks noChangeArrowheads="1"/>
          </p:cNvSpPr>
          <p:nvPr/>
        </p:nvSpPr>
        <p:spPr bwMode="auto">
          <a:xfrm>
            <a:off x="6382013" y="3412159"/>
            <a:ext cx="172073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Cardiovascular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1):S179-S218</a:t>
            </a:r>
          </a:p>
        </p:txBody>
      </p:sp>
      <p:pic>
        <p:nvPicPr>
          <p:cNvPr id="5" name="Picture 4">
            <a:extLst>
              <a:ext uri="{FF2B5EF4-FFF2-40B4-BE49-F238E27FC236}">
                <a16:creationId xmlns:a16="http://schemas.microsoft.com/office/drawing/2014/main" id="{EFF09740-38FE-9CA9-F18A-C1E640BFA378}"/>
              </a:ext>
            </a:extLst>
          </p:cNvPr>
          <p:cNvPicPr>
            <a:picLocks noChangeAspect="1"/>
          </p:cNvPicPr>
          <p:nvPr/>
        </p:nvPicPr>
        <p:blipFill>
          <a:blip r:embed="rId2"/>
          <a:stretch>
            <a:fillRect/>
          </a:stretch>
        </p:blipFill>
        <p:spPr>
          <a:xfrm>
            <a:off x="594420" y="648586"/>
            <a:ext cx="5514261" cy="4215514"/>
          </a:xfrm>
          <a:prstGeom prst="rect">
            <a:avLst/>
          </a:prstGeom>
        </p:spPr>
      </p:pic>
    </p:spTree>
    <p:extLst>
      <p:ext uri="{BB962C8B-B14F-4D97-AF65-F5344CB8AC3E}">
        <p14:creationId xmlns:p14="http://schemas.microsoft.com/office/powerpoint/2010/main" val="257124366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038486-7E51-0AD7-CA18-8DCB89B32061}"/>
              </a:ext>
            </a:extLst>
          </p:cNvPr>
          <p:cNvSpPr>
            <a:spLocks noGrp="1"/>
          </p:cNvSpPr>
          <p:nvPr>
            <p:ph type="title"/>
          </p:nvPr>
        </p:nvSpPr>
        <p:spPr>
          <a:xfrm>
            <a:off x="1077264" y="1372481"/>
            <a:ext cx="3338876" cy="1335550"/>
          </a:xfrm>
        </p:spPr>
        <p:txBody>
          <a:bodyPr/>
          <a:lstStyle/>
          <a:p>
            <a:r>
              <a:rPr lang="en-US" dirty="0"/>
              <a:t>Section 11. </a:t>
            </a:r>
            <a:br>
              <a:rPr lang="en-US" dirty="0"/>
            </a:br>
            <a:br>
              <a:rPr lang="en-US" dirty="0"/>
            </a:br>
            <a:r>
              <a:rPr lang="en-US" dirty="0"/>
              <a:t>Chronic Kidney Disease and Risk Management</a:t>
            </a:r>
          </a:p>
        </p:txBody>
      </p:sp>
    </p:spTree>
    <p:extLst>
      <p:ext uri="{BB962C8B-B14F-4D97-AF65-F5344CB8AC3E}">
        <p14:creationId xmlns:p14="http://schemas.microsoft.com/office/powerpoint/2010/main" val="176857376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Chronic Kidney Disease—Screening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11"/>
          </p:nvPr>
        </p:nvSpPr>
        <p:spPr>
          <a:xfrm>
            <a:off x="136779" y="161681"/>
            <a:ext cx="7883271" cy="184666"/>
          </a:xfrm>
        </p:spPr>
        <p:txBody>
          <a:bodyPr/>
          <a:lstStyle/>
          <a:p>
            <a:r>
              <a:rPr lang="en-US"/>
              <a:t>CHRONIC KIDNEY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11.1a</a:t>
            </a:r>
            <a:r>
              <a:rPr lang="en-US" sz="1800"/>
              <a:t> 	</a:t>
            </a:r>
            <a:r>
              <a:rPr lang="en-US" sz="1800" b="0" i="0" u="none" strike="noStrike" baseline="0">
                <a:solidFill>
                  <a:srgbClr val="000000"/>
                </a:solidFill>
              </a:rPr>
              <a:t> At least annually, urinary albumin (e.g., spot urinary albumin-to-	creatinine ratio [UACR]) and estimated glomerular filtration rate 	[eGFR] should be assessed in people with type 1 diabetes with 	duration of ≥5 years and in all people with type 2 diabetes regardless 	of treatment. </a:t>
            </a:r>
            <a:r>
              <a:rPr lang="en-US" sz="1800" b="1" i="0" u="none" strike="noStrike" baseline="0">
                <a:solidFill>
                  <a:srgbClr val="87161F"/>
                </a:solidFill>
              </a:rPr>
              <a:t>B </a:t>
            </a:r>
          </a:p>
          <a:p>
            <a:pPr algn="l"/>
            <a:r>
              <a:rPr lang="en-US" sz="1800">
                <a:solidFill>
                  <a:srgbClr val="A6192E"/>
                </a:solidFill>
              </a:rPr>
              <a:t>11.1b	</a:t>
            </a:r>
            <a:r>
              <a:rPr lang="en-US" sz="1800" b="0" i="0" u="none" strike="noStrike" baseline="0">
                <a:solidFill>
                  <a:srgbClr val="000000"/>
                </a:solidFill>
              </a:rPr>
              <a:t>In people with established chronic kidney disease (CKD), urinary 	albumin (e.g., spot UACR) and eGFR should be monitored 1–4 times 	per year depending on the stage of the kidney disease (</a:t>
            </a:r>
            <a:r>
              <a:rPr lang="en-US" sz="1800" b="1" i="0" u="none" strike="noStrike" baseline="0">
                <a:solidFill>
                  <a:srgbClr val="000000"/>
                </a:solidFill>
              </a:rPr>
              <a:t>Fig. 11.1</a:t>
            </a:r>
            <a:r>
              <a:rPr lang="en-US" sz="1800" b="0" i="0" u="none" strike="noStrike" baseline="0">
                <a:solidFill>
                  <a:srgbClr val="000000"/>
                </a:solidFill>
              </a:rPr>
              <a:t>). </a:t>
            </a:r>
            <a:r>
              <a:rPr lang="en-US" sz="1800" b="1" i="0" u="none" strike="noStrike" baseline="0">
                <a:solidFill>
                  <a:srgbClr val="87161F"/>
                </a:solidFill>
              </a:rPr>
              <a:t>B</a:t>
            </a:r>
            <a:endParaRPr lang="en-US" sz="1800" b="1">
              <a:solidFill>
                <a:schemeClr val="accent1"/>
              </a:solidFill>
            </a:endParaRPr>
          </a:p>
        </p:txBody>
      </p:sp>
    </p:spTree>
    <p:extLst>
      <p:ext uri="{BB962C8B-B14F-4D97-AF65-F5344CB8AC3E}">
        <p14:creationId xmlns:p14="http://schemas.microsoft.com/office/powerpoint/2010/main" val="263794121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Chronic Kidney Disease—Treatment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11"/>
          </p:nvPr>
        </p:nvSpPr>
        <p:spPr>
          <a:xfrm>
            <a:off x="136779" y="161681"/>
            <a:ext cx="7883271" cy="184666"/>
          </a:xfrm>
        </p:spPr>
        <p:txBody>
          <a:bodyPr/>
          <a:lstStyle/>
          <a:p>
            <a:r>
              <a:rPr lang="en-US"/>
              <a:t>CHRONIC KIDNEY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39580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dirty="0">
                <a:solidFill>
                  <a:srgbClr val="A6192E"/>
                </a:solidFill>
              </a:rPr>
              <a:t>11.2</a:t>
            </a:r>
            <a:r>
              <a:rPr lang="en-US" sz="1700" dirty="0"/>
              <a:t> 	</a:t>
            </a:r>
            <a:r>
              <a:rPr lang="en-US" sz="1700" b="0" i="0" u="none" strike="noStrike" baseline="0" dirty="0">
                <a:solidFill>
                  <a:srgbClr val="000000"/>
                </a:solidFill>
              </a:rPr>
              <a:t>Optimize glucose management to reduce the risk or slow the progression 	of CKD. </a:t>
            </a:r>
            <a:r>
              <a:rPr lang="en-US" sz="1700" b="1" i="0" u="none" strike="noStrike" baseline="0" dirty="0">
                <a:solidFill>
                  <a:srgbClr val="87161F"/>
                </a:solidFill>
              </a:rPr>
              <a:t>A</a:t>
            </a:r>
          </a:p>
          <a:p>
            <a:pPr algn="l"/>
            <a:r>
              <a:rPr lang="en-US" sz="1700" dirty="0">
                <a:solidFill>
                  <a:srgbClr val="A6192E"/>
                </a:solidFill>
              </a:rPr>
              <a:t>11.3</a:t>
            </a:r>
            <a:r>
              <a:rPr lang="en-US" sz="1700" dirty="0"/>
              <a:t> 	</a:t>
            </a:r>
            <a:r>
              <a:rPr lang="en-US" sz="1700" b="0" i="0" u="none" strike="noStrike" baseline="0" dirty="0">
                <a:solidFill>
                  <a:srgbClr val="000000"/>
                </a:solidFill>
              </a:rPr>
              <a:t>Optimize blood pressure control and reduce blood pressure variability to 	reduce the risk or slow the progression of CKD and reduce 	cardiovascular risk. </a:t>
            </a:r>
            <a:r>
              <a:rPr lang="en-US" sz="1700" b="1" i="0" u="none" strike="noStrike" baseline="0" dirty="0">
                <a:solidFill>
                  <a:srgbClr val="87161F"/>
                </a:solidFill>
              </a:rPr>
              <a:t>A</a:t>
            </a:r>
          </a:p>
          <a:p>
            <a:pPr algn="l"/>
            <a:r>
              <a:rPr lang="en-US" sz="1700" dirty="0">
                <a:solidFill>
                  <a:srgbClr val="A6192E"/>
                </a:solidFill>
              </a:rPr>
              <a:t>11.4a	</a:t>
            </a:r>
            <a:r>
              <a:rPr lang="en-US" sz="1700" b="0" i="0" u="none" strike="noStrike" baseline="0" dirty="0">
                <a:solidFill>
                  <a:srgbClr val="000000"/>
                </a:solidFill>
              </a:rPr>
              <a:t>In nonpregnant people with diabetes and hypertension, either an ACE 	inhibitor or an angiotensin receptor blocker (ARB) is recommended for	those with moderately increased albuminuria (UACR 30–299 mg/g 	creatinine) </a:t>
            </a:r>
            <a:r>
              <a:rPr lang="en-US" sz="1700" b="1" i="0" u="none" strike="noStrike" baseline="0" dirty="0">
                <a:solidFill>
                  <a:srgbClr val="87161F"/>
                </a:solidFill>
              </a:rPr>
              <a:t>B</a:t>
            </a:r>
            <a:r>
              <a:rPr lang="en-US" sz="1700" b="0" i="0" u="none" strike="noStrike" baseline="0" dirty="0">
                <a:solidFill>
                  <a:srgbClr val="87161F"/>
                </a:solidFill>
              </a:rPr>
              <a:t> </a:t>
            </a:r>
            <a:r>
              <a:rPr lang="en-US" sz="1700" b="0" i="0" u="none" strike="noStrike" baseline="0" dirty="0">
                <a:solidFill>
                  <a:srgbClr val="000000"/>
                </a:solidFill>
              </a:rPr>
              <a:t>and is strongly recommended for those with severely 	increased albuminuria (UACR ≥300 mg/g creatinine) and/or eGFR &lt;60 	mL/min/1.73 m</a:t>
            </a:r>
            <a:r>
              <a:rPr lang="en-US" sz="1700" b="0" i="0" u="none" strike="noStrike" baseline="30000" dirty="0">
                <a:solidFill>
                  <a:srgbClr val="000000"/>
                </a:solidFill>
              </a:rPr>
              <a:t>2</a:t>
            </a:r>
            <a:r>
              <a:rPr lang="en-US" sz="1700" b="0" i="0" u="none" strike="noStrike" baseline="0" dirty="0">
                <a:solidFill>
                  <a:srgbClr val="000000"/>
                </a:solidFill>
              </a:rPr>
              <a:t> to prevent the progression of kidney disease and reduce 	cardiovascular events. </a:t>
            </a:r>
            <a:r>
              <a:rPr lang="en-US" sz="1700" b="1" i="0" u="none" strike="noStrike" baseline="0" dirty="0">
                <a:solidFill>
                  <a:srgbClr val="87161F"/>
                </a:solidFill>
              </a:rPr>
              <a:t>A</a:t>
            </a:r>
            <a:endParaRPr lang="en-US" sz="1700" b="1" dirty="0">
              <a:solidFill>
                <a:srgbClr val="A6192E"/>
              </a:solidFill>
            </a:endParaRPr>
          </a:p>
        </p:txBody>
      </p:sp>
    </p:spTree>
    <p:extLst>
      <p:ext uri="{BB962C8B-B14F-4D97-AF65-F5344CB8AC3E}">
        <p14:creationId xmlns:p14="http://schemas.microsoft.com/office/powerpoint/2010/main" val="2251172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Type 1 Diabetes</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63176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A6192E"/>
                </a:solidFill>
              </a:rPr>
              <a:t>2.6 	</a:t>
            </a:r>
            <a:r>
              <a:rPr lang="en-US" sz="1500" b="0" i="0" u="none" strike="noStrike" baseline="0" dirty="0">
                <a:solidFill>
                  <a:srgbClr val="000000"/>
                </a:solidFill>
              </a:rPr>
              <a:t>Screening for presymptomatic type 1 diabetes may be done by detection of 	autoantibodies to insulin, glutamic acid decarboxylase (GAD), islet antigen 2 (IA-2), 	or zinc transporter 8 (ZnT8). </a:t>
            </a:r>
            <a:r>
              <a:rPr lang="en-US" sz="1500" b="1" i="0" u="none" strike="noStrike" baseline="0" dirty="0">
                <a:solidFill>
                  <a:srgbClr val="87161F"/>
                </a:solidFill>
              </a:rPr>
              <a:t>B</a:t>
            </a:r>
          </a:p>
          <a:p>
            <a:pPr algn="l"/>
            <a:r>
              <a:rPr lang="en-US" sz="1500" b="0" i="0" u="none" strike="noStrike" baseline="0" dirty="0">
                <a:solidFill>
                  <a:srgbClr val="A6192E"/>
                </a:solidFill>
              </a:rPr>
              <a:t>2.7 </a:t>
            </a:r>
            <a:r>
              <a:rPr lang="en-US" sz="1500" dirty="0">
                <a:solidFill>
                  <a:srgbClr val="000000"/>
                </a:solidFill>
              </a:rPr>
              <a:t> 	</a:t>
            </a:r>
            <a:r>
              <a:rPr lang="en-US" sz="1500" b="0" i="0" u="none" strike="noStrike" baseline="0" dirty="0">
                <a:solidFill>
                  <a:srgbClr val="000000"/>
                </a:solidFill>
              </a:rPr>
              <a:t>Having multiple confirmed islet autoantibodies is a risk factor for clinical 	diabetes. Testing for </a:t>
            </a:r>
            <a:r>
              <a:rPr lang="en-US" sz="1500" b="0" i="0" u="none" strike="noStrike" baseline="0" dirty="0" err="1">
                <a:solidFill>
                  <a:srgbClr val="000000"/>
                </a:solidFill>
              </a:rPr>
              <a:t>dysglycemia</a:t>
            </a:r>
            <a:r>
              <a:rPr lang="en-US" sz="1500" dirty="0">
                <a:solidFill>
                  <a:srgbClr val="000000"/>
                </a:solidFill>
              </a:rPr>
              <a:t> </a:t>
            </a:r>
            <a:r>
              <a:rPr lang="en-US" sz="1500" b="0" i="0" u="none" strike="noStrike" baseline="0" dirty="0">
                <a:solidFill>
                  <a:srgbClr val="000000"/>
                </a:solidFill>
              </a:rPr>
              <a:t>may be used to further forecast near-term 	risk. When multiple islet autoantibodies are identified, referral to a specialized 	center for further evaluation and/or consideration of a clinical trial or approved 	therapy to potentially delay development of clinical diabetes should be considered. 	</a:t>
            </a:r>
            <a:r>
              <a:rPr lang="en-US" sz="1500" b="1" i="0" u="none" strike="noStrike" baseline="0" dirty="0">
                <a:solidFill>
                  <a:srgbClr val="87161F"/>
                </a:solidFill>
              </a:rPr>
              <a:t>B</a:t>
            </a:r>
          </a:p>
          <a:p>
            <a:pPr algn="l"/>
            <a:r>
              <a:rPr lang="en-US" sz="1500" dirty="0">
                <a:solidFill>
                  <a:srgbClr val="A6192E"/>
                </a:solidFill>
              </a:rPr>
              <a:t>2.8 	</a:t>
            </a:r>
            <a:r>
              <a:rPr lang="en-US" sz="1500" b="0" i="0" u="none" strike="noStrike" baseline="0" dirty="0">
                <a:solidFill>
                  <a:srgbClr val="000000"/>
                </a:solidFill>
              </a:rPr>
              <a:t>Standardized islet autoantibody tests are recommended for classification of 	diabetes in adults who have phenotypic risk factors that overlap with those for type 	1 diabetes (e.g., younger age at diagnosis, unintentional weight loss, ketoacidosis, 	or short time to insulin treatment). </a:t>
            </a:r>
            <a:r>
              <a:rPr lang="en-US" sz="1500" b="1" i="0" u="none" strike="noStrike" baseline="0" dirty="0">
                <a:solidFill>
                  <a:srgbClr val="87161F"/>
                </a:solidFill>
              </a:rPr>
              <a:t>E</a:t>
            </a:r>
            <a:r>
              <a:rPr lang="en-US" sz="1500" b="1" dirty="0">
                <a:solidFill>
                  <a:srgbClr val="A6192E"/>
                </a:solidFill>
              </a:rPr>
              <a:t> </a:t>
            </a:r>
            <a:r>
              <a:rPr lang="en-US" sz="1500" dirty="0">
                <a:solidFill>
                  <a:srgbClr val="A6192E"/>
                </a:solidFill>
              </a:rPr>
              <a:t>	</a:t>
            </a:r>
            <a:endParaRPr lang="en-US" sz="1500" dirty="0">
              <a:solidFill>
                <a:srgbClr val="87161F"/>
              </a:solidFill>
              <a:latin typeface="AdvOT8eb9eec2.B"/>
            </a:endParaRPr>
          </a:p>
          <a:p>
            <a:pPr algn="l"/>
            <a:endParaRPr lang="en-US" sz="1600" b="1" dirty="0">
              <a:solidFill>
                <a:srgbClr val="A6192E"/>
              </a:solidFill>
            </a:endParaRPr>
          </a:p>
        </p:txBody>
      </p:sp>
    </p:spTree>
    <p:extLst>
      <p:ext uri="{BB962C8B-B14F-4D97-AF65-F5344CB8AC3E}">
        <p14:creationId xmlns:p14="http://schemas.microsoft.com/office/powerpoint/2010/main" val="854491534"/>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536520" y="790399"/>
            <a:ext cx="8182178" cy="775597"/>
          </a:xfrm>
        </p:spPr>
        <p:txBody>
          <a:bodyPr/>
          <a:lstStyle/>
          <a:p>
            <a:r>
              <a:rPr lang="en-US"/>
              <a:t>Chronic Kidney Disease—Treatment (continued)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CHRONIC KIDNEY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61097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dirty="0">
                <a:solidFill>
                  <a:srgbClr val="A6192E"/>
                </a:solidFill>
              </a:rPr>
              <a:t>11.4b</a:t>
            </a:r>
            <a:r>
              <a:rPr lang="en-US" sz="1700" dirty="0"/>
              <a:t>	</a:t>
            </a:r>
            <a:r>
              <a:rPr lang="en-US" sz="1700" b="0" i="0" u="none" strike="noStrike" baseline="0" dirty="0">
                <a:solidFill>
                  <a:srgbClr val="000000"/>
                </a:solidFill>
              </a:rPr>
              <a:t>Periodically monitor for increased serum creatinine and potassium levels 	when ACE inhibitors, ARBs, and mineralocorticoid receptor antagonists 	are used, or for hypokalemia when diuretics are used. </a:t>
            </a:r>
            <a:r>
              <a:rPr lang="en-US" sz="1700" b="1" i="0" u="none" strike="noStrike" baseline="0" dirty="0">
                <a:solidFill>
                  <a:srgbClr val="87161F"/>
                </a:solidFill>
              </a:rPr>
              <a:t>B</a:t>
            </a:r>
          </a:p>
          <a:p>
            <a:pPr algn="l"/>
            <a:r>
              <a:rPr lang="en-US" sz="1700" dirty="0">
                <a:solidFill>
                  <a:srgbClr val="A6192E"/>
                </a:solidFill>
              </a:rPr>
              <a:t>11.4c</a:t>
            </a:r>
            <a:r>
              <a:rPr lang="en-US" sz="1700" dirty="0"/>
              <a:t> 	</a:t>
            </a:r>
            <a:r>
              <a:rPr lang="en-US" sz="1700" b="0" i="0" u="none" strike="noStrike" baseline="0" dirty="0">
                <a:solidFill>
                  <a:srgbClr val="000000"/>
                </a:solidFill>
              </a:rPr>
              <a:t>An ACE inhibitor or an ARB is not recommended for the primary 	prevention of CKD in people with diabetes who have normal blood 	pressure, normal UACR (&lt;30 mg/g creatinine), and normal eGFR. </a:t>
            </a:r>
            <a:r>
              <a:rPr lang="en-US" sz="1700" b="1" i="0" u="none" strike="noStrike" baseline="0" dirty="0">
                <a:solidFill>
                  <a:srgbClr val="87161F"/>
                </a:solidFill>
              </a:rPr>
              <a:t>A</a:t>
            </a:r>
          </a:p>
          <a:p>
            <a:pPr algn="l"/>
            <a:r>
              <a:rPr lang="en-US" sz="1700" dirty="0">
                <a:solidFill>
                  <a:srgbClr val="87161F"/>
                </a:solidFill>
              </a:rPr>
              <a:t>11.4d 	</a:t>
            </a:r>
            <a:r>
              <a:rPr lang="en-US" sz="1700" b="0" i="0" u="none" strike="noStrike" baseline="0" dirty="0">
                <a:solidFill>
                  <a:srgbClr val="000000"/>
                </a:solidFill>
              </a:rPr>
              <a:t>Do not discontinue renin-angiotensin</a:t>
            </a:r>
            <a:r>
              <a:rPr lang="en-US" sz="1700" dirty="0">
                <a:solidFill>
                  <a:srgbClr val="000000"/>
                </a:solidFill>
              </a:rPr>
              <a:t> </a:t>
            </a:r>
            <a:r>
              <a:rPr lang="en-US" sz="1700" b="0" i="0" u="none" strike="noStrike" baseline="0" dirty="0">
                <a:solidFill>
                  <a:srgbClr val="000000"/>
                </a:solidFill>
              </a:rPr>
              <a:t>system blockade for mild to 	moderate increases in serum creatinine (≤30%) in the absence of signs 	of extracellular fluid volume depletion. </a:t>
            </a:r>
            <a:r>
              <a:rPr lang="en-US" sz="1700" b="1" i="0" u="none" strike="noStrike" baseline="0" dirty="0">
                <a:solidFill>
                  <a:srgbClr val="87161F"/>
                </a:solidFill>
              </a:rPr>
              <a:t>A</a:t>
            </a:r>
            <a:endParaRPr lang="en-US" sz="1700" b="1" dirty="0">
              <a:solidFill>
                <a:srgbClr val="A6192E"/>
              </a:solidFill>
            </a:endParaRPr>
          </a:p>
        </p:txBody>
      </p:sp>
    </p:spTree>
    <p:extLst>
      <p:ext uri="{BB962C8B-B14F-4D97-AF65-F5344CB8AC3E}">
        <p14:creationId xmlns:p14="http://schemas.microsoft.com/office/powerpoint/2010/main" val="95047109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536520" y="790399"/>
            <a:ext cx="8182178" cy="775597"/>
          </a:xfrm>
        </p:spPr>
        <p:txBody>
          <a:bodyPr/>
          <a:lstStyle/>
          <a:p>
            <a:r>
              <a:rPr lang="en-US"/>
              <a:t>Chronic Kidney Disease—Treatment (continued)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CHRONIC KIDNEY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8" y="1203355"/>
            <a:ext cx="7930382" cy="365741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dirty="0">
                <a:solidFill>
                  <a:srgbClr val="A6192E"/>
                </a:solidFill>
              </a:rPr>
              <a:t>11.5a</a:t>
            </a:r>
            <a:r>
              <a:rPr lang="en-US" sz="1700" dirty="0"/>
              <a:t> 	</a:t>
            </a:r>
            <a:r>
              <a:rPr lang="en-US" sz="1700" b="0" i="0" u="none" strike="noStrike" baseline="0" dirty="0">
                <a:solidFill>
                  <a:srgbClr val="000000"/>
                </a:solidFill>
              </a:rPr>
              <a:t>For people with type 2 diabetes and CKD, use of a sodium–glucose 	cotransporter 2 (SGLT2) inhibitor is recommended to reduce CKD 	progression and cardiovascular events in individuals with eGFR ≥ 20 	mL/min/ 1.73 m</a:t>
            </a:r>
            <a:r>
              <a:rPr lang="en-US" sz="1700" b="0" i="0" u="none" strike="noStrike" baseline="30000" dirty="0">
                <a:solidFill>
                  <a:srgbClr val="000000"/>
                </a:solidFill>
              </a:rPr>
              <a:t>2</a:t>
            </a:r>
            <a:r>
              <a:rPr lang="en-US" sz="1700" b="0" i="0" u="none" strike="noStrike" baseline="0" dirty="0">
                <a:solidFill>
                  <a:srgbClr val="000000"/>
                </a:solidFill>
              </a:rPr>
              <a:t> and urinary albumin ≥ 200 mg/g creatinine. </a:t>
            </a:r>
            <a:r>
              <a:rPr lang="en-US" sz="1700" b="1" i="0" u="none" strike="noStrike" baseline="0" dirty="0">
                <a:solidFill>
                  <a:srgbClr val="87161F"/>
                </a:solidFill>
              </a:rPr>
              <a:t>A</a:t>
            </a:r>
          </a:p>
          <a:p>
            <a:pPr algn="l"/>
            <a:r>
              <a:rPr lang="en-US" sz="1700" dirty="0">
                <a:solidFill>
                  <a:srgbClr val="87161F"/>
                </a:solidFill>
              </a:rPr>
              <a:t>11.5b	</a:t>
            </a:r>
            <a:r>
              <a:rPr lang="en-US" sz="1700" b="0" i="0" u="none" strike="noStrike" baseline="0" dirty="0">
                <a:solidFill>
                  <a:srgbClr val="000000"/>
                </a:solidFill>
              </a:rPr>
              <a:t>For people with type 2 diabetes and CKD, use of an SGLT2 inhibitor is 	recommended to reduce CKD progression and cardiovascular events in 	individuals with eGFR ≥ 20 mL/min/ 1.73 m</a:t>
            </a:r>
            <a:r>
              <a:rPr lang="en-US" sz="1700" b="0" i="0" u="none" strike="noStrike" baseline="30000" dirty="0">
                <a:solidFill>
                  <a:srgbClr val="000000"/>
                </a:solidFill>
              </a:rPr>
              <a:t>2</a:t>
            </a:r>
            <a:r>
              <a:rPr lang="en-US" sz="1700" b="0" i="0" u="none" strike="noStrike" baseline="0" dirty="0">
                <a:solidFill>
                  <a:srgbClr val="000000"/>
                </a:solidFill>
              </a:rPr>
              <a:t> and urinary albumin ranging 	from normal to 200 mg/g creatinine. </a:t>
            </a:r>
            <a:r>
              <a:rPr lang="en-US" sz="1700" b="1" i="0" u="none" strike="noStrike" baseline="0" dirty="0">
                <a:solidFill>
                  <a:srgbClr val="87161F"/>
                </a:solidFill>
              </a:rPr>
              <a:t>B</a:t>
            </a:r>
          </a:p>
          <a:p>
            <a:pPr algn="l"/>
            <a:r>
              <a:rPr lang="en-US" sz="1700" dirty="0">
                <a:solidFill>
                  <a:srgbClr val="A6192E"/>
                </a:solidFill>
              </a:rPr>
              <a:t>11.5c	</a:t>
            </a:r>
            <a:r>
              <a:rPr lang="en-US" sz="1700" b="0" i="0" u="none" strike="noStrike" baseline="0" dirty="0">
                <a:solidFill>
                  <a:srgbClr val="000000"/>
                </a:solidFill>
              </a:rPr>
              <a:t>For cardiovascular risk reduction in people with type 2 diabetes and 	CKD, consider use of an SGLT2 inhibitor (if eGFR is ≥ 20 mL/min/ 1.73 	m</a:t>
            </a:r>
            <a:r>
              <a:rPr lang="en-US" sz="1700" b="0" i="0" u="none" strike="noStrike" baseline="30000" dirty="0">
                <a:solidFill>
                  <a:srgbClr val="000000"/>
                </a:solidFill>
              </a:rPr>
              <a:t>2</a:t>
            </a:r>
            <a:r>
              <a:rPr lang="en-US" sz="1700" b="0" i="0" u="none" strike="noStrike" baseline="0" dirty="0">
                <a:solidFill>
                  <a:srgbClr val="000000"/>
                </a:solidFill>
              </a:rPr>
              <a:t>), a glucagon-like peptide 1 agonist, or a nonsteroidal 	mineralocorticoid receptor antagonist (if eGFR is ≥ 25 mL/min/1.73 m</a:t>
            </a:r>
            <a:r>
              <a:rPr lang="en-US" sz="1700" b="0" i="0" u="none" strike="noStrike" baseline="30000" dirty="0">
                <a:solidFill>
                  <a:srgbClr val="000000"/>
                </a:solidFill>
              </a:rPr>
              <a:t>2</a:t>
            </a:r>
            <a:r>
              <a:rPr lang="en-US" sz="1700" b="0" i="0" u="none" strike="noStrike" baseline="0" dirty="0">
                <a:solidFill>
                  <a:srgbClr val="000000"/>
                </a:solidFill>
              </a:rPr>
              <a:t>). 	</a:t>
            </a:r>
            <a:r>
              <a:rPr lang="en-US" sz="1700" b="1" i="0" u="none" strike="noStrike" baseline="0" dirty="0">
                <a:solidFill>
                  <a:srgbClr val="87161F"/>
                </a:solidFill>
              </a:rPr>
              <a:t>A</a:t>
            </a:r>
            <a:endParaRPr lang="en-US" sz="1700" b="1" dirty="0">
              <a:solidFill>
                <a:srgbClr val="87161F"/>
              </a:solidFill>
            </a:endParaRPr>
          </a:p>
        </p:txBody>
      </p:sp>
    </p:spTree>
    <p:extLst>
      <p:ext uri="{BB962C8B-B14F-4D97-AF65-F5344CB8AC3E}">
        <p14:creationId xmlns:p14="http://schemas.microsoft.com/office/powerpoint/2010/main" val="13996878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536520" y="790399"/>
            <a:ext cx="8182178" cy="775597"/>
          </a:xfrm>
        </p:spPr>
        <p:txBody>
          <a:bodyPr/>
          <a:lstStyle/>
          <a:p>
            <a:r>
              <a:rPr lang="en-US"/>
              <a:t>Chronic Kidney Disease—Treatment (continued)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CHRONIC KIDNEY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A6192E"/>
                </a:solidFill>
              </a:rPr>
              <a:t>11.5d</a:t>
            </a:r>
            <a:r>
              <a:rPr lang="en-US" sz="1500" dirty="0"/>
              <a:t> 	</a:t>
            </a:r>
            <a:r>
              <a:rPr lang="en-US" sz="1500" b="0" i="0" u="none" strike="noStrike" baseline="0" dirty="0"/>
              <a:t>As people with CKD and albuminuria are at increased risk for cardiovascular 	events and CKD progression, a nonsteroidal mineralocorticoid receptor antagonist 	that has been shown to be effective in clinical trials is recommended to reduce 	cardiovascular events and CKD progression (if eGFR is </a:t>
            </a:r>
            <a:r>
              <a:rPr lang="en-US" sz="1500" b="0" i="0" u="none" strike="noStrike" baseline="0" dirty="0">
                <a:solidFill>
                  <a:srgbClr val="000000"/>
                </a:solidFill>
              </a:rPr>
              <a:t>≥ </a:t>
            </a:r>
            <a:r>
              <a:rPr lang="en-US" sz="1500" b="0" i="0" u="none" strike="noStrike" baseline="0" dirty="0"/>
              <a:t>25 mL/min/1.73 m</a:t>
            </a:r>
            <a:r>
              <a:rPr lang="en-US" sz="1500" b="0" i="0" u="none" strike="noStrike" baseline="30000" dirty="0"/>
              <a:t>2</a:t>
            </a:r>
            <a:r>
              <a:rPr lang="en-US" sz="1500" b="0" i="0" u="none" strike="noStrike" baseline="0" dirty="0"/>
              <a:t>). 	</a:t>
            </a:r>
            <a:r>
              <a:rPr lang="en-US" sz="1500" b="0" i="0" u="none" strike="noStrike" baseline="0" dirty="0">
                <a:solidFill>
                  <a:srgbClr val="000000"/>
                </a:solidFill>
              </a:rPr>
              <a:t>Potassium levels should be monitored. </a:t>
            </a:r>
            <a:r>
              <a:rPr lang="en-US" sz="1500" b="1" i="0" u="none" strike="noStrike" baseline="0" dirty="0">
                <a:solidFill>
                  <a:srgbClr val="87161F"/>
                </a:solidFill>
              </a:rPr>
              <a:t>A</a:t>
            </a:r>
            <a:endParaRPr lang="en-US" sz="1500" b="1" i="0" u="none" strike="noStrike" baseline="0" dirty="0"/>
          </a:p>
          <a:p>
            <a:pPr algn="l"/>
            <a:r>
              <a:rPr lang="en-US" sz="1500" dirty="0">
                <a:solidFill>
                  <a:srgbClr val="A6192E"/>
                </a:solidFill>
              </a:rPr>
              <a:t>11.6</a:t>
            </a:r>
            <a:r>
              <a:rPr lang="en-US" sz="1500" dirty="0"/>
              <a:t> 	</a:t>
            </a:r>
            <a:r>
              <a:rPr lang="en-US" sz="1500" b="0" i="0" u="none" strike="noStrike" baseline="0" dirty="0">
                <a:solidFill>
                  <a:srgbClr val="000000"/>
                </a:solidFill>
              </a:rPr>
              <a:t>In people with CKD who have ≥ 300 mg/g urinary albumin, a reduction of 30% or 	greater in mg/g urinary albumin is recommended to slow CKD progression. </a:t>
            </a:r>
            <a:r>
              <a:rPr lang="en-US" sz="1500" b="1" i="0" u="none" strike="noStrike" baseline="0" dirty="0">
                <a:solidFill>
                  <a:srgbClr val="87161F"/>
                </a:solidFill>
              </a:rPr>
              <a:t>C</a:t>
            </a:r>
          </a:p>
          <a:p>
            <a:pPr algn="l"/>
            <a:r>
              <a:rPr lang="en-US" sz="1500" dirty="0">
                <a:solidFill>
                  <a:srgbClr val="87161F"/>
                </a:solidFill>
              </a:rPr>
              <a:t>11.7 	</a:t>
            </a:r>
            <a:r>
              <a:rPr lang="en-US" sz="1500" b="0" i="0" u="none" strike="noStrike" baseline="0" dirty="0">
                <a:solidFill>
                  <a:srgbClr val="000000"/>
                </a:solidFill>
              </a:rPr>
              <a:t>For people with non-dialysis-dependent</a:t>
            </a:r>
            <a:r>
              <a:rPr lang="en-US" sz="1500" dirty="0">
                <a:solidFill>
                  <a:srgbClr val="000000"/>
                </a:solidFill>
              </a:rPr>
              <a:t> </a:t>
            </a:r>
            <a:r>
              <a:rPr lang="en-US" sz="1500" b="0" i="0" u="none" strike="noStrike" baseline="0" dirty="0">
                <a:solidFill>
                  <a:srgbClr val="000000"/>
                </a:solidFill>
              </a:rPr>
              <a:t>stage G3 or higher CKD, dietary protein 	intake should be aimed to a target level of 0.8 g/kg body weight per day. </a:t>
            </a:r>
            <a:r>
              <a:rPr lang="en-US" sz="1500" b="1" i="0" u="none" strike="noStrike" baseline="0" dirty="0">
                <a:solidFill>
                  <a:srgbClr val="87161F"/>
                </a:solidFill>
              </a:rPr>
              <a:t>A</a:t>
            </a:r>
            <a:r>
              <a:rPr lang="en-US" sz="1500" b="0" i="0" u="none" strike="noStrike" baseline="0" dirty="0">
                <a:solidFill>
                  <a:srgbClr val="87161F"/>
                </a:solidFill>
              </a:rPr>
              <a:t> </a:t>
            </a:r>
            <a:r>
              <a:rPr lang="en-US" sz="1500" b="0" i="0" u="none" strike="noStrike" baseline="0" dirty="0">
                <a:solidFill>
                  <a:srgbClr val="000000"/>
                </a:solidFill>
              </a:rPr>
              <a:t>For 	individuals on dialysis, 1.0–1.2 g/kg/day of dietary protein intake should be 	considered since protein energy wasting is a major problem in some individuals on 	dialysis. </a:t>
            </a:r>
            <a:r>
              <a:rPr lang="en-US" sz="1500" b="1" i="0" u="none" strike="noStrike" baseline="0" dirty="0">
                <a:solidFill>
                  <a:srgbClr val="87161F"/>
                </a:solidFill>
              </a:rPr>
              <a:t>B</a:t>
            </a:r>
            <a:endParaRPr lang="en-US" sz="1500" b="1" dirty="0">
              <a:solidFill>
                <a:srgbClr val="A6192E"/>
              </a:solidFill>
            </a:endParaRPr>
          </a:p>
        </p:txBody>
      </p:sp>
    </p:spTree>
    <p:extLst>
      <p:ext uri="{BB962C8B-B14F-4D97-AF65-F5344CB8AC3E}">
        <p14:creationId xmlns:p14="http://schemas.microsoft.com/office/powerpoint/2010/main" val="57104064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536520" y="790399"/>
            <a:ext cx="8182178" cy="775597"/>
          </a:xfrm>
        </p:spPr>
        <p:txBody>
          <a:bodyPr/>
          <a:lstStyle/>
          <a:p>
            <a:r>
              <a:rPr lang="en-US"/>
              <a:t>Chronic Kidney Disease—Treatment (continued)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CHRONIC KIDNEY DISEASE AND RISK MANAGEMENT</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128240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A6192E"/>
                </a:solidFill>
              </a:rPr>
              <a:t>11.8</a:t>
            </a:r>
            <a:r>
              <a:rPr lang="en-US" sz="1500"/>
              <a:t> 	</a:t>
            </a:r>
            <a:r>
              <a:rPr lang="en-US" sz="1500" b="0" i="0" u="none" strike="noStrike" baseline="0">
                <a:solidFill>
                  <a:srgbClr val="000000"/>
                </a:solidFill>
              </a:rPr>
              <a:t>Individuals should be referred for evaluation by a nephrologist if they have 	continuously increasing</a:t>
            </a:r>
            <a:r>
              <a:rPr lang="en-US" sz="1500">
                <a:solidFill>
                  <a:srgbClr val="000000"/>
                </a:solidFill>
              </a:rPr>
              <a:t> </a:t>
            </a:r>
            <a:r>
              <a:rPr lang="en-US" sz="1500" b="0" i="0" u="none" strike="noStrike" baseline="0">
                <a:solidFill>
                  <a:srgbClr val="000000"/>
                </a:solidFill>
              </a:rPr>
              <a:t>urinary albumin levels and/or continuously decreasing 	eGFR and/or if the eGFR is &lt;30 mL/min/1.73 m</a:t>
            </a:r>
            <a:r>
              <a:rPr lang="en-US" sz="1500" b="0" i="0" u="none" strike="noStrike" baseline="30000">
                <a:solidFill>
                  <a:srgbClr val="000000"/>
                </a:solidFill>
              </a:rPr>
              <a:t>2</a:t>
            </a:r>
            <a:r>
              <a:rPr lang="en-US" sz="1500" b="0" i="0" u="none" strike="noStrike" baseline="0">
                <a:solidFill>
                  <a:srgbClr val="000000"/>
                </a:solidFill>
              </a:rPr>
              <a:t>. </a:t>
            </a:r>
            <a:r>
              <a:rPr lang="en-US" sz="1500" b="1" i="0" u="none" strike="noStrike" baseline="0">
                <a:solidFill>
                  <a:srgbClr val="87161F"/>
                </a:solidFill>
              </a:rPr>
              <a:t>A</a:t>
            </a:r>
          </a:p>
          <a:p>
            <a:pPr algn="l"/>
            <a:r>
              <a:rPr lang="en-US" sz="1500">
                <a:solidFill>
                  <a:srgbClr val="A6192E"/>
                </a:solidFill>
              </a:rPr>
              <a:t>11.9</a:t>
            </a:r>
            <a:r>
              <a:rPr lang="en-US" sz="1500"/>
              <a:t>	</a:t>
            </a:r>
            <a:r>
              <a:rPr lang="en-US" sz="1500" b="0" i="0" u="none" strike="noStrike" baseline="0"/>
              <a:t>Promptly refer to a nephrologist for uncertainty about the etiology of </a:t>
            </a:r>
            <a:r>
              <a:rPr lang="en-US" sz="1500" b="0" i="0" u="none" strike="noStrike" baseline="0">
                <a:solidFill>
                  <a:srgbClr val="000000"/>
                </a:solidFill>
              </a:rPr>
              <a:t>kidney 	disease, difficult management issues, and rapidly progressing kidney disease. </a:t>
            </a:r>
            <a:r>
              <a:rPr lang="en-US" sz="1500" b="1" i="0" u="none" strike="noStrike" baseline="0">
                <a:solidFill>
                  <a:srgbClr val="87161F"/>
                </a:solidFill>
              </a:rPr>
              <a:t>B</a:t>
            </a:r>
            <a:endParaRPr lang="en-US" sz="1500" b="1">
              <a:solidFill>
                <a:srgbClr val="A6192E"/>
              </a:solidFill>
            </a:endParaRPr>
          </a:p>
        </p:txBody>
      </p:sp>
    </p:spTree>
    <p:extLst>
      <p:ext uri="{BB962C8B-B14F-4D97-AF65-F5344CB8AC3E}">
        <p14:creationId xmlns:p14="http://schemas.microsoft.com/office/powerpoint/2010/main" val="4068212662"/>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CHRONIC KIDNEY DISEASE AND RISK MANAGEMENT</a:t>
            </a:r>
          </a:p>
        </p:txBody>
      </p:sp>
      <p:sp>
        <p:nvSpPr>
          <p:cNvPr id="7" name="TextBox 6">
            <a:extLst>
              <a:ext uri="{FF2B5EF4-FFF2-40B4-BE49-F238E27FC236}">
                <a16:creationId xmlns:a16="http://schemas.microsoft.com/office/drawing/2014/main" id="{0E74F952-C0C3-4269-A83B-A9B1080906DF}"/>
              </a:ext>
            </a:extLst>
          </p:cNvPr>
          <p:cNvSpPr txBox="1"/>
          <p:nvPr/>
        </p:nvSpPr>
        <p:spPr>
          <a:xfrm>
            <a:off x="6687879" y="670317"/>
            <a:ext cx="2286000" cy="3139321"/>
          </a:xfrm>
          <a:prstGeom prst="rect">
            <a:avLst/>
          </a:prstGeom>
          <a:noFill/>
        </p:spPr>
        <p:txBody>
          <a:bodyPr wrap="square" rtlCol="0">
            <a:spAutoFit/>
          </a:bodyPr>
          <a:lstStyle/>
          <a:p>
            <a:r>
              <a:rPr lang="en-US" b="1">
                <a:solidFill>
                  <a:srgbClr val="A6192E"/>
                </a:solidFill>
                <a:latin typeface="AdvOT7b515deb"/>
              </a:rPr>
              <a:t>Figure 11.1—Risk of chronic kidney disease (CKD) progression, frequency of visits, and referral to nephrology according to glomerular </a:t>
            </a:r>
            <a:r>
              <a:rPr lang="en-US" b="1">
                <a:solidFill>
                  <a:srgbClr val="A6192E"/>
                </a:solidFill>
                <a:latin typeface="AdvOT7b515deb+fb"/>
              </a:rPr>
              <a:t>fi</a:t>
            </a:r>
            <a:r>
              <a:rPr lang="en-US" b="1">
                <a:solidFill>
                  <a:srgbClr val="A6192E"/>
                </a:solidFill>
                <a:latin typeface="AdvOT7b515deb"/>
              </a:rPr>
              <a:t>ltration rate</a:t>
            </a:r>
          </a:p>
          <a:p>
            <a:r>
              <a:rPr lang="en-US" b="1">
                <a:solidFill>
                  <a:srgbClr val="A6192E"/>
                </a:solidFill>
                <a:latin typeface="AdvOT7b515deb"/>
              </a:rPr>
              <a:t>(GFR) and albuminuria.</a:t>
            </a:r>
            <a:endParaRPr lang="en-US" b="1">
              <a:solidFill>
                <a:srgbClr val="A6192E"/>
              </a:solidFill>
            </a:endParaRPr>
          </a:p>
        </p:txBody>
      </p:sp>
      <p:sp>
        <p:nvSpPr>
          <p:cNvPr id="5" name="TextBox 4">
            <a:extLst>
              <a:ext uri="{FF2B5EF4-FFF2-40B4-BE49-F238E27FC236}">
                <a16:creationId xmlns:a16="http://schemas.microsoft.com/office/drawing/2014/main" id="{E39330F1-AB34-45ED-ACB7-75D8C94E690C}"/>
              </a:ext>
            </a:extLst>
          </p:cNvPr>
          <p:cNvSpPr txBox="1">
            <a:spLocks noChangeArrowheads="1"/>
          </p:cNvSpPr>
          <p:nvPr/>
        </p:nvSpPr>
        <p:spPr bwMode="auto">
          <a:xfrm>
            <a:off x="41697" y="4750986"/>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Chronic Kidney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1):S219-230</a:t>
            </a:r>
          </a:p>
        </p:txBody>
      </p:sp>
      <p:pic>
        <p:nvPicPr>
          <p:cNvPr id="2" name="Picture 1">
            <a:extLst>
              <a:ext uri="{FF2B5EF4-FFF2-40B4-BE49-F238E27FC236}">
                <a16:creationId xmlns:a16="http://schemas.microsoft.com/office/drawing/2014/main" id="{E820AE06-97C6-FF5F-6539-53C24CE401E0}"/>
              </a:ext>
            </a:extLst>
          </p:cNvPr>
          <p:cNvPicPr>
            <a:picLocks noChangeAspect="1"/>
          </p:cNvPicPr>
          <p:nvPr/>
        </p:nvPicPr>
        <p:blipFill>
          <a:blip r:embed="rId2"/>
          <a:stretch>
            <a:fillRect/>
          </a:stretch>
        </p:blipFill>
        <p:spPr>
          <a:xfrm>
            <a:off x="365747" y="447675"/>
            <a:ext cx="5998081" cy="4248150"/>
          </a:xfrm>
          <a:prstGeom prst="rect">
            <a:avLst/>
          </a:prstGeom>
        </p:spPr>
      </p:pic>
    </p:spTree>
    <p:extLst>
      <p:ext uri="{BB962C8B-B14F-4D97-AF65-F5344CB8AC3E}">
        <p14:creationId xmlns:p14="http://schemas.microsoft.com/office/powerpoint/2010/main" val="4116906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CHRONIC KIDNEY DISEASE AND RISK MANAGEMENT</a:t>
            </a:r>
          </a:p>
        </p:txBody>
      </p:sp>
      <p:sp>
        <p:nvSpPr>
          <p:cNvPr id="5" name="TextBox 4">
            <a:extLst>
              <a:ext uri="{FF2B5EF4-FFF2-40B4-BE49-F238E27FC236}">
                <a16:creationId xmlns:a16="http://schemas.microsoft.com/office/drawing/2014/main" id="{4DC20832-CC48-4705-A3B3-95F671BA6633}"/>
              </a:ext>
            </a:extLst>
          </p:cNvPr>
          <p:cNvSpPr txBox="1">
            <a:spLocks noChangeArrowheads="1"/>
          </p:cNvSpPr>
          <p:nvPr/>
        </p:nvSpPr>
        <p:spPr bwMode="auto">
          <a:xfrm>
            <a:off x="41697" y="4750986"/>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Chronic Kidney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1):S219-230</a:t>
            </a:r>
          </a:p>
        </p:txBody>
      </p:sp>
      <p:pic>
        <p:nvPicPr>
          <p:cNvPr id="6" name="Picture 5">
            <a:extLst>
              <a:ext uri="{FF2B5EF4-FFF2-40B4-BE49-F238E27FC236}">
                <a16:creationId xmlns:a16="http://schemas.microsoft.com/office/drawing/2014/main" id="{1E07FF8B-EB3A-0B51-BB0B-B8468E8D53D6}"/>
              </a:ext>
            </a:extLst>
          </p:cNvPr>
          <p:cNvPicPr>
            <a:picLocks noChangeAspect="1"/>
          </p:cNvPicPr>
          <p:nvPr/>
        </p:nvPicPr>
        <p:blipFill>
          <a:blip r:embed="rId2"/>
          <a:stretch>
            <a:fillRect/>
          </a:stretch>
        </p:blipFill>
        <p:spPr>
          <a:xfrm>
            <a:off x="1301750" y="749379"/>
            <a:ext cx="5897562" cy="3644742"/>
          </a:xfrm>
          <a:prstGeom prst="rect">
            <a:avLst/>
          </a:prstGeom>
        </p:spPr>
      </p:pic>
    </p:spTree>
    <p:extLst>
      <p:ext uri="{BB962C8B-B14F-4D97-AF65-F5344CB8AC3E}">
        <p14:creationId xmlns:p14="http://schemas.microsoft.com/office/powerpoint/2010/main" val="76488712"/>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CHRONIC KIDNEY DISEASE AND RISK MANAGEMENT</a:t>
            </a:r>
          </a:p>
        </p:txBody>
      </p:sp>
      <p:sp>
        <p:nvSpPr>
          <p:cNvPr id="5" name="TextBox 4">
            <a:extLst>
              <a:ext uri="{FF2B5EF4-FFF2-40B4-BE49-F238E27FC236}">
                <a16:creationId xmlns:a16="http://schemas.microsoft.com/office/drawing/2014/main" id="{4DC20832-CC48-4705-A3B3-95F671BA6633}"/>
              </a:ext>
            </a:extLst>
          </p:cNvPr>
          <p:cNvSpPr txBox="1">
            <a:spLocks noChangeArrowheads="1"/>
          </p:cNvSpPr>
          <p:nvPr/>
        </p:nvSpPr>
        <p:spPr bwMode="auto">
          <a:xfrm>
            <a:off x="41697" y="4750986"/>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Chronic Kidney Disease and Risk management: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1):S219-230</a:t>
            </a:r>
          </a:p>
        </p:txBody>
      </p:sp>
      <p:pic>
        <p:nvPicPr>
          <p:cNvPr id="4" name="Picture 3">
            <a:extLst>
              <a:ext uri="{FF2B5EF4-FFF2-40B4-BE49-F238E27FC236}">
                <a16:creationId xmlns:a16="http://schemas.microsoft.com/office/drawing/2014/main" id="{C3BDE882-B24C-0A14-C58C-916ADB904A75}"/>
              </a:ext>
            </a:extLst>
          </p:cNvPr>
          <p:cNvPicPr>
            <a:picLocks noChangeAspect="1"/>
          </p:cNvPicPr>
          <p:nvPr/>
        </p:nvPicPr>
        <p:blipFill>
          <a:blip r:embed="rId2"/>
          <a:stretch>
            <a:fillRect/>
          </a:stretch>
        </p:blipFill>
        <p:spPr>
          <a:xfrm>
            <a:off x="627070" y="478368"/>
            <a:ext cx="5990959" cy="3892550"/>
          </a:xfrm>
          <a:prstGeom prst="rect">
            <a:avLst/>
          </a:prstGeom>
        </p:spPr>
      </p:pic>
      <p:sp>
        <p:nvSpPr>
          <p:cNvPr id="7" name="TextBox 6">
            <a:extLst>
              <a:ext uri="{FF2B5EF4-FFF2-40B4-BE49-F238E27FC236}">
                <a16:creationId xmlns:a16="http://schemas.microsoft.com/office/drawing/2014/main" id="{A773D7D7-B8E2-8025-A803-B04C413C5F55}"/>
              </a:ext>
            </a:extLst>
          </p:cNvPr>
          <p:cNvSpPr txBox="1"/>
          <p:nvPr/>
        </p:nvSpPr>
        <p:spPr>
          <a:xfrm>
            <a:off x="6687879" y="670317"/>
            <a:ext cx="2286000" cy="1754326"/>
          </a:xfrm>
          <a:prstGeom prst="rect">
            <a:avLst/>
          </a:prstGeom>
          <a:noFill/>
        </p:spPr>
        <p:txBody>
          <a:bodyPr wrap="square" rtlCol="0">
            <a:spAutoFit/>
          </a:bodyPr>
          <a:lstStyle/>
          <a:p>
            <a:r>
              <a:rPr lang="en-US" b="1">
                <a:solidFill>
                  <a:srgbClr val="A6192E"/>
                </a:solidFill>
                <a:latin typeface="AdvOT7b515deb"/>
              </a:rPr>
              <a:t>Figure 11.2— Holistic approach for improving outcomes in people with diabetes and chronic kidney disease (CKD).</a:t>
            </a:r>
            <a:endParaRPr lang="en-US" b="1">
              <a:solidFill>
                <a:srgbClr val="A6192E"/>
              </a:solidFill>
            </a:endParaRPr>
          </a:p>
        </p:txBody>
      </p:sp>
    </p:spTree>
    <p:extLst>
      <p:ext uri="{BB962C8B-B14F-4D97-AF65-F5344CB8AC3E}">
        <p14:creationId xmlns:p14="http://schemas.microsoft.com/office/powerpoint/2010/main" val="401020820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F373D431-634E-DD88-677B-14F8BEBAC61B}"/>
              </a:ext>
            </a:extLst>
          </p:cNvPr>
          <p:cNvSpPr>
            <a:spLocks noGrp="1"/>
          </p:cNvSpPr>
          <p:nvPr>
            <p:ph type="title"/>
          </p:nvPr>
        </p:nvSpPr>
        <p:spPr>
          <a:xfrm>
            <a:off x="1077264" y="1372481"/>
            <a:ext cx="3338876" cy="1335550"/>
          </a:xfrm>
        </p:spPr>
        <p:txBody>
          <a:bodyPr/>
          <a:lstStyle/>
          <a:p>
            <a:r>
              <a:rPr lang="en-US" dirty="0"/>
              <a:t>Section 12. </a:t>
            </a:r>
            <a:br>
              <a:rPr lang="en-US" dirty="0"/>
            </a:br>
            <a:br>
              <a:rPr lang="en-US" dirty="0"/>
            </a:br>
            <a:r>
              <a:rPr lang="en-US" dirty="0"/>
              <a:t>Retinopathy, Neuropathy, and Foot Care</a:t>
            </a:r>
          </a:p>
        </p:txBody>
      </p:sp>
    </p:spTree>
    <p:extLst>
      <p:ext uri="{BB962C8B-B14F-4D97-AF65-F5344CB8AC3E}">
        <p14:creationId xmlns:p14="http://schemas.microsoft.com/office/powerpoint/2010/main" val="198402325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Diabetic Retinopathy</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143629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dirty="0">
                <a:solidFill>
                  <a:srgbClr val="A6192E"/>
                </a:solidFill>
              </a:rPr>
              <a:t>12.1</a:t>
            </a:r>
            <a:r>
              <a:rPr lang="en-US" sz="1700" dirty="0"/>
              <a:t> 	</a:t>
            </a:r>
            <a:r>
              <a:rPr lang="en-US" sz="1700" b="0" i="0" u="none" strike="noStrike" baseline="0" dirty="0">
                <a:solidFill>
                  <a:srgbClr val="000000"/>
                </a:solidFill>
              </a:rPr>
              <a:t>Implement strategies to help people with diabetes reach glycemic goals 	to reduce the risk or slow the progression of diabetic retinopathy. </a:t>
            </a:r>
            <a:r>
              <a:rPr lang="en-US" sz="1700" b="1" i="0" u="none" strike="noStrike" baseline="0" dirty="0">
                <a:solidFill>
                  <a:srgbClr val="87161F"/>
                </a:solidFill>
              </a:rPr>
              <a:t>A</a:t>
            </a:r>
          </a:p>
          <a:p>
            <a:pPr algn="l"/>
            <a:r>
              <a:rPr lang="en-US" sz="1700" dirty="0">
                <a:solidFill>
                  <a:srgbClr val="A6192E"/>
                </a:solidFill>
              </a:rPr>
              <a:t>12.2</a:t>
            </a:r>
            <a:r>
              <a:rPr lang="en-US" sz="1700" dirty="0"/>
              <a:t> 	</a:t>
            </a:r>
            <a:r>
              <a:rPr lang="en-US" sz="1700" b="0" i="0" u="none" strike="noStrike" baseline="0" dirty="0">
                <a:solidFill>
                  <a:srgbClr val="000000"/>
                </a:solidFill>
              </a:rPr>
              <a:t>Implement strategies to help people with diabetes reach blood pressure 	and</a:t>
            </a:r>
            <a:r>
              <a:rPr lang="en-US" sz="1700" dirty="0">
                <a:solidFill>
                  <a:srgbClr val="000000"/>
                </a:solidFill>
              </a:rPr>
              <a:t> </a:t>
            </a:r>
            <a:r>
              <a:rPr lang="en-US" sz="1700" b="0" i="0" u="none" strike="noStrike" baseline="0" dirty="0">
                <a:solidFill>
                  <a:srgbClr val="000000"/>
                </a:solidFill>
              </a:rPr>
              <a:t>lipid goals to reduce the risk or slow the progression of diabetic 	retinopathy. </a:t>
            </a:r>
            <a:r>
              <a:rPr lang="en-US" sz="1700" b="1" i="0" u="none" strike="noStrike" baseline="0" dirty="0">
                <a:solidFill>
                  <a:srgbClr val="87161F"/>
                </a:solidFill>
              </a:rPr>
              <a:t>A</a:t>
            </a:r>
            <a:endParaRPr lang="en-US" sz="1700" b="1" dirty="0">
              <a:solidFill>
                <a:srgbClr val="A6192E"/>
              </a:solidFill>
            </a:endParaRPr>
          </a:p>
        </p:txBody>
      </p:sp>
    </p:spTree>
    <p:extLst>
      <p:ext uri="{BB962C8B-B14F-4D97-AF65-F5344CB8AC3E}">
        <p14:creationId xmlns:p14="http://schemas.microsoft.com/office/powerpoint/2010/main" val="3333426587"/>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Diabetic Retinopathy—Screening</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43170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A6192E"/>
                </a:solidFill>
              </a:rPr>
              <a:t>12.3</a:t>
            </a:r>
            <a:r>
              <a:rPr lang="en-US" sz="1500" dirty="0"/>
              <a:t> 	</a:t>
            </a:r>
            <a:r>
              <a:rPr lang="en-US" sz="1500" b="0" i="0" u="none" strike="noStrike" baseline="0" dirty="0">
                <a:solidFill>
                  <a:srgbClr val="000000"/>
                </a:solidFill>
              </a:rPr>
              <a:t>Adults with type 1 diabetes should have an initial dilated and comprehensive eye 	examination by an ophthalmologist or optometrist within 5 years after the onset of 	diabetes. </a:t>
            </a:r>
            <a:r>
              <a:rPr lang="en-US" sz="1500" b="1" i="0" u="none" strike="noStrike" baseline="0" dirty="0">
                <a:solidFill>
                  <a:srgbClr val="87161F"/>
                </a:solidFill>
              </a:rPr>
              <a:t>B</a:t>
            </a:r>
          </a:p>
          <a:p>
            <a:pPr algn="l"/>
            <a:r>
              <a:rPr lang="en-US" sz="1500" dirty="0">
                <a:solidFill>
                  <a:srgbClr val="A6192E"/>
                </a:solidFill>
              </a:rPr>
              <a:t>12.4</a:t>
            </a:r>
            <a:r>
              <a:rPr lang="en-US" sz="1500" dirty="0"/>
              <a:t> 	</a:t>
            </a:r>
            <a:r>
              <a:rPr lang="en-US" sz="1500" b="0" i="0" u="none" strike="noStrike" baseline="0" dirty="0">
                <a:solidFill>
                  <a:srgbClr val="000000"/>
                </a:solidFill>
              </a:rPr>
              <a:t>People with type 2 diabetes should have an initial dilated and comprehensive eye 	examination by an ophthalmologist or optometrist at the time of the diabetes 	diagnosis. </a:t>
            </a:r>
            <a:r>
              <a:rPr lang="en-US" sz="1500" b="1" i="0" u="none" strike="noStrike" baseline="0" dirty="0">
                <a:solidFill>
                  <a:srgbClr val="87161F"/>
                </a:solidFill>
              </a:rPr>
              <a:t>B</a:t>
            </a:r>
          </a:p>
          <a:p>
            <a:pPr algn="l"/>
            <a:r>
              <a:rPr lang="en-US" sz="1500" dirty="0">
                <a:solidFill>
                  <a:srgbClr val="A6192E"/>
                </a:solidFill>
              </a:rPr>
              <a:t>12.5</a:t>
            </a:r>
            <a:r>
              <a:rPr lang="en-US" sz="1500" dirty="0"/>
              <a:t> 	</a:t>
            </a:r>
            <a:r>
              <a:rPr lang="en-US" sz="1500" b="0" i="0" u="none" strike="noStrike" baseline="0" dirty="0">
                <a:solidFill>
                  <a:srgbClr val="000000"/>
                </a:solidFill>
              </a:rPr>
              <a:t>If there is no evidence of retinopathy from one or more annual eye exams and 	glycemic indicators are within the goal range, then screening every 1–2 years may 	be considered. If any level of diabetic retinopathy is present, subsequent dilated 	retinal examinations should be repeated at least annually by an ophthalmologist or 	optometrist. If retinopathy is progressing or sight-threatening, examinations 	will be 	required more frequently. </a:t>
            </a:r>
            <a:r>
              <a:rPr lang="en-US" sz="1500" b="1" i="0" u="none" strike="noStrike" baseline="0" dirty="0">
                <a:solidFill>
                  <a:srgbClr val="87161F"/>
                </a:solidFill>
              </a:rPr>
              <a:t>B</a:t>
            </a:r>
            <a:endParaRPr lang="en-US" sz="1500" b="1" dirty="0">
              <a:solidFill>
                <a:srgbClr val="A6192E"/>
              </a:solidFill>
            </a:endParaRPr>
          </a:p>
          <a:p>
            <a:pPr algn="l"/>
            <a:endParaRPr lang="en-US" sz="1800" dirty="0">
              <a:solidFill>
                <a:srgbClr val="A6192E"/>
              </a:solidFill>
              <a:latin typeface="Open Sans"/>
              <a:cs typeface="+mn-cs"/>
            </a:endParaRPr>
          </a:p>
        </p:txBody>
      </p:sp>
    </p:spTree>
    <p:extLst>
      <p:ext uri="{BB962C8B-B14F-4D97-AF65-F5344CB8AC3E}">
        <p14:creationId xmlns:p14="http://schemas.microsoft.com/office/powerpoint/2010/main" val="3870121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a:p>
            <a:endParaRPr lang="en-US"/>
          </a:p>
        </p:txBody>
      </p:sp>
      <p:sp>
        <p:nvSpPr>
          <p:cNvPr id="5" name="TextBox 4">
            <a:extLst>
              <a:ext uri="{FF2B5EF4-FFF2-40B4-BE49-F238E27FC236}">
                <a16:creationId xmlns:a16="http://schemas.microsoft.com/office/drawing/2014/main" id="{75016219-367F-473E-9673-B013481024EE}"/>
              </a:ext>
            </a:extLst>
          </p:cNvPr>
          <p:cNvSpPr txBox="1">
            <a:spLocks noChangeArrowheads="1"/>
          </p:cNvSpPr>
          <p:nvPr/>
        </p:nvSpPr>
        <p:spPr bwMode="auto">
          <a:xfrm>
            <a:off x="869031" y="6497719"/>
            <a:ext cx="56381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a:r>
              <a:rPr lang="en-US" sz="1200">
                <a:solidFill>
                  <a:prstClr val="white"/>
                </a:solidFill>
                <a:latin typeface="Helvetica" pitchFamily="34" charset="0"/>
                <a:ea typeface="ヒラギノ角ゴ Pro W3" charset="-128"/>
              </a:rPr>
              <a:t>Introduction and Methodology: </a:t>
            </a:r>
            <a:br>
              <a:rPr lang="en-US" sz="1200">
                <a:solidFill>
                  <a:prstClr val="white"/>
                </a:solidFill>
                <a:latin typeface="Helvetica" pitchFamily="34" charset="0"/>
                <a:ea typeface="ヒラギノ角ゴ Pro W3" charset="-128"/>
              </a:rPr>
            </a:br>
            <a:r>
              <a:rPr lang="en-US" sz="1200" err="1">
                <a:solidFill>
                  <a:prstClr val="white"/>
                </a:solidFill>
                <a:latin typeface="Helvetica" pitchFamily="34" charset="0"/>
                <a:ea typeface="ヒラギノ角ゴ Pro W3" charset="-128"/>
              </a:rPr>
              <a:t>ElSayed</a:t>
            </a:r>
            <a:r>
              <a:rPr lang="en-US" sz="1200">
                <a:solidFill>
                  <a:prstClr val="white"/>
                </a:solidFill>
                <a:latin typeface="Helvetica" pitchFamily="34" charset="0"/>
                <a:ea typeface="ヒラギノ角ゴ Pro W3" charset="-128"/>
              </a:rPr>
              <a:t> NA, Aleppo G, Aroda VR, et al., American Diabetes Association. Introduction and methodology: Standards of Care in </a:t>
            </a:r>
            <a:r>
              <a:rPr lang="pt-BR" sz="1200">
                <a:solidFill>
                  <a:prstClr val="white"/>
                </a:solidFill>
                <a:latin typeface="Helvetica" pitchFamily="34" charset="0"/>
                <a:ea typeface="ヒラギノ角ゴ Pro W3" charset="-128"/>
              </a:rPr>
              <a:t>Diabetes—2023. Diabetes Care 2023;46(Suppl. 1):S1–S4</a:t>
            </a:r>
            <a:endParaRPr lang="en-US" sz="1200">
              <a:solidFill>
                <a:prstClr val="white"/>
              </a:solidFill>
              <a:latin typeface="Helvetica" pitchFamily="34" charset="0"/>
              <a:ea typeface="ヒラギノ角ゴ Pro W3" charset="-128"/>
            </a:endParaRPr>
          </a:p>
        </p:txBody>
      </p:sp>
      <p:sp>
        <p:nvSpPr>
          <p:cNvPr id="6" name="Slide Number Placeholder 1">
            <a:extLst>
              <a:ext uri="{FF2B5EF4-FFF2-40B4-BE49-F238E27FC236}">
                <a16:creationId xmlns:a16="http://schemas.microsoft.com/office/drawing/2014/main" id="{E3C71F95-0789-4BBD-A469-ECB382AC65FA}"/>
              </a:ext>
            </a:extLst>
          </p:cNvPr>
          <p:cNvSpPr txBox="1">
            <a:spLocks/>
          </p:cNvSpPr>
          <p:nvPr/>
        </p:nvSpPr>
        <p:spPr>
          <a:xfrm>
            <a:off x="235873" y="6468763"/>
            <a:ext cx="400127" cy="17727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D877B3-D348-4611-9BDB-C5374591D951}" type="slidenum">
              <a:rPr lang="en-US" smtClean="0"/>
              <a:pPr/>
              <a:t>23</a:t>
            </a:fld>
            <a:endParaRPr lang="en-US"/>
          </a:p>
        </p:txBody>
      </p:sp>
      <p:sp>
        <p:nvSpPr>
          <p:cNvPr id="8" name="TextBox 7">
            <a:extLst>
              <a:ext uri="{FF2B5EF4-FFF2-40B4-BE49-F238E27FC236}">
                <a16:creationId xmlns:a16="http://schemas.microsoft.com/office/drawing/2014/main" id="{C2CD97A2-FDA7-4943-AF79-4A1231BC7529}"/>
              </a:ext>
            </a:extLst>
          </p:cNvPr>
          <p:cNvSpPr txBox="1">
            <a:spLocks noChangeArrowheads="1"/>
          </p:cNvSpPr>
          <p:nvPr/>
        </p:nvSpPr>
        <p:spPr bwMode="auto">
          <a:xfrm>
            <a:off x="136779" y="4750986"/>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Diagnosis and Classification of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1):S20-S42</a:t>
            </a:r>
          </a:p>
        </p:txBody>
      </p:sp>
      <p:pic>
        <p:nvPicPr>
          <p:cNvPr id="11" name="Picture 10">
            <a:extLst>
              <a:ext uri="{FF2B5EF4-FFF2-40B4-BE49-F238E27FC236}">
                <a16:creationId xmlns:a16="http://schemas.microsoft.com/office/drawing/2014/main" id="{58183940-057C-5799-2CD7-DC51A4F0DBCB}"/>
              </a:ext>
            </a:extLst>
          </p:cNvPr>
          <p:cNvPicPr>
            <a:picLocks noChangeAspect="1"/>
          </p:cNvPicPr>
          <p:nvPr/>
        </p:nvPicPr>
        <p:blipFill>
          <a:blip r:embed="rId2"/>
          <a:stretch>
            <a:fillRect/>
          </a:stretch>
        </p:blipFill>
        <p:spPr>
          <a:xfrm>
            <a:off x="361950" y="1117472"/>
            <a:ext cx="8420100" cy="2908556"/>
          </a:xfrm>
          <a:prstGeom prst="rect">
            <a:avLst/>
          </a:prstGeom>
        </p:spPr>
      </p:pic>
    </p:spTree>
    <p:extLst>
      <p:ext uri="{BB962C8B-B14F-4D97-AF65-F5344CB8AC3E}">
        <p14:creationId xmlns:p14="http://schemas.microsoft.com/office/powerpoint/2010/main" val="280533997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Diabetic Retinopathy—Screening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20087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A6192E"/>
                </a:solidFill>
              </a:rPr>
              <a:t>12.6</a:t>
            </a:r>
            <a:r>
              <a:rPr lang="en-US" sz="1500" dirty="0"/>
              <a:t> 	</a:t>
            </a:r>
            <a:r>
              <a:rPr lang="en-US" sz="1500" b="0" i="0" u="none" strike="noStrike" baseline="0" dirty="0">
                <a:solidFill>
                  <a:srgbClr val="000000"/>
                </a:solidFill>
              </a:rPr>
              <a:t>Programs that use retinal photography with remote reading or the use of U.S. Food 	and Drug Administration</a:t>
            </a:r>
            <a:r>
              <a:rPr lang="en-US" sz="1500" dirty="0">
                <a:solidFill>
                  <a:srgbClr val="000000"/>
                </a:solidFill>
              </a:rPr>
              <a:t>-</a:t>
            </a:r>
            <a:r>
              <a:rPr lang="en-US" sz="1500" b="0" i="0" u="none" strike="noStrike" baseline="0" dirty="0">
                <a:solidFill>
                  <a:srgbClr val="000000"/>
                </a:solidFill>
              </a:rPr>
              <a:t>approved artificial intelligence algorithms to improve 	access to diabetic retinopathy screening are appropriate screening strategies for 	diabetic retinopathy. Such programs need to provide pathways for timely referral 	for a comprehensive eye examination when indicated. </a:t>
            </a:r>
            <a:r>
              <a:rPr lang="en-US" sz="1500" b="1" i="0" u="none" strike="noStrike" baseline="0" dirty="0">
                <a:solidFill>
                  <a:srgbClr val="87161F"/>
                </a:solidFill>
              </a:rPr>
              <a:t>B</a:t>
            </a:r>
          </a:p>
          <a:p>
            <a:pPr algn="l"/>
            <a:r>
              <a:rPr lang="en-US" sz="1500" dirty="0">
                <a:solidFill>
                  <a:srgbClr val="A6192E"/>
                </a:solidFill>
              </a:rPr>
              <a:t>12.7</a:t>
            </a:r>
            <a:r>
              <a:rPr lang="en-US" sz="1500" dirty="0"/>
              <a:t> 	</a:t>
            </a:r>
            <a:r>
              <a:rPr lang="en-US" sz="1500" b="0" i="0" u="none" strike="noStrike" baseline="0" dirty="0"/>
              <a:t>Counsel individuals of childbearing potential with preexisting type 1 or type 2 	diabetes who are planning pregnancy or who are pregnant on the risk of 	development </a:t>
            </a:r>
            <a:r>
              <a:rPr lang="en-US" sz="1500" b="0" i="0" u="none" strike="noStrike" baseline="0" dirty="0">
                <a:solidFill>
                  <a:srgbClr val="000000"/>
                </a:solidFill>
              </a:rPr>
              <a:t>and/or progression of diabetic retinopathy. </a:t>
            </a:r>
            <a:r>
              <a:rPr lang="en-US" sz="1500" b="1" i="0" u="none" strike="noStrike" baseline="0" dirty="0">
                <a:solidFill>
                  <a:srgbClr val="87161F"/>
                </a:solidFill>
              </a:rPr>
              <a:t>B</a:t>
            </a:r>
            <a:endParaRPr lang="en-US" sz="1500" b="1" i="0" u="none" strike="noStrike" baseline="0" dirty="0"/>
          </a:p>
          <a:p>
            <a:pPr algn="l"/>
            <a:r>
              <a:rPr lang="en-US" sz="1500" dirty="0">
                <a:solidFill>
                  <a:srgbClr val="A6192E"/>
                </a:solidFill>
              </a:rPr>
              <a:t>12.8</a:t>
            </a:r>
            <a:r>
              <a:rPr lang="en-US" sz="1500" dirty="0"/>
              <a:t> 	</a:t>
            </a:r>
            <a:r>
              <a:rPr lang="en-US" sz="1500" b="0" i="0" u="none" strike="noStrike" baseline="0" dirty="0">
                <a:solidFill>
                  <a:srgbClr val="000000"/>
                </a:solidFill>
              </a:rPr>
              <a:t>Individuals with preexisting type 1 or type 2 diabetes should receive an eye exam 	before pregnancy and in the first trimester and should be monitored every trimester 	and for 1 year postpartum as indicated by the degree of retinopathy. </a:t>
            </a:r>
            <a:r>
              <a:rPr lang="en-US" sz="1500" b="1" i="0" u="none" strike="noStrike" baseline="0" dirty="0">
                <a:solidFill>
                  <a:srgbClr val="87161F"/>
                </a:solidFill>
              </a:rPr>
              <a:t>B</a:t>
            </a:r>
            <a:endParaRPr lang="en-US" sz="1500" b="1" dirty="0">
              <a:solidFill>
                <a:srgbClr val="A6192E"/>
              </a:solidFill>
            </a:endParaRPr>
          </a:p>
          <a:p>
            <a:pPr algn="l"/>
            <a:endParaRPr lang="en-US" sz="1800" dirty="0">
              <a:solidFill>
                <a:srgbClr val="A6192E"/>
              </a:solidFill>
              <a:latin typeface="Open Sans"/>
              <a:cs typeface="+mn-cs"/>
            </a:endParaRPr>
          </a:p>
        </p:txBody>
      </p:sp>
    </p:spTree>
    <p:extLst>
      <p:ext uri="{BB962C8B-B14F-4D97-AF65-F5344CB8AC3E}">
        <p14:creationId xmlns:p14="http://schemas.microsoft.com/office/powerpoint/2010/main" val="310955972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Diabetic Retinopathy—Treatment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8" y="1330355"/>
            <a:ext cx="7883271" cy="256480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A6192E"/>
                </a:solidFill>
              </a:rPr>
              <a:t>12.9</a:t>
            </a:r>
            <a:r>
              <a:rPr lang="en-US" sz="1500" dirty="0"/>
              <a:t> 	</a:t>
            </a:r>
            <a:r>
              <a:rPr lang="en-US" sz="1500" b="0" i="0" u="none" strike="noStrike" baseline="0" dirty="0">
                <a:solidFill>
                  <a:srgbClr val="000000"/>
                </a:solidFill>
              </a:rPr>
              <a:t>Promptly refer individuals with any level of diabetic macular edema, moderate or 	worse non-proliferative diabetic retinopathy (a precursor of proliferative diabetic 	retinopathy [PDR]), or any PDR to an ophthalmologist who is knowledgeable and 	experienced in the management of diabetic retinopathy. </a:t>
            </a:r>
            <a:r>
              <a:rPr lang="en-US" sz="1500" b="1" i="0" u="none" strike="noStrike" baseline="0" dirty="0">
                <a:solidFill>
                  <a:srgbClr val="87161F"/>
                </a:solidFill>
              </a:rPr>
              <a:t>A</a:t>
            </a:r>
          </a:p>
          <a:p>
            <a:pPr algn="l"/>
            <a:r>
              <a:rPr lang="en-US" sz="1500" dirty="0">
                <a:solidFill>
                  <a:srgbClr val="A6192E"/>
                </a:solidFill>
              </a:rPr>
              <a:t>12.10</a:t>
            </a:r>
            <a:r>
              <a:rPr lang="en-US" sz="1500" dirty="0"/>
              <a:t> 	</a:t>
            </a:r>
            <a:r>
              <a:rPr lang="en-US" sz="1500" b="0" i="0" u="none" strike="noStrike" baseline="0" dirty="0" err="1">
                <a:solidFill>
                  <a:srgbClr val="000000"/>
                </a:solidFill>
              </a:rPr>
              <a:t>Panretinal</a:t>
            </a:r>
            <a:r>
              <a:rPr lang="en-US" sz="1500" b="0" i="0" u="none" strike="noStrike" baseline="0" dirty="0">
                <a:solidFill>
                  <a:srgbClr val="000000"/>
                </a:solidFill>
              </a:rPr>
              <a:t> laser photocoagulation therapy is indicated to reduce the risk of vision 	loss in individuals with high-risk PDR and, in some cases, severe non-proliferative 	diabetic retinopathy. </a:t>
            </a:r>
            <a:r>
              <a:rPr lang="en-US" sz="1500" b="1" i="0" u="none" strike="noStrike" baseline="0" dirty="0">
                <a:solidFill>
                  <a:srgbClr val="87161F"/>
                </a:solidFill>
              </a:rPr>
              <a:t>A</a:t>
            </a:r>
          </a:p>
          <a:p>
            <a:pPr algn="l"/>
            <a:r>
              <a:rPr lang="en-US" sz="1500" b="0" i="0" u="none" strike="noStrike" baseline="0" dirty="0">
                <a:solidFill>
                  <a:srgbClr val="A6192E"/>
                </a:solidFill>
              </a:rPr>
              <a:t>12.11</a:t>
            </a:r>
            <a:r>
              <a:rPr lang="en-US" sz="1500" b="0" i="0" u="none" strike="noStrike" baseline="0" dirty="0">
                <a:solidFill>
                  <a:srgbClr val="000000"/>
                </a:solidFill>
              </a:rPr>
              <a:t> 	</a:t>
            </a:r>
            <a:r>
              <a:rPr lang="en-US" sz="1500" b="0" i="0" u="none" strike="noStrike" baseline="0" dirty="0" err="1">
                <a:solidFill>
                  <a:srgbClr val="000000"/>
                </a:solidFill>
              </a:rPr>
              <a:t>Intravitreous</a:t>
            </a:r>
            <a:r>
              <a:rPr lang="en-US" sz="1500" b="0" i="0" u="none" strike="noStrike" baseline="0" dirty="0">
                <a:solidFill>
                  <a:srgbClr val="000000"/>
                </a:solidFill>
              </a:rPr>
              <a:t> injections of anti</a:t>
            </a:r>
            <a:r>
              <a:rPr lang="en-US" sz="1500" dirty="0">
                <a:solidFill>
                  <a:srgbClr val="000000"/>
                </a:solidFill>
              </a:rPr>
              <a:t>-</a:t>
            </a:r>
            <a:r>
              <a:rPr lang="en-US" sz="1500" b="0" i="0" u="none" strike="noStrike" baseline="0" dirty="0">
                <a:solidFill>
                  <a:srgbClr val="000000"/>
                </a:solidFill>
              </a:rPr>
              <a:t>vascular endothelial growth factor (anti-VEGF) are 	a reasonable alternative to traditional </a:t>
            </a:r>
            <a:r>
              <a:rPr lang="en-US" sz="1500" b="0" i="0" u="none" strike="noStrike" baseline="0" dirty="0" err="1">
                <a:solidFill>
                  <a:srgbClr val="000000"/>
                </a:solidFill>
              </a:rPr>
              <a:t>panretinal</a:t>
            </a:r>
            <a:r>
              <a:rPr lang="en-US" sz="1500" b="0" i="0" u="none" strike="noStrike" baseline="0" dirty="0">
                <a:solidFill>
                  <a:srgbClr val="000000"/>
                </a:solidFill>
              </a:rPr>
              <a:t> laser photocoagulation for some 	individuals with PDR and also reduce the risk of vision loss in these individuals</a:t>
            </a:r>
            <a:r>
              <a:rPr lang="en-US" sz="1500" b="1" i="0" u="none" strike="noStrike" baseline="0" dirty="0">
                <a:solidFill>
                  <a:srgbClr val="000000"/>
                </a:solidFill>
              </a:rPr>
              <a:t>. </a:t>
            </a:r>
            <a:r>
              <a:rPr lang="en-US" sz="1500" b="1" i="0" u="none" strike="noStrike" baseline="0" dirty="0">
                <a:solidFill>
                  <a:srgbClr val="87161F"/>
                </a:solidFill>
              </a:rPr>
              <a:t>A</a:t>
            </a:r>
            <a:endParaRPr lang="en-US" sz="1500" b="1" dirty="0">
              <a:solidFill>
                <a:srgbClr val="A6192E"/>
              </a:solidFill>
            </a:endParaRPr>
          </a:p>
        </p:txBody>
      </p:sp>
    </p:spTree>
    <p:extLst>
      <p:ext uri="{BB962C8B-B14F-4D97-AF65-F5344CB8AC3E}">
        <p14:creationId xmlns:p14="http://schemas.microsoft.com/office/powerpoint/2010/main" val="229648423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Diabetic Retinopathy—Treatment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775110" cy="271869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12.12</a:t>
            </a:r>
            <a:r>
              <a:rPr lang="en-US" sz="1600" dirty="0"/>
              <a:t> 	</a:t>
            </a:r>
            <a:r>
              <a:rPr lang="en-US" sz="1600" b="0" i="0" u="none" strike="noStrike" baseline="0" dirty="0" err="1">
                <a:solidFill>
                  <a:srgbClr val="000000"/>
                </a:solidFill>
              </a:rPr>
              <a:t>Intravitreous</a:t>
            </a:r>
            <a:r>
              <a:rPr lang="en-US" sz="1600" b="0" i="0" u="none" strike="noStrike" baseline="0" dirty="0">
                <a:solidFill>
                  <a:srgbClr val="000000"/>
                </a:solidFill>
              </a:rPr>
              <a:t> injections of anti- VEGF are indicated as first-line treatment for 	most eyes with diabetic macular edema that involves the foveal center and 	impairs vision acuity. </a:t>
            </a:r>
            <a:r>
              <a:rPr lang="en-US" sz="1600" b="1" i="0" u="none" strike="noStrike" baseline="0" dirty="0">
                <a:solidFill>
                  <a:srgbClr val="87161F"/>
                </a:solidFill>
              </a:rPr>
              <a:t>A</a:t>
            </a:r>
          </a:p>
          <a:p>
            <a:pPr algn="l"/>
            <a:r>
              <a:rPr lang="en-US" sz="1600" dirty="0">
                <a:solidFill>
                  <a:srgbClr val="A6192E"/>
                </a:solidFill>
              </a:rPr>
              <a:t>12.13</a:t>
            </a:r>
            <a:r>
              <a:rPr lang="en-US" sz="1600" dirty="0"/>
              <a:t> 	</a:t>
            </a:r>
            <a:r>
              <a:rPr lang="en-US" sz="1600" b="0" i="0" u="none" strike="noStrike" baseline="0" dirty="0">
                <a:solidFill>
                  <a:srgbClr val="000000"/>
                </a:solidFill>
              </a:rPr>
              <a:t>Macular focal/grid photocoagulation and intravitreal injections of 	corticosteroid are reasonable treatments in eyes with persistent diabetic 	macular edema despite previous anti-VEGF therapy or eyes that are not 	candidates or this first-line approach. </a:t>
            </a:r>
            <a:r>
              <a:rPr lang="en-US" sz="1600" b="1" i="0" u="none" strike="noStrike" baseline="0" dirty="0">
                <a:solidFill>
                  <a:srgbClr val="87161F"/>
                </a:solidFill>
              </a:rPr>
              <a:t>A</a:t>
            </a:r>
          </a:p>
          <a:p>
            <a:pPr algn="l"/>
            <a:r>
              <a:rPr lang="en-US" sz="1600" dirty="0">
                <a:solidFill>
                  <a:srgbClr val="A6192E"/>
                </a:solidFill>
              </a:rPr>
              <a:t>12.14</a:t>
            </a:r>
            <a:r>
              <a:rPr lang="en-US" sz="1600" dirty="0"/>
              <a:t> 	</a:t>
            </a:r>
            <a:r>
              <a:rPr lang="en-US" sz="1600" b="0" i="0" u="none" strike="noStrike" baseline="0" dirty="0">
                <a:solidFill>
                  <a:srgbClr val="000000"/>
                </a:solidFill>
              </a:rPr>
              <a:t>The presence of retinopathy is not a contraindication to aspirin therapy for 	</a:t>
            </a:r>
            <a:r>
              <a:rPr lang="en-US" sz="1600" b="0" i="0" u="none" strike="noStrike" baseline="0" dirty="0" err="1">
                <a:solidFill>
                  <a:srgbClr val="000000"/>
                </a:solidFill>
              </a:rPr>
              <a:t>cardioprotection</a:t>
            </a:r>
            <a:r>
              <a:rPr lang="en-US" sz="1600" b="0" i="0" u="none" strike="noStrike" baseline="0" dirty="0">
                <a:solidFill>
                  <a:srgbClr val="000000"/>
                </a:solidFill>
              </a:rPr>
              <a:t>, as aspirin does not increase the risk of retinal hemorrhage. 	</a:t>
            </a:r>
            <a:r>
              <a:rPr lang="en-US" sz="1600" b="1" i="0" u="none" strike="noStrike" baseline="0" dirty="0">
                <a:solidFill>
                  <a:srgbClr val="87161F"/>
                </a:solidFill>
              </a:rPr>
              <a:t>A</a:t>
            </a:r>
            <a:endParaRPr lang="en-US" sz="1600" b="1" dirty="0">
              <a:solidFill>
                <a:srgbClr val="A6192E"/>
              </a:solidFill>
            </a:endParaRPr>
          </a:p>
        </p:txBody>
      </p:sp>
    </p:spTree>
    <p:extLst>
      <p:ext uri="{BB962C8B-B14F-4D97-AF65-F5344CB8AC3E}">
        <p14:creationId xmlns:p14="http://schemas.microsoft.com/office/powerpoint/2010/main" val="304958279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Visual Rehabilitation</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775110" cy="185178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chemeClr val="accent6"/>
                </a:solidFill>
              </a:rPr>
              <a:t>12.15</a:t>
            </a:r>
            <a:r>
              <a:rPr lang="en-US" sz="1600"/>
              <a:t>	</a:t>
            </a:r>
            <a:r>
              <a:rPr lang="en-US" sz="1600" b="0" i="0" u="none" strike="noStrike" baseline="0">
                <a:solidFill>
                  <a:srgbClr val="000000"/>
                </a:solidFill>
              </a:rPr>
              <a:t>People who experience vision loss from diabetes should be counseled on 	the availability and scope of vision rehabilitation care and provided, or 	referred for, a comprehensive evaluation of their visual impairment by a 	practitioner experienced in vision rehabilitation. </a:t>
            </a:r>
            <a:r>
              <a:rPr lang="en-US" sz="1600" b="1" i="0" u="none" strike="noStrike" baseline="0">
                <a:solidFill>
                  <a:srgbClr val="87161F"/>
                </a:solidFill>
              </a:rPr>
              <a:t>E</a:t>
            </a:r>
          </a:p>
          <a:p>
            <a:pPr algn="l"/>
            <a:r>
              <a:rPr lang="en-US" sz="1600">
                <a:solidFill>
                  <a:srgbClr val="87161F"/>
                </a:solidFill>
              </a:rPr>
              <a:t>12.16 	</a:t>
            </a:r>
            <a:r>
              <a:rPr lang="en-US" sz="1600" b="0" i="0" u="none" strike="noStrike" baseline="0">
                <a:solidFill>
                  <a:srgbClr val="000000"/>
                </a:solidFill>
              </a:rPr>
              <a:t>People with vision loss from diabetes should receive educational materials 	and resources for eye care support in addition to self-management 	education (e.g., glycemic management and hypoglycemia awareness). </a:t>
            </a:r>
            <a:r>
              <a:rPr lang="en-US" sz="1600" b="1" i="0" u="none" strike="noStrike" baseline="0">
                <a:solidFill>
                  <a:srgbClr val="87161F"/>
                </a:solidFill>
              </a:rPr>
              <a:t>E</a:t>
            </a:r>
            <a:endParaRPr lang="en-US" sz="1600" b="1">
              <a:solidFill>
                <a:srgbClr val="A6192E"/>
              </a:solidFill>
            </a:endParaRPr>
          </a:p>
        </p:txBody>
      </p:sp>
    </p:spTree>
    <p:extLst>
      <p:ext uri="{BB962C8B-B14F-4D97-AF65-F5344CB8AC3E}">
        <p14:creationId xmlns:p14="http://schemas.microsoft.com/office/powerpoint/2010/main" val="2274142840"/>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Neuropathy—Screening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4827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dirty="0">
                <a:solidFill>
                  <a:srgbClr val="A6192E"/>
                </a:solidFill>
              </a:rPr>
              <a:t>12.17</a:t>
            </a:r>
            <a:r>
              <a:rPr lang="en-US" sz="1700" dirty="0"/>
              <a:t> 	</a:t>
            </a:r>
            <a:r>
              <a:rPr lang="en-US" sz="1700" b="0" i="0" u="none" strike="noStrike" baseline="0" dirty="0">
                <a:solidFill>
                  <a:srgbClr val="000000"/>
                </a:solidFill>
              </a:rPr>
              <a:t>All people with diabetes should be assessed for diabetic peripheral 	neuropathy starting at diagnosis of type 2 diabetes and 5 years after the 	diagnosis of type 1 diabetes and at least annually thereafter. </a:t>
            </a:r>
            <a:r>
              <a:rPr lang="en-US" sz="1700" b="1" i="0" u="none" strike="noStrike" baseline="0" dirty="0">
                <a:solidFill>
                  <a:srgbClr val="87161F"/>
                </a:solidFill>
              </a:rPr>
              <a:t>B</a:t>
            </a:r>
          </a:p>
          <a:p>
            <a:pPr algn="l"/>
            <a:r>
              <a:rPr lang="en-US" sz="1700" dirty="0">
                <a:solidFill>
                  <a:srgbClr val="A6192E"/>
                </a:solidFill>
              </a:rPr>
              <a:t>12.18</a:t>
            </a:r>
            <a:r>
              <a:rPr lang="en-US" sz="1700" dirty="0"/>
              <a:t> 	</a:t>
            </a:r>
            <a:r>
              <a:rPr lang="en-US" sz="1700" b="0" i="0" u="none" strike="noStrike" baseline="0" dirty="0"/>
              <a:t>Assessment for distal symmetric polyneuropathy should include a careful 	history and assessment of either temperature or pinprick sensation 	(small-fiber function) and vibration sensation using a 128-Hz tuning </a:t>
            </a:r>
            <a:r>
              <a:rPr lang="en-US" sz="1700" b="0" i="0" u="none" strike="noStrike" baseline="0" dirty="0">
                <a:solidFill>
                  <a:srgbClr val="000000"/>
                </a:solidFill>
              </a:rPr>
              <a:t>fork 	(for large-fiber function). All people with diabetes should have annual 10-	g monofilament testing to identify feet at risk for ulceration and 	amputation. </a:t>
            </a:r>
            <a:r>
              <a:rPr lang="en-US" sz="1700" b="1" i="0" u="none" strike="noStrike" baseline="0" dirty="0">
                <a:solidFill>
                  <a:srgbClr val="87161F"/>
                </a:solidFill>
              </a:rPr>
              <a:t>B</a:t>
            </a:r>
            <a:endParaRPr lang="en-US" sz="1700" b="1" i="0" u="none" strike="noStrike" baseline="0" dirty="0"/>
          </a:p>
        </p:txBody>
      </p:sp>
    </p:spTree>
    <p:extLst>
      <p:ext uri="{BB962C8B-B14F-4D97-AF65-F5344CB8AC3E}">
        <p14:creationId xmlns:p14="http://schemas.microsoft.com/office/powerpoint/2010/main" val="254577971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Neuropathy—Screening (continued) </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35449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dirty="0">
                <a:solidFill>
                  <a:srgbClr val="A6192E"/>
                </a:solidFill>
              </a:rPr>
              <a:t>12.19</a:t>
            </a:r>
            <a:r>
              <a:rPr lang="en-US" sz="1700" dirty="0"/>
              <a:t> 	</a:t>
            </a:r>
            <a:r>
              <a:rPr lang="en-US" sz="1700" b="0" i="0" u="none" strike="noStrike" baseline="0" dirty="0">
                <a:solidFill>
                  <a:srgbClr val="000000"/>
                </a:solidFill>
              </a:rPr>
              <a:t>Symptoms and signs of autonomic neuropathy should be assessed in 	people with diabetes starting at diagnosis of type 2 diabetes and 5 years 	after the diagnosis of type 1 diabetes, and at least annually thereafter, 	and with evidence of other microvascular complications, particularly 	kidney disease and diabetic peripheral neuropathy. Screening can 	include asking about orthostatic dizziness, syncope, or dry cracked skin 	in the extremities. Signs of autonomic neuropathy include orthostatic 	hypotension, a resting tachycardia, or evidence of peripheral dryness or 	cracking of skin</a:t>
            </a:r>
            <a:r>
              <a:rPr lang="en-US" sz="1700" b="1" i="0" u="none" strike="noStrike" baseline="0" dirty="0">
                <a:solidFill>
                  <a:srgbClr val="000000"/>
                </a:solidFill>
              </a:rPr>
              <a:t>. </a:t>
            </a:r>
            <a:r>
              <a:rPr lang="en-US" sz="1700" b="1" i="0" u="none" strike="noStrike" baseline="0" dirty="0">
                <a:solidFill>
                  <a:srgbClr val="87161F"/>
                </a:solidFill>
              </a:rPr>
              <a:t>E</a:t>
            </a:r>
          </a:p>
        </p:txBody>
      </p:sp>
    </p:spTree>
    <p:extLst>
      <p:ext uri="{BB962C8B-B14F-4D97-AF65-F5344CB8AC3E}">
        <p14:creationId xmlns:p14="http://schemas.microsoft.com/office/powerpoint/2010/main" val="3031811318"/>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708997" y="798727"/>
            <a:ext cx="7930382" cy="315471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latin typeface="+mn-lt"/>
              </a:rPr>
              <a:t>The early recognition and appropriate management of neuropathy in people with diabetes is important. Points to be aware of include the following:</a:t>
            </a:r>
          </a:p>
          <a:p>
            <a:pPr marL="342900" indent="-342900" algn="l">
              <a:buFont typeface="+mj-lt"/>
              <a:buAutoNum type="arabicPeriod"/>
            </a:pPr>
            <a:r>
              <a:rPr lang="en-US" sz="1800" b="0" i="0" u="none" strike="noStrike" baseline="0" dirty="0">
                <a:latin typeface="+mn-lt"/>
              </a:rPr>
              <a:t>Diabetic neuropathy is a diagnosis of exclusion. Nondiabetic neuropathies may be present in people with diabetes and may be treatable.</a:t>
            </a:r>
          </a:p>
          <a:p>
            <a:pPr marL="342900" indent="-342900" algn="l">
              <a:buFont typeface="+mj-lt"/>
              <a:buAutoNum type="arabicPeriod"/>
            </a:pPr>
            <a:r>
              <a:rPr lang="en-US" sz="1800" b="0" i="0" u="none" strike="noStrike" baseline="0" dirty="0">
                <a:latin typeface="+mn-lt"/>
              </a:rPr>
              <a:t>Up to 50% of diabetic peripheral neuropathy may be asymptomatic. If not recognized and if preventive foot care is not implemented, people with diabetes are at risk for injuries as well as diabetic foot ulcers (DFUs) and amputations.</a:t>
            </a:r>
          </a:p>
          <a:p>
            <a:pPr marL="342900" indent="-342900" algn="l">
              <a:buFont typeface="+mj-lt"/>
              <a:buAutoNum type="arabicPeriod"/>
            </a:pPr>
            <a:r>
              <a:rPr lang="en-US" sz="1800" b="0" i="0" u="none" strike="noStrike" baseline="0" dirty="0">
                <a:latin typeface="+mn-lt"/>
              </a:rPr>
              <a:t>Recognition and treatment of autonomic neuropathy may improve symptoms, reduce sequelae, and improve quality of life.</a:t>
            </a:r>
            <a:endParaRPr lang="en-US" sz="1800" dirty="0">
              <a:solidFill>
                <a:srgbClr val="A6192E"/>
              </a:solidFill>
              <a:latin typeface="+mn-lt"/>
              <a:cs typeface="+mn-cs"/>
            </a:endParaRPr>
          </a:p>
        </p:txBody>
      </p:sp>
    </p:spTree>
    <p:extLst>
      <p:ext uri="{BB962C8B-B14F-4D97-AF65-F5344CB8AC3E}">
        <p14:creationId xmlns:p14="http://schemas.microsoft.com/office/powerpoint/2010/main" val="312525694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708997" y="798727"/>
            <a:ext cx="7930382" cy="204671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latin typeface="+mn-lt"/>
              </a:rPr>
              <a:t>The following clinical tests may be used to assess small- and large-fiber function and protective sensation:</a:t>
            </a:r>
          </a:p>
          <a:p>
            <a:pPr marL="342900" indent="-342900" algn="l">
              <a:buFont typeface="+mj-lt"/>
              <a:buAutoNum type="arabicPeriod"/>
            </a:pPr>
            <a:r>
              <a:rPr lang="en-US" sz="1800" b="0" i="0" u="none" strike="noStrike" baseline="0" dirty="0">
                <a:latin typeface="+mn-lt"/>
              </a:rPr>
              <a:t>Small-fiber function: pinprick and temperature sensation.</a:t>
            </a:r>
          </a:p>
          <a:p>
            <a:pPr marL="342900" indent="-342900" algn="l">
              <a:buFont typeface="+mj-lt"/>
              <a:buAutoNum type="arabicPeriod"/>
            </a:pPr>
            <a:r>
              <a:rPr lang="en-US" sz="1800" b="0" i="0" u="none" strike="noStrike" baseline="0" dirty="0">
                <a:latin typeface="+mn-lt"/>
              </a:rPr>
              <a:t>Large-fiber function: lower-extremity reflexes, vibration perception, and 10-g monofilament.</a:t>
            </a:r>
          </a:p>
          <a:p>
            <a:pPr marL="342900" indent="-342900" algn="l">
              <a:buFont typeface="+mj-lt"/>
              <a:buAutoNum type="arabicPeriod"/>
            </a:pPr>
            <a:r>
              <a:rPr lang="en-US" sz="1800" b="0" i="0" u="none" strike="noStrike" baseline="0" dirty="0">
                <a:latin typeface="+mn-lt"/>
              </a:rPr>
              <a:t>Protective sensation: 10-g monofilament.</a:t>
            </a:r>
            <a:endParaRPr lang="en-US" sz="1800" dirty="0">
              <a:solidFill>
                <a:srgbClr val="A6192E"/>
              </a:solidFill>
              <a:latin typeface="+mn-lt"/>
              <a:cs typeface="+mn-cs"/>
            </a:endParaRPr>
          </a:p>
        </p:txBody>
      </p:sp>
    </p:spTree>
    <p:extLst>
      <p:ext uri="{BB962C8B-B14F-4D97-AF65-F5344CB8AC3E}">
        <p14:creationId xmlns:p14="http://schemas.microsoft.com/office/powerpoint/2010/main" val="443475437"/>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Neuropathy—Treatment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21113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12.20 </a:t>
            </a:r>
            <a:r>
              <a:rPr lang="en-US" sz="1600" dirty="0"/>
              <a:t>	</a:t>
            </a:r>
            <a:r>
              <a:rPr lang="en-US" sz="1600" b="0" i="0" u="none" strike="noStrike" baseline="0" dirty="0">
                <a:solidFill>
                  <a:srgbClr val="000000"/>
                </a:solidFill>
              </a:rPr>
              <a:t>Optimize glucose management to prevent or delay the development of 	neuropathy in people with type 1 diabetes </a:t>
            </a:r>
            <a:r>
              <a:rPr lang="en-US" sz="1600" b="1" i="0" u="none" strike="noStrike" baseline="0" dirty="0">
                <a:solidFill>
                  <a:srgbClr val="87161F"/>
                </a:solidFill>
              </a:rPr>
              <a:t>A</a:t>
            </a:r>
            <a:r>
              <a:rPr lang="en-US" sz="1600" b="0" i="0" u="none" strike="noStrike" baseline="0" dirty="0">
                <a:solidFill>
                  <a:srgbClr val="87161F"/>
                </a:solidFill>
              </a:rPr>
              <a:t> </a:t>
            </a:r>
            <a:r>
              <a:rPr lang="en-US" sz="1600" b="0" i="0" u="none" strike="noStrike" baseline="0" dirty="0">
                <a:solidFill>
                  <a:srgbClr val="000000"/>
                </a:solidFill>
              </a:rPr>
              <a:t>and to slow the progression of 	neuropathy in people with type 2 diabetes. </a:t>
            </a:r>
            <a:r>
              <a:rPr lang="en-US" sz="1600" b="1" i="0" u="none" strike="noStrike" baseline="0" dirty="0">
                <a:solidFill>
                  <a:srgbClr val="87161F"/>
                </a:solidFill>
              </a:rPr>
              <a:t>C</a:t>
            </a:r>
            <a:r>
              <a:rPr lang="en-US" sz="1600" b="0" i="0" u="none" strike="noStrike" baseline="0" dirty="0">
                <a:solidFill>
                  <a:srgbClr val="87161F"/>
                </a:solidFill>
              </a:rPr>
              <a:t> </a:t>
            </a:r>
            <a:r>
              <a:rPr lang="en-US" sz="1600" b="0" i="0" u="none" strike="noStrike" baseline="0" dirty="0">
                <a:solidFill>
                  <a:srgbClr val="000000"/>
                </a:solidFill>
              </a:rPr>
              <a:t>Optimize blood pressure and 	serum lipid control to reduce the risk or slow the progression of diabetic 	neuropathy. </a:t>
            </a:r>
            <a:r>
              <a:rPr lang="en-US" sz="1600" b="1" i="0" u="none" strike="noStrike" baseline="0" dirty="0">
                <a:solidFill>
                  <a:srgbClr val="87161F"/>
                </a:solidFill>
              </a:rPr>
              <a:t>B</a:t>
            </a:r>
          </a:p>
          <a:p>
            <a:pPr algn="l"/>
            <a:r>
              <a:rPr lang="en-US" sz="1600" dirty="0">
                <a:solidFill>
                  <a:srgbClr val="A6192E"/>
                </a:solidFill>
              </a:rPr>
              <a:t>12.21</a:t>
            </a:r>
            <a:r>
              <a:rPr lang="en-US" sz="1600" dirty="0"/>
              <a:t> 	</a:t>
            </a:r>
            <a:r>
              <a:rPr lang="en-US" sz="1600" b="0" i="0" u="none" strike="noStrike" baseline="0" dirty="0">
                <a:solidFill>
                  <a:srgbClr val="000000"/>
                </a:solidFill>
              </a:rPr>
              <a:t>Assess and treat pain related to diabetic peripheral neuropathy </a:t>
            </a:r>
            <a:r>
              <a:rPr lang="en-US" sz="1600" b="1" i="0" u="none" strike="noStrike" baseline="0" dirty="0">
                <a:solidFill>
                  <a:srgbClr val="87161F"/>
                </a:solidFill>
              </a:rPr>
              <a:t>B</a:t>
            </a:r>
            <a:r>
              <a:rPr lang="en-US" sz="1600" b="0" i="0" u="none" strike="noStrike" baseline="0" dirty="0">
                <a:solidFill>
                  <a:srgbClr val="87161F"/>
                </a:solidFill>
              </a:rPr>
              <a:t> </a:t>
            </a:r>
            <a:r>
              <a:rPr lang="en-US" sz="1600" b="0" i="0" u="none" strike="noStrike" baseline="0" dirty="0">
                <a:solidFill>
                  <a:srgbClr val="000000"/>
                </a:solidFill>
              </a:rPr>
              <a:t>and 	symptoms of autonomic neuropathy to improve quality of life. </a:t>
            </a:r>
            <a:r>
              <a:rPr lang="en-US" sz="1600" b="1" i="0" u="none" strike="noStrike" baseline="0" dirty="0">
                <a:solidFill>
                  <a:srgbClr val="87161F"/>
                </a:solidFill>
              </a:rPr>
              <a:t>E</a:t>
            </a:r>
          </a:p>
          <a:p>
            <a:pPr algn="l"/>
            <a:r>
              <a:rPr lang="en-US" sz="1600" dirty="0">
                <a:solidFill>
                  <a:srgbClr val="A6192E"/>
                </a:solidFill>
              </a:rPr>
              <a:t>12.22</a:t>
            </a:r>
            <a:r>
              <a:rPr lang="en-US" sz="1600" dirty="0"/>
              <a:t> 	</a:t>
            </a:r>
            <a:r>
              <a:rPr lang="en-US" sz="1600" b="0" i="0" u="none" strike="noStrike" baseline="0" dirty="0">
                <a:solidFill>
                  <a:srgbClr val="000000"/>
                </a:solidFill>
              </a:rPr>
              <a:t>Gabapentinoids, serotonin norepinephrine</a:t>
            </a:r>
            <a:r>
              <a:rPr lang="en-US" sz="1600" dirty="0">
                <a:solidFill>
                  <a:srgbClr val="000000"/>
                </a:solidFill>
              </a:rPr>
              <a:t> </a:t>
            </a:r>
            <a:r>
              <a:rPr lang="en-US" sz="1600" b="0" i="0" u="none" strike="noStrike" baseline="0" dirty="0">
                <a:solidFill>
                  <a:srgbClr val="000000"/>
                </a:solidFill>
              </a:rPr>
              <a:t>reuptake inhibitors, tricyclic 	antidepressants, and sodium channel blockers are recommended as initial 	pharmacologic treatments for neuropathic pain in diabetes. </a:t>
            </a:r>
            <a:r>
              <a:rPr lang="en-US" sz="1600" b="1" i="0" u="none" strike="noStrike" baseline="0" dirty="0">
                <a:solidFill>
                  <a:srgbClr val="87161F"/>
                </a:solidFill>
              </a:rPr>
              <a:t>A</a:t>
            </a:r>
            <a:r>
              <a:rPr lang="en-US" sz="1600" b="0" i="0" u="none" strike="noStrike" baseline="0" dirty="0">
                <a:solidFill>
                  <a:srgbClr val="87161F"/>
                </a:solidFill>
              </a:rPr>
              <a:t> </a:t>
            </a:r>
            <a:r>
              <a:rPr lang="en-US" sz="1600" b="0" i="0" u="none" strike="noStrike" baseline="0" dirty="0">
                <a:solidFill>
                  <a:srgbClr val="000000"/>
                </a:solidFill>
              </a:rPr>
              <a:t>Refer to 	neurologist or pain specialist when adequate pain management is not 	achieved within the scope of practice of the treating clinician. </a:t>
            </a:r>
            <a:r>
              <a:rPr lang="en-US" sz="1600" b="1" i="0" u="none" strike="noStrike" baseline="0" dirty="0">
                <a:solidFill>
                  <a:srgbClr val="87161F"/>
                </a:solidFill>
              </a:rPr>
              <a:t>E</a:t>
            </a:r>
            <a:endParaRPr lang="en-US" sz="1600" b="1" dirty="0">
              <a:solidFill>
                <a:srgbClr val="A6192E"/>
              </a:solidFill>
            </a:endParaRPr>
          </a:p>
        </p:txBody>
      </p:sp>
    </p:spTree>
    <p:extLst>
      <p:ext uri="{BB962C8B-B14F-4D97-AF65-F5344CB8AC3E}">
        <p14:creationId xmlns:p14="http://schemas.microsoft.com/office/powerpoint/2010/main" val="429368003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Foot Care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22625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a:solidFill>
                  <a:srgbClr val="A6192E"/>
                </a:solidFill>
              </a:rPr>
              <a:t>12.23</a:t>
            </a:r>
            <a:r>
              <a:rPr lang="en-US" sz="1600"/>
              <a:t> 	Perform a comprehensive foot evaluation at least annually to identify risk 	factors for ulcers and amputations. </a:t>
            </a:r>
            <a:r>
              <a:rPr lang="en-US" sz="1600" b="1">
                <a:solidFill>
                  <a:srgbClr val="A6192E"/>
                </a:solidFill>
              </a:rPr>
              <a:t>A</a:t>
            </a:r>
          </a:p>
          <a:p>
            <a:pPr algn="l"/>
            <a:r>
              <a:rPr lang="en-US" sz="1600">
                <a:solidFill>
                  <a:srgbClr val="A6192E"/>
                </a:solidFill>
              </a:rPr>
              <a:t>12.24</a:t>
            </a:r>
            <a:r>
              <a:rPr lang="en-US" sz="1600"/>
              <a:t> 	</a:t>
            </a:r>
            <a:r>
              <a:rPr lang="en-US" sz="1600" b="0" i="0" u="none" strike="noStrike" baseline="0">
                <a:solidFill>
                  <a:srgbClr val="000000"/>
                </a:solidFill>
              </a:rPr>
              <a:t>The examination should include inspection of the skin, assessment of foot 	deformities, neurological assessment (10-g monofilament testing with at least 	one other assessment: pinprick, temperature, or vibration), and vascular 	assessment, including pulses in the legs and feet. </a:t>
            </a:r>
            <a:r>
              <a:rPr lang="en-US" sz="1600" b="1" i="0" u="none" strike="noStrike" baseline="0">
                <a:solidFill>
                  <a:srgbClr val="87161F"/>
                </a:solidFill>
              </a:rPr>
              <a:t>B</a:t>
            </a:r>
          </a:p>
          <a:p>
            <a:pPr algn="l"/>
            <a:r>
              <a:rPr lang="en-US" sz="1600">
                <a:solidFill>
                  <a:srgbClr val="A6192E"/>
                </a:solidFill>
              </a:rPr>
              <a:t>12.25</a:t>
            </a:r>
            <a:r>
              <a:rPr lang="en-US" sz="1600"/>
              <a:t> 	</a:t>
            </a:r>
            <a:r>
              <a:rPr lang="en-US" sz="1600" b="0" i="0" u="none" strike="noStrike" baseline="0"/>
              <a:t>Individuals with evidence of sensory loss or prior ulceration or amputation 	should have their feet inspected at every visit</a:t>
            </a:r>
            <a:r>
              <a:rPr lang="en-US" sz="1600"/>
              <a:t>. </a:t>
            </a:r>
            <a:r>
              <a:rPr lang="en-US" sz="1600" b="1">
                <a:solidFill>
                  <a:srgbClr val="A6192E"/>
                </a:solidFill>
              </a:rPr>
              <a:t>A</a:t>
            </a:r>
          </a:p>
        </p:txBody>
      </p:sp>
    </p:spTree>
    <p:extLst>
      <p:ext uri="{BB962C8B-B14F-4D97-AF65-F5344CB8AC3E}">
        <p14:creationId xmlns:p14="http://schemas.microsoft.com/office/powerpoint/2010/main" val="42161822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a:p>
            <a:endParaRPr lang="en-US"/>
          </a:p>
        </p:txBody>
      </p:sp>
      <p:sp>
        <p:nvSpPr>
          <p:cNvPr id="5" name="TextBox 4">
            <a:extLst>
              <a:ext uri="{FF2B5EF4-FFF2-40B4-BE49-F238E27FC236}">
                <a16:creationId xmlns:a16="http://schemas.microsoft.com/office/drawing/2014/main" id="{75016219-367F-473E-9673-B013481024EE}"/>
              </a:ext>
            </a:extLst>
          </p:cNvPr>
          <p:cNvSpPr txBox="1">
            <a:spLocks noChangeArrowheads="1"/>
          </p:cNvSpPr>
          <p:nvPr/>
        </p:nvSpPr>
        <p:spPr bwMode="auto">
          <a:xfrm>
            <a:off x="869031" y="6497719"/>
            <a:ext cx="56381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l"/>
            <a:r>
              <a:rPr lang="en-US" sz="1200">
                <a:solidFill>
                  <a:prstClr val="white"/>
                </a:solidFill>
                <a:latin typeface="Helvetica" pitchFamily="34" charset="0"/>
                <a:ea typeface="ヒラギノ角ゴ Pro W3" charset="-128"/>
              </a:rPr>
              <a:t>Introduction and Methodology: </a:t>
            </a:r>
            <a:br>
              <a:rPr lang="en-US" sz="1200">
                <a:solidFill>
                  <a:prstClr val="white"/>
                </a:solidFill>
                <a:latin typeface="Helvetica" pitchFamily="34" charset="0"/>
                <a:ea typeface="ヒラギノ角ゴ Pro W3" charset="-128"/>
              </a:rPr>
            </a:br>
            <a:r>
              <a:rPr lang="en-US" sz="1200" err="1">
                <a:solidFill>
                  <a:prstClr val="white"/>
                </a:solidFill>
                <a:latin typeface="Helvetica" pitchFamily="34" charset="0"/>
                <a:ea typeface="ヒラギノ角ゴ Pro W3" charset="-128"/>
              </a:rPr>
              <a:t>ElSayed</a:t>
            </a:r>
            <a:r>
              <a:rPr lang="en-US" sz="1200">
                <a:solidFill>
                  <a:prstClr val="white"/>
                </a:solidFill>
                <a:latin typeface="Helvetica" pitchFamily="34" charset="0"/>
                <a:ea typeface="ヒラギノ角ゴ Pro W3" charset="-128"/>
              </a:rPr>
              <a:t> NA, Aleppo G, Aroda VR, et al., American Diabetes Association. Introduction and methodology: Standards of Care in </a:t>
            </a:r>
            <a:r>
              <a:rPr lang="pt-BR" sz="1200">
                <a:solidFill>
                  <a:prstClr val="white"/>
                </a:solidFill>
                <a:latin typeface="Helvetica" pitchFamily="34" charset="0"/>
                <a:ea typeface="ヒラギノ角ゴ Pro W3" charset="-128"/>
              </a:rPr>
              <a:t>Diabetes—2023. Diabetes Care 2023;46(Suppl. 1):S1–S4</a:t>
            </a:r>
            <a:endParaRPr lang="en-US" sz="1200">
              <a:solidFill>
                <a:prstClr val="white"/>
              </a:solidFill>
              <a:latin typeface="Helvetica" pitchFamily="34" charset="0"/>
              <a:ea typeface="ヒラギノ角ゴ Pro W3" charset="-128"/>
            </a:endParaRPr>
          </a:p>
        </p:txBody>
      </p:sp>
      <p:sp>
        <p:nvSpPr>
          <p:cNvPr id="6" name="Slide Number Placeholder 1">
            <a:extLst>
              <a:ext uri="{FF2B5EF4-FFF2-40B4-BE49-F238E27FC236}">
                <a16:creationId xmlns:a16="http://schemas.microsoft.com/office/drawing/2014/main" id="{E3C71F95-0789-4BBD-A469-ECB382AC65FA}"/>
              </a:ext>
            </a:extLst>
          </p:cNvPr>
          <p:cNvSpPr txBox="1">
            <a:spLocks/>
          </p:cNvSpPr>
          <p:nvPr/>
        </p:nvSpPr>
        <p:spPr>
          <a:xfrm>
            <a:off x="235873" y="6468763"/>
            <a:ext cx="400127" cy="17727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D877B3-D348-4611-9BDB-C5374591D951}" type="slidenum">
              <a:rPr lang="en-US" smtClean="0"/>
              <a:pPr/>
              <a:t>24</a:t>
            </a:fld>
            <a:endParaRPr lang="en-US"/>
          </a:p>
        </p:txBody>
      </p:sp>
      <p:sp>
        <p:nvSpPr>
          <p:cNvPr id="8" name="TextBox 7">
            <a:extLst>
              <a:ext uri="{FF2B5EF4-FFF2-40B4-BE49-F238E27FC236}">
                <a16:creationId xmlns:a16="http://schemas.microsoft.com/office/drawing/2014/main" id="{C2CD97A2-FDA7-4943-AF79-4A1231BC7529}"/>
              </a:ext>
            </a:extLst>
          </p:cNvPr>
          <p:cNvSpPr txBox="1">
            <a:spLocks noChangeArrowheads="1"/>
          </p:cNvSpPr>
          <p:nvPr/>
        </p:nvSpPr>
        <p:spPr bwMode="auto">
          <a:xfrm>
            <a:off x="136779" y="4750986"/>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Diagnosis and Classification of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1):S20-S42</a:t>
            </a:r>
          </a:p>
        </p:txBody>
      </p:sp>
      <p:pic>
        <p:nvPicPr>
          <p:cNvPr id="4" name="Picture 3">
            <a:extLst>
              <a:ext uri="{FF2B5EF4-FFF2-40B4-BE49-F238E27FC236}">
                <a16:creationId xmlns:a16="http://schemas.microsoft.com/office/drawing/2014/main" id="{CE2C066F-BACA-8729-88FC-C36E7C9D53F9}"/>
              </a:ext>
            </a:extLst>
          </p:cNvPr>
          <p:cNvPicPr>
            <a:picLocks noChangeAspect="1"/>
          </p:cNvPicPr>
          <p:nvPr/>
        </p:nvPicPr>
        <p:blipFill>
          <a:blip r:embed="rId2"/>
          <a:stretch>
            <a:fillRect/>
          </a:stretch>
        </p:blipFill>
        <p:spPr>
          <a:xfrm>
            <a:off x="2470149" y="484852"/>
            <a:ext cx="3625699" cy="4136638"/>
          </a:xfrm>
          <a:prstGeom prst="rect">
            <a:avLst/>
          </a:prstGeom>
        </p:spPr>
      </p:pic>
    </p:spTree>
    <p:extLst>
      <p:ext uri="{BB962C8B-B14F-4D97-AF65-F5344CB8AC3E}">
        <p14:creationId xmlns:p14="http://schemas.microsoft.com/office/powerpoint/2010/main" val="125150659"/>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Foot Care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00595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a:solidFill>
                  <a:srgbClr val="A6192E"/>
                </a:solidFill>
              </a:rPr>
              <a:t>12.26</a:t>
            </a:r>
            <a:r>
              <a:rPr lang="en-US" sz="1700"/>
              <a:t> 	</a:t>
            </a:r>
            <a:r>
              <a:rPr lang="en-US" sz="1700" b="0" i="0" u="none" strike="noStrike" baseline="0"/>
              <a:t>Obtain a prior history of ulceration, amputation, Charcot foot, angioplasty 	or vascular surgery, cigarette smoking, retinopathy, and renal disease 	and assess current symptoms of </a:t>
            </a:r>
            <a:r>
              <a:rPr lang="en-US" sz="1700" b="0" i="0" u="none" strike="noStrike" baseline="0">
                <a:solidFill>
                  <a:srgbClr val="000000"/>
                </a:solidFill>
              </a:rPr>
              <a:t>neuropathy (pain, burning, numbness) 	and vascular disease (leg fatigue, claudication). </a:t>
            </a:r>
            <a:r>
              <a:rPr lang="en-US" sz="1700" b="1" i="0" u="none" strike="noStrike" baseline="0">
                <a:solidFill>
                  <a:srgbClr val="87161F"/>
                </a:solidFill>
              </a:rPr>
              <a:t>B</a:t>
            </a:r>
            <a:endParaRPr lang="en-US" sz="1700" b="1" i="0" u="none" strike="noStrike" baseline="0"/>
          </a:p>
          <a:p>
            <a:pPr algn="l"/>
            <a:r>
              <a:rPr lang="en-US" sz="1700">
                <a:solidFill>
                  <a:srgbClr val="A6192E"/>
                </a:solidFill>
              </a:rPr>
              <a:t>12.27 </a:t>
            </a:r>
            <a:r>
              <a:rPr lang="en-US" sz="1700"/>
              <a:t>	</a:t>
            </a:r>
            <a:r>
              <a:rPr lang="en-US" sz="1700" b="0" i="0" u="none" strike="noStrike" baseline="0">
                <a:solidFill>
                  <a:srgbClr val="000000"/>
                </a:solidFill>
              </a:rPr>
              <a:t>Initial screening for peripheral arterial disease (PAD) should include 	assessment of lower-extremity pulses, capillary refill time, </a:t>
            </a:r>
            <a:r>
              <a:rPr lang="en-US" sz="1700" b="0" i="0" u="none" strike="noStrike" baseline="0" err="1">
                <a:solidFill>
                  <a:srgbClr val="000000"/>
                </a:solidFill>
              </a:rPr>
              <a:t>rubor</a:t>
            </a:r>
            <a:r>
              <a:rPr lang="en-US" sz="1700" b="0" i="0" u="none" strike="noStrike" baseline="0">
                <a:solidFill>
                  <a:srgbClr val="000000"/>
                </a:solidFill>
              </a:rPr>
              <a:t> on 	dependency, pallor on elevation, and venous filling time. Individuals with 	a history of leg fatigue, claudication, and rest pain relieved with 	dependency or decreased or absent pedal pulses should be referred for 	ankle-brachial</a:t>
            </a:r>
            <a:r>
              <a:rPr lang="en-US" sz="1700">
                <a:solidFill>
                  <a:srgbClr val="000000"/>
                </a:solidFill>
              </a:rPr>
              <a:t> </a:t>
            </a:r>
            <a:r>
              <a:rPr lang="en-US" sz="1700" b="0" i="0" u="none" strike="noStrike" baseline="0">
                <a:solidFill>
                  <a:srgbClr val="000000"/>
                </a:solidFill>
              </a:rPr>
              <a:t>index with toe pressures and for further vascular 	assessment as appropriate. </a:t>
            </a:r>
            <a:r>
              <a:rPr lang="en-US" sz="1700" b="1" i="0" u="none" strike="noStrike" baseline="0">
                <a:solidFill>
                  <a:srgbClr val="87161F"/>
                </a:solidFill>
              </a:rPr>
              <a:t>B</a:t>
            </a:r>
            <a:endParaRPr lang="en-US" sz="1700" b="1">
              <a:solidFill>
                <a:srgbClr val="A6192E"/>
              </a:solidFill>
            </a:endParaRPr>
          </a:p>
        </p:txBody>
      </p:sp>
    </p:spTree>
    <p:extLst>
      <p:ext uri="{BB962C8B-B14F-4D97-AF65-F5344CB8AC3E}">
        <p14:creationId xmlns:p14="http://schemas.microsoft.com/office/powerpoint/2010/main" val="174877754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Foot Care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53292"/>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79563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A6192E"/>
                </a:solidFill>
              </a:rPr>
              <a:t>12.28</a:t>
            </a:r>
            <a:r>
              <a:rPr lang="en-US" sz="1500"/>
              <a:t> 	</a:t>
            </a:r>
            <a:r>
              <a:rPr lang="en-US" sz="1500" b="0" i="0" u="none" strike="noStrike" baseline="0">
                <a:solidFill>
                  <a:srgbClr val="000000"/>
                </a:solidFill>
              </a:rPr>
              <a:t>An interprofessional approach facilitated by a podiatrist in conjunction with other 	appropriate team members is recommended for individuals with foot ulcers and 	high-risk feet (e.g., those on dialysis, those with Charcot foot, those with a history 	of prior ulcers or amputation, and those with PAD). </a:t>
            </a:r>
            <a:r>
              <a:rPr lang="en-US" sz="1500" b="1" i="0" u="none" strike="noStrike" baseline="0">
                <a:solidFill>
                  <a:srgbClr val="87161F"/>
                </a:solidFill>
              </a:rPr>
              <a:t>B</a:t>
            </a:r>
          </a:p>
          <a:p>
            <a:pPr algn="l"/>
            <a:r>
              <a:rPr lang="en-US" sz="1500">
                <a:solidFill>
                  <a:srgbClr val="A6192E"/>
                </a:solidFill>
              </a:rPr>
              <a:t>12.29</a:t>
            </a:r>
            <a:r>
              <a:rPr lang="en-US" sz="1500"/>
              <a:t> 	</a:t>
            </a:r>
            <a:r>
              <a:rPr lang="en-US" sz="1500" b="0" i="0" u="none" strike="noStrike" baseline="0">
                <a:solidFill>
                  <a:srgbClr val="000000"/>
                </a:solidFill>
              </a:rPr>
              <a:t>Refer individuals who smoke and have a history of prior lower-extremity</a:t>
            </a:r>
            <a:r>
              <a:rPr lang="en-US" sz="1500">
                <a:solidFill>
                  <a:srgbClr val="000000"/>
                </a:solidFill>
              </a:rPr>
              <a:t> 	</a:t>
            </a:r>
            <a:r>
              <a:rPr lang="en-US" sz="1500" b="0" i="0" u="none" strike="noStrike" baseline="0">
                <a:solidFill>
                  <a:srgbClr val="000000"/>
                </a:solidFill>
              </a:rPr>
              <a:t>complications, loss of protective sensation, structural abnormalities, or PAD to foot 	care specialists for ongoing preventive care and lifelong surveillance. </a:t>
            </a:r>
            <a:r>
              <a:rPr lang="en-US" sz="1500" b="1" i="0" u="none" strike="noStrike" baseline="0">
                <a:solidFill>
                  <a:srgbClr val="87161F"/>
                </a:solidFill>
              </a:rPr>
              <a:t>B</a:t>
            </a:r>
          </a:p>
          <a:p>
            <a:pPr algn="l"/>
            <a:r>
              <a:rPr lang="en-US" sz="1500">
                <a:solidFill>
                  <a:srgbClr val="87161F"/>
                </a:solidFill>
              </a:rPr>
              <a:t>12.30 	</a:t>
            </a:r>
            <a:r>
              <a:rPr lang="en-US" sz="1500" b="0" i="0" u="none" strike="noStrike" baseline="0">
                <a:solidFill>
                  <a:srgbClr val="000000"/>
                </a:solidFill>
              </a:rPr>
              <a:t>Provide general preventive foot self-care education to all people with diabetes, 	including those with loss of protective sensation, on appropriate ways to examine 	their feet (palpation or visual inspection with an unbreakable mirror) for daily 	surveillance of early foot problems. </a:t>
            </a:r>
            <a:r>
              <a:rPr lang="en-US" sz="1500" b="1" i="0" u="none" strike="noStrike" baseline="0">
                <a:solidFill>
                  <a:srgbClr val="87161F"/>
                </a:solidFill>
              </a:rPr>
              <a:t>B</a:t>
            </a:r>
            <a:endParaRPr lang="en-US" sz="1500" b="1">
              <a:solidFill>
                <a:srgbClr val="A6192E"/>
              </a:solidFill>
            </a:endParaRPr>
          </a:p>
        </p:txBody>
      </p:sp>
    </p:spTree>
    <p:extLst>
      <p:ext uri="{BB962C8B-B14F-4D97-AF65-F5344CB8AC3E}">
        <p14:creationId xmlns:p14="http://schemas.microsoft.com/office/powerpoint/2010/main" val="162181975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Foot Care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53292"/>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59045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12.31</a:t>
            </a:r>
            <a:r>
              <a:rPr lang="en-US" sz="1600" dirty="0"/>
              <a:t> 	</a:t>
            </a:r>
            <a:r>
              <a:rPr lang="en-US" sz="1600" b="0" i="0" u="none" strike="noStrike" baseline="0" dirty="0">
                <a:solidFill>
                  <a:srgbClr val="000000"/>
                </a:solidFill>
              </a:rPr>
              <a:t>The use of specialized therapeutic footwear is recommended for people with 	diabetes at high risk for ulceration, including those with loss of protective 	sensation, foot deformities, ulcers, callous formation, poor peripheral 	circulation, or history of amputation. </a:t>
            </a:r>
            <a:r>
              <a:rPr lang="en-US" sz="1600" b="1" i="0" u="none" strike="noStrike" baseline="0" dirty="0">
                <a:solidFill>
                  <a:srgbClr val="87161F"/>
                </a:solidFill>
              </a:rPr>
              <a:t>B</a:t>
            </a:r>
          </a:p>
          <a:p>
            <a:pPr algn="l"/>
            <a:r>
              <a:rPr lang="en-US" sz="1600" dirty="0">
                <a:solidFill>
                  <a:srgbClr val="A6192E"/>
                </a:solidFill>
              </a:rPr>
              <a:t>12.32</a:t>
            </a:r>
            <a:r>
              <a:rPr lang="en-US" sz="1600" dirty="0"/>
              <a:t> 	</a:t>
            </a:r>
            <a:r>
              <a:rPr lang="en-US" sz="1600" b="0" i="0" u="none" strike="noStrike" baseline="0" dirty="0">
                <a:solidFill>
                  <a:srgbClr val="000000"/>
                </a:solidFill>
              </a:rPr>
              <a:t>For chronic diabetic foot ulcers that have failed to heal with optimal standard 	care alone, adjunctive treatment with randomized controlled trial-proven 	advanced agents should be considered. Considerations might include 	negative-pressure wound therapy, placental membranes, bioengineered skin 	substitutes, several acellular matrices, autologous fibrin and leukocyte platelet </a:t>
            </a:r>
            <a:r>
              <a:rPr lang="en-US" sz="1600" dirty="0">
                <a:solidFill>
                  <a:srgbClr val="000000"/>
                </a:solidFill>
              </a:rPr>
              <a:t>	</a:t>
            </a:r>
            <a:r>
              <a:rPr lang="en-US" sz="1600" b="0" i="0" u="none" strike="noStrike" baseline="0" dirty="0">
                <a:solidFill>
                  <a:srgbClr val="000000"/>
                </a:solidFill>
              </a:rPr>
              <a:t>patches, and topical oxygen therapy. </a:t>
            </a:r>
            <a:r>
              <a:rPr lang="en-US" sz="1600" b="1" i="0" u="none" strike="noStrike" baseline="0" dirty="0">
                <a:solidFill>
                  <a:srgbClr val="87161F"/>
                </a:solidFill>
              </a:rPr>
              <a:t>A</a:t>
            </a:r>
            <a:endParaRPr lang="en-US" sz="1600" b="1" dirty="0">
              <a:solidFill>
                <a:srgbClr val="A6192E"/>
              </a:solidFill>
            </a:endParaRPr>
          </a:p>
        </p:txBody>
      </p:sp>
    </p:spTree>
    <p:extLst>
      <p:ext uri="{BB962C8B-B14F-4D97-AF65-F5344CB8AC3E}">
        <p14:creationId xmlns:p14="http://schemas.microsoft.com/office/powerpoint/2010/main" val="400023525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708997" y="798727"/>
            <a:ext cx="7930382" cy="432939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latin typeface="+mn-lt"/>
              </a:rPr>
              <a:t>Factors that are associated with the at-risk foot include the following:</a:t>
            </a:r>
          </a:p>
          <a:p>
            <a:pPr marL="285750" indent="-285750" algn="l">
              <a:buFont typeface="Arial" panose="020B0604020202020204" pitchFamily="34" charset="0"/>
              <a:buChar char="•"/>
            </a:pPr>
            <a:r>
              <a:rPr lang="en-US" sz="1800" b="0" i="0" u="none" strike="noStrike" baseline="0" dirty="0">
                <a:latin typeface="+mn-lt"/>
              </a:rPr>
              <a:t>Poor glycemic management</a:t>
            </a:r>
          </a:p>
          <a:p>
            <a:pPr marL="285750" indent="-285750" algn="l">
              <a:buFont typeface="Arial" panose="020B0604020202020204" pitchFamily="34" charset="0"/>
              <a:buChar char="•"/>
            </a:pPr>
            <a:r>
              <a:rPr lang="en-US" sz="1800" b="0" i="0" u="none" strike="noStrike" baseline="0" dirty="0">
                <a:latin typeface="+mn-lt"/>
              </a:rPr>
              <a:t>Peripheral neuropathy/LOPS</a:t>
            </a:r>
          </a:p>
          <a:p>
            <a:pPr marL="285750" indent="-285750" algn="l">
              <a:buFont typeface="Arial" panose="020B0604020202020204" pitchFamily="34" charset="0"/>
              <a:buChar char="•"/>
            </a:pPr>
            <a:r>
              <a:rPr lang="en-US" sz="1800" b="0" i="0" u="none" strike="noStrike" baseline="0" dirty="0">
                <a:latin typeface="+mn-lt"/>
              </a:rPr>
              <a:t>PAD</a:t>
            </a:r>
            <a:endParaRPr lang="en-US" sz="1800" dirty="0">
              <a:latin typeface="+mn-lt"/>
            </a:endParaRPr>
          </a:p>
          <a:p>
            <a:pPr marL="285750" indent="-285750" algn="l">
              <a:buFont typeface="Arial" panose="020B0604020202020204" pitchFamily="34" charset="0"/>
              <a:buChar char="•"/>
            </a:pPr>
            <a:r>
              <a:rPr lang="en-US" sz="1800" b="0" i="0" u="none" strike="noStrike" baseline="0" dirty="0">
                <a:latin typeface="+mn-lt"/>
              </a:rPr>
              <a:t>Foot deformities (bunions, hammertoes, Charcot joint, etc.)</a:t>
            </a:r>
          </a:p>
          <a:p>
            <a:pPr marL="285750" indent="-285750" algn="l">
              <a:buFont typeface="Arial" panose="020B0604020202020204" pitchFamily="34" charset="0"/>
              <a:buChar char="•"/>
            </a:pPr>
            <a:r>
              <a:rPr lang="en-US" sz="1800" b="0" i="0" u="none" strike="noStrike" baseline="0" dirty="0" err="1">
                <a:latin typeface="+mn-lt"/>
              </a:rPr>
              <a:t>Preulcerative</a:t>
            </a:r>
            <a:r>
              <a:rPr lang="en-US" sz="1800" b="0" i="0" u="none" strike="noStrike" baseline="0" dirty="0">
                <a:latin typeface="+mn-lt"/>
              </a:rPr>
              <a:t> corns or calluses</a:t>
            </a:r>
          </a:p>
          <a:p>
            <a:pPr marL="285750" indent="-285750" algn="l">
              <a:buFont typeface="Arial" panose="020B0604020202020204" pitchFamily="34" charset="0"/>
              <a:buChar char="•"/>
            </a:pPr>
            <a:r>
              <a:rPr lang="en-US" sz="1800" b="0" i="0" u="none" strike="noStrike" baseline="0" dirty="0">
                <a:latin typeface="+mn-lt"/>
              </a:rPr>
              <a:t>Prior ulceration</a:t>
            </a:r>
          </a:p>
          <a:p>
            <a:pPr marL="285750" indent="-285750" algn="l">
              <a:buFont typeface="Arial" panose="020B0604020202020204" pitchFamily="34" charset="0"/>
              <a:buChar char="•"/>
            </a:pPr>
            <a:r>
              <a:rPr lang="en-US" sz="1800" b="0" i="0" u="none" strike="noStrike" baseline="0" dirty="0">
                <a:latin typeface="+mn-lt"/>
              </a:rPr>
              <a:t>Prior amputation</a:t>
            </a:r>
          </a:p>
          <a:p>
            <a:pPr marL="285750" indent="-285750" algn="l">
              <a:buFont typeface="Arial" panose="020B0604020202020204" pitchFamily="34" charset="0"/>
              <a:buChar char="•"/>
            </a:pPr>
            <a:r>
              <a:rPr lang="en-US" sz="1800" b="0" i="0" u="none" strike="noStrike" baseline="0" dirty="0">
                <a:latin typeface="+mn-lt"/>
              </a:rPr>
              <a:t>Smoking</a:t>
            </a:r>
            <a:endParaRPr lang="en-US" sz="1800" dirty="0">
              <a:latin typeface="+mn-lt"/>
            </a:endParaRPr>
          </a:p>
          <a:p>
            <a:pPr marL="285750" indent="-285750" algn="l">
              <a:buFont typeface="Arial" panose="020B0604020202020204" pitchFamily="34" charset="0"/>
              <a:buChar char="•"/>
            </a:pPr>
            <a:r>
              <a:rPr lang="en-US" sz="1800" b="0" i="0" u="none" strike="noStrike" baseline="0" dirty="0">
                <a:latin typeface="+mn-lt"/>
              </a:rPr>
              <a:t>Retinopathy</a:t>
            </a:r>
            <a:endParaRPr lang="en-US" sz="1800" dirty="0">
              <a:latin typeface="+mn-lt"/>
            </a:endParaRPr>
          </a:p>
          <a:p>
            <a:pPr marL="285750" indent="-285750" algn="l">
              <a:buFont typeface="Arial" panose="020B0604020202020204" pitchFamily="34" charset="0"/>
              <a:buChar char="•"/>
            </a:pPr>
            <a:r>
              <a:rPr lang="en-US" sz="1800" b="0" i="0" u="none" strike="noStrike" baseline="0" dirty="0">
                <a:latin typeface="+mn-lt"/>
              </a:rPr>
              <a:t>Nephropathy (particularly individuals on dialysis or posttransplant)</a:t>
            </a:r>
            <a:endParaRPr lang="en-US" sz="1800" dirty="0">
              <a:solidFill>
                <a:srgbClr val="A6192E"/>
              </a:solidFill>
              <a:latin typeface="+mn-lt"/>
              <a:cs typeface="+mn-cs"/>
            </a:endParaRPr>
          </a:p>
        </p:txBody>
      </p:sp>
    </p:spTree>
    <p:extLst>
      <p:ext uri="{BB962C8B-B14F-4D97-AF65-F5344CB8AC3E}">
        <p14:creationId xmlns:p14="http://schemas.microsoft.com/office/powerpoint/2010/main" val="59810060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5" name="TextBox 4">
            <a:extLst>
              <a:ext uri="{FF2B5EF4-FFF2-40B4-BE49-F238E27FC236}">
                <a16:creationId xmlns:a16="http://schemas.microsoft.com/office/drawing/2014/main" id="{4DC20832-CC48-4705-A3B3-95F671BA6633}"/>
              </a:ext>
            </a:extLst>
          </p:cNvPr>
          <p:cNvSpPr txBox="1">
            <a:spLocks noChangeArrowheads="1"/>
          </p:cNvSpPr>
          <p:nvPr/>
        </p:nvSpPr>
        <p:spPr bwMode="auto">
          <a:xfrm>
            <a:off x="41697" y="4750986"/>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Retinopathy, Neuropathy, and Foot Care: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1):S231-S243</a:t>
            </a:r>
          </a:p>
        </p:txBody>
      </p:sp>
      <p:pic>
        <p:nvPicPr>
          <p:cNvPr id="4" name="Picture 3">
            <a:extLst>
              <a:ext uri="{FF2B5EF4-FFF2-40B4-BE49-F238E27FC236}">
                <a16:creationId xmlns:a16="http://schemas.microsoft.com/office/drawing/2014/main" id="{A1121C41-F699-BA00-3AD8-A6393A9B900A}"/>
              </a:ext>
            </a:extLst>
          </p:cNvPr>
          <p:cNvPicPr>
            <a:picLocks noChangeAspect="1"/>
          </p:cNvPicPr>
          <p:nvPr/>
        </p:nvPicPr>
        <p:blipFill>
          <a:blip r:embed="rId2"/>
          <a:stretch>
            <a:fillRect/>
          </a:stretch>
        </p:blipFill>
        <p:spPr>
          <a:xfrm>
            <a:off x="714559" y="1188494"/>
            <a:ext cx="7714881" cy="2852503"/>
          </a:xfrm>
          <a:prstGeom prst="rect">
            <a:avLst/>
          </a:prstGeom>
        </p:spPr>
      </p:pic>
    </p:spTree>
    <p:extLst>
      <p:ext uri="{BB962C8B-B14F-4D97-AF65-F5344CB8AC3E}">
        <p14:creationId xmlns:p14="http://schemas.microsoft.com/office/powerpoint/2010/main" val="234867048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Retinopathy, Neuropathy, and Foot Care</a:t>
            </a:r>
          </a:p>
        </p:txBody>
      </p:sp>
      <p:sp>
        <p:nvSpPr>
          <p:cNvPr id="5" name="TextBox 4">
            <a:extLst>
              <a:ext uri="{FF2B5EF4-FFF2-40B4-BE49-F238E27FC236}">
                <a16:creationId xmlns:a16="http://schemas.microsoft.com/office/drawing/2014/main" id="{4DC20832-CC48-4705-A3B3-95F671BA6633}"/>
              </a:ext>
            </a:extLst>
          </p:cNvPr>
          <p:cNvSpPr txBox="1">
            <a:spLocks noChangeArrowheads="1"/>
          </p:cNvSpPr>
          <p:nvPr/>
        </p:nvSpPr>
        <p:spPr bwMode="auto">
          <a:xfrm>
            <a:off x="41697" y="4750986"/>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Retinopathy, Neuropathy, and Foot Care: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1):S231-S243</a:t>
            </a:r>
          </a:p>
        </p:txBody>
      </p:sp>
      <p:pic>
        <p:nvPicPr>
          <p:cNvPr id="6" name="Picture 5">
            <a:extLst>
              <a:ext uri="{FF2B5EF4-FFF2-40B4-BE49-F238E27FC236}">
                <a16:creationId xmlns:a16="http://schemas.microsoft.com/office/drawing/2014/main" id="{601FED4D-0499-4B08-75F9-91965E5281B8}"/>
              </a:ext>
            </a:extLst>
          </p:cNvPr>
          <p:cNvPicPr>
            <a:picLocks noChangeAspect="1"/>
          </p:cNvPicPr>
          <p:nvPr/>
        </p:nvPicPr>
        <p:blipFill>
          <a:blip r:embed="rId2"/>
          <a:stretch>
            <a:fillRect/>
          </a:stretch>
        </p:blipFill>
        <p:spPr>
          <a:xfrm>
            <a:off x="3046773" y="498231"/>
            <a:ext cx="2729259" cy="4464050"/>
          </a:xfrm>
          <a:prstGeom prst="rect">
            <a:avLst/>
          </a:prstGeom>
        </p:spPr>
      </p:pic>
    </p:spTree>
    <p:extLst>
      <p:ext uri="{BB962C8B-B14F-4D97-AF65-F5344CB8AC3E}">
        <p14:creationId xmlns:p14="http://schemas.microsoft.com/office/powerpoint/2010/main" val="212699658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4FE915-71C8-7CD3-3510-C633340DD1FE}"/>
              </a:ext>
            </a:extLst>
          </p:cNvPr>
          <p:cNvSpPr>
            <a:spLocks noGrp="1"/>
          </p:cNvSpPr>
          <p:nvPr>
            <p:ph type="title"/>
          </p:nvPr>
        </p:nvSpPr>
        <p:spPr>
          <a:xfrm>
            <a:off x="1077264" y="1372481"/>
            <a:ext cx="3338876" cy="1335550"/>
          </a:xfrm>
        </p:spPr>
        <p:txBody>
          <a:bodyPr/>
          <a:lstStyle/>
          <a:p>
            <a:r>
              <a:rPr lang="en-US" dirty="0"/>
              <a:t>Section 13. </a:t>
            </a:r>
            <a:br>
              <a:rPr lang="en-US" dirty="0"/>
            </a:br>
            <a:br>
              <a:rPr lang="en-US" dirty="0"/>
            </a:br>
            <a:r>
              <a:rPr lang="en-US" dirty="0"/>
              <a:t>Older Adults</a:t>
            </a:r>
          </a:p>
        </p:txBody>
      </p:sp>
    </p:spTree>
    <p:extLst>
      <p:ext uri="{BB962C8B-B14F-4D97-AF65-F5344CB8AC3E}">
        <p14:creationId xmlns:p14="http://schemas.microsoft.com/office/powerpoint/2010/main" val="23378362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Overall</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kumimoji="0" lang="en-US" sz="1800" b="0" i="0" u="none" strike="noStrike" kern="1200" cap="none" spc="0" normalizeH="0" baseline="0" noProof="0">
                <a:ln>
                  <a:noFill/>
                </a:ln>
                <a:solidFill>
                  <a:srgbClr val="A6192E"/>
                </a:solidFill>
                <a:effectLst/>
                <a:uLnTx/>
                <a:uFillTx/>
              </a:rPr>
              <a:t>13.1</a:t>
            </a:r>
            <a:r>
              <a:rPr kumimoji="0" lang="en-US" sz="1800" b="0" i="0" u="none" strike="noStrike" kern="1200" cap="none" spc="0" normalizeH="0" baseline="0" noProof="0">
                <a:ln>
                  <a:noFill/>
                </a:ln>
                <a:solidFill>
                  <a:srgbClr val="000000"/>
                </a:solidFill>
                <a:effectLst/>
                <a:uLnTx/>
                <a:uFillTx/>
              </a:rPr>
              <a:t> 	</a:t>
            </a:r>
            <a:r>
              <a:rPr lang="en-US" sz="1800" b="0" i="0" u="none" strike="noStrike" baseline="0">
                <a:solidFill>
                  <a:srgbClr val="000000"/>
                </a:solidFill>
              </a:rPr>
              <a:t>Consider the assessment of medical, psychological, functional (self-	management</a:t>
            </a:r>
            <a:r>
              <a:rPr lang="en-US" sz="1800">
                <a:solidFill>
                  <a:srgbClr val="000000"/>
                </a:solidFill>
              </a:rPr>
              <a:t> </a:t>
            </a:r>
            <a:r>
              <a:rPr lang="en-US" sz="1800" b="0" i="0" u="none" strike="noStrike" baseline="0">
                <a:solidFill>
                  <a:srgbClr val="000000"/>
                </a:solidFill>
              </a:rPr>
              <a:t>abilities), and social domains in older adults with 	diabetes to provide a framework to determine goals and therapeutic 	approaches for diabetes management. </a:t>
            </a:r>
            <a:r>
              <a:rPr lang="en-US" sz="1800" b="1" i="0" u="none" strike="noStrike" baseline="0">
                <a:solidFill>
                  <a:srgbClr val="87161F"/>
                </a:solidFill>
              </a:rPr>
              <a:t>B</a:t>
            </a:r>
          </a:p>
          <a:p>
            <a:pPr algn="l"/>
            <a:r>
              <a:rPr kumimoji="0" lang="en-US" sz="1800" b="0" i="0" u="none" strike="noStrike" kern="1200" cap="none" spc="0" normalizeH="0" baseline="0" noProof="0">
                <a:ln>
                  <a:noFill/>
                </a:ln>
                <a:solidFill>
                  <a:srgbClr val="A6192E"/>
                </a:solidFill>
                <a:effectLst/>
                <a:uLnTx/>
                <a:uFillTx/>
              </a:rPr>
              <a:t>13.2</a:t>
            </a:r>
            <a:r>
              <a:rPr kumimoji="0" lang="en-US" sz="1800" b="0" i="0" u="none" strike="noStrike" kern="1200" cap="none" spc="0" normalizeH="0" baseline="0" noProof="0">
                <a:ln>
                  <a:noFill/>
                </a:ln>
                <a:solidFill>
                  <a:srgbClr val="000000"/>
                </a:solidFill>
                <a:effectLst/>
                <a:uLnTx/>
                <a:uFillTx/>
              </a:rPr>
              <a:t> 	</a:t>
            </a:r>
            <a:r>
              <a:rPr lang="en-US" sz="1800" b="0" i="0" u="none" strike="noStrike" baseline="0">
                <a:solidFill>
                  <a:srgbClr val="000000"/>
                </a:solidFill>
              </a:rPr>
              <a:t>Screen for geriatric syndromes (e.g., cognitive impairment, 	depression, urinary incontinence, falls, persistent pain, and frailty) 	and polypharmacy in older adults with diabetes, as they may affect 	diabetes self-management and diminish quality of life. </a:t>
            </a:r>
            <a:r>
              <a:rPr lang="en-US" sz="1800" b="1" i="0" u="none" strike="noStrike" baseline="0">
                <a:solidFill>
                  <a:srgbClr val="87161F"/>
                </a:solidFill>
              </a:rPr>
              <a:t>B</a:t>
            </a:r>
            <a:endParaRPr kumimoji="0" lang="en-US" sz="1800" b="1" i="0" u="none" strike="noStrike" kern="1200" cap="none" spc="0" normalizeH="0" baseline="0" noProof="0">
              <a:ln>
                <a:noFill/>
              </a:ln>
              <a:solidFill>
                <a:srgbClr val="A6192E"/>
              </a:solidFill>
              <a:effectLst/>
              <a:uLnTx/>
              <a:uFillTx/>
            </a:endParaRPr>
          </a:p>
        </p:txBody>
      </p:sp>
    </p:spTree>
    <p:extLst>
      <p:ext uri="{BB962C8B-B14F-4D97-AF65-F5344CB8AC3E}">
        <p14:creationId xmlns:p14="http://schemas.microsoft.com/office/powerpoint/2010/main" val="332625637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Neurocognitive Function</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8309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kumimoji="0" lang="en-US" sz="1800" b="0" i="0" u="none" strike="noStrike" kern="1200" cap="none" spc="0" normalizeH="0" baseline="0" noProof="0">
                <a:ln>
                  <a:noFill/>
                </a:ln>
                <a:solidFill>
                  <a:srgbClr val="A6192E"/>
                </a:solidFill>
                <a:effectLst/>
                <a:uLnTx/>
                <a:uFillTx/>
              </a:rPr>
              <a:t>13.3</a:t>
            </a:r>
            <a:r>
              <a:rPr kumimoji="0" lang="en-US" sz="1800" b="0" i="0" u="none" strike="noStrike" kern="1200" cap="none" spc="0" normalizeH="0" baseline="0" noProof="0">
                <a:ln>
                  <a:noFill/>
                </a:ln>
                <a:solidFill>
                  <a:srgbClr val="000000"/>
                </a:solidFill>
                <a:effectLst/>
                <a:uLnTx/>
                <a:uFillTx/>
              </a:rPr>
              <a:t> 	</a:t>
            </a:r>
            <a:r>
              <a:rPr lang="en-US" sz="1800" b="0" i="0" u="none" strike="noStrike" baseline="0">
                <a:solidFill>
                  <a:srgbClr val="000000"/>
                </a:solidFill>
              </a:rPr>
              <a:t>Screening for early detection of mild cognitive impairment or 	dementia should be performed for adults 65 years of age or older at 	the initial visit, annually, and as appropriate. </a:t>
            </a:r>
            <a:r>
              <a:rPr lang="en-US" sz="1800" b="1" i="0" u="none" strike="noStrike" baseline="0">
                <a:solidFill>
                  <a:srgbClr val="87161F"/>
                </a:solidFill>
              </a:rPr>
              <a:t>B</a:t>
            </a:r>
            <a:endParaRPr kumimoji="0" lang="en-US" sz="1800" b="1" i="0" u="none" strike="noStrike" kern="1200" cap="none" spc="0" normalizeH="0" baseline="0" noProof="0">
              <a:ln>
                <a:noFill/>
              </a:ln>
              <a:solidFill>
                <a:srgbClr val="A6192E"/>
              </a:solidFill>
              <a:effectLst/>
              <a:uLnTx/>
              <a:uFillTx/>
            </a:endParaRPr>
          </a:p>
        </p:txBody>
      </p:sp>
    </p:spTree>
    <p:extLst>
      <p:ext uri="{BB962C8B-B14F-4D97-AF65-F5344CB8AC3E}">
        <p14:creationId xmlns:p14="http://schemas.microsoft.com/office/powerpoint/2010/main" val="162919322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Hypoglycemia</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338554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A6192E"/>
                </a:solidFill>
              </a:rPr>
              <a:t>13.4 </a:t>
            </a:r>
            <a:r>
              <a:rPr lang="en-US" sz="1500"/>
              <a:t>	</a:t>
            </a:r>
            <a:r>
              <a:rPr lang="en-US" sz="1500" b="0" i="0" u="none" strike="noStrike" baseline="0">
                <a:solidFill>
                  <a:srgbClr val="000000"/>
                </a:solidFill>
              </a:rPr>
              <a:t>Because older adults with diabetes have a greater risk of hypoglycemia, especially 	when treated with hypoglycemic agents (e.g., sulfonylureas, meglitinides, and 	insulin), than</a:t>
            </a:r>
            <a:r>
              <a:rPr lang="en-US" sz="1500">
                <a:solidFill>
                  <a:srgbClr val="000000"/>
                </a:solidFill>
              </a:rPr>
              <a:t> </a:t>
            </a:r>
            <a:r>
              <a:rPr lang="en-US" sz="1500" b="0" i="0" u="none" strike="noStrike" baseline="0">
                <a:solidFill>
                  <a:srgbClr val="000000"/>
                </a:solidFill>
              </a:rPr>
              <a:t>younger adults, episodes of hypoglycemia should be ascertained and 	addressed at routine visits. </a:t>
            </a:r>
            <a:r>
              <a:rPr lang="en-US" sz="1500" b="1" i="0" u="none" strike="noStrike" baseline="0">
                <a:solidFill>
                  <a:srgbClr val="87161F"/>
                </a:solidFill>
              </a:rPr>
              <a:t>B</a:t>
            </a:r>
          </a:p>
          <a:p>
            <a:pPr algn="l"/>
            <a:r>
              <a:rPr lang="en-US" sz="1500">
                <a:solidFill>
                  <a:srgbClr val="A6192E"/>
                </a:solidFill>
              </a:rPr>
              <a:t>13.5 </a:t>
            </a:r>
            <a:r>
              <a:rPr lang="en-US" sz="1500"/>
              <a:t>	</a:t>
            </a:r>
            <a:r>
              <a:rPr lang="en-US" sz="1500" b="0" i="0" u="none" strike="noStrike" baseline="0">
                <a:solidFill>
                  <a:srgbClr val="000000"/>
                </a:solidFill>
              </a:rPr>
              <a:t>For older adults with type 1 diabetes, continuous glucose monitoring is 	recommended to reduce hypoglycemia. </a:t>
            </a:r>
            <a:r>
              <a:rPr lang="en-US" sz="1500" b="1" i="0" u="none" strike="noStrike" baseline="0">
                <a:solidFill>
                  <a:srgbClr val="87161F"/>
                </a:solidFill>
              </a:rPr>
              <a:t>A</a:t>
            </a:r>
          </a:p>
          <a:p>
            <a:pPr algn="l"/>
            <a:r>
              <a:rPr lang="en-US" sz="1500">
                <a:solidFill>
                  <a:srgbClr val="A6192E"/>
                </a:solidFill>
              </a:rPr>
              <a:t>13.6 </a:t>
            </a:r>
            <a:r>
              <a:rPr lang="en-US" sz="1500"/>
              <a:t>	</a:t>
            </a:r>
            <a:r>
              <a:rPr lang="en-US" sz="1500" b="0" i="0" u="none" strike="noStrike" baseline="0">
                <a:solidFill>
                  <a:srgbClr val="000000"/>
                </a:solidFill>
              </a:rPr>
              <a:t>For older adults with type 2 diabetes on insulin therapy, continuous glucose 	monitoring should be considered to improve glycemic outcomes and reduce 	hypoglycemia. </a:t>
            </a:r>
            <a:r>
              <a:rPr lang="en-US" sz="1500" b="1" i="0" u="none" strike="noStrike" baseline="0">
                <a:solidFill>
                  <a:srgbClr val="87161F"/>
                </a:solidFill>
              </a:rPr>
              <a:t>B</a:t>
            </a:r>
          </a:p>
          <a:p>
            <a:pPr algn="l"/>
            <a:r>
              <a:rPr lang="en-US" sz="1500">
                <a:solidFill>
                  <a:srgbClr val="A6192E"/>
                </a:solidFill>
              </a:rPr>
              <a:t>13.7 </a:t>
            </a:r>
            <a:r>
              <a:rPr lang="en-US" sz="1500"/>
              <a:t>	</a:t>
            </a:r>
            <a:r>
              <a:rPr lang="en-US" sz="1500" b="0" i="0" u="none" strike="noStrike" baseline="0">
                <a:solidFill>
                  <a:srgbClr val="000000"/>
                </a:solidFill>
              </a:rPr>
              <a:t>For older adults with type 1 diabetes, consider the use of automated insulin 	delivery (AID) systems </a:t>
            </a:r>
            <a:r>
              <a:rPr lang="en-US" sz="1500" b="1" i="0" u="none" strike="noStrike" baseline="0">
                <a:solidFill>
                  <a:srgbClr val="87161F"/>
                </a:solidFill>
              </a:rPr>
              <a:t>A</a:t>
            </a:r>
            <a:r>
              <a:rPr lang="en-US" sz="1500" b="0" i="0" u="none" strike="noStrike" baseline="0">
                <a:solidFill>
                  <a:srgbClr val="87161F"/>
                </a:solidFill>
              </a:rPr>
              <a:t> </a:t>
            </a:r>
            <a:r>
              <a:rPr lang="en-US" sz="1500" b="0" i="0" u="none" strike="noStrike" baseline="0">
                <a:solidFill>
                  <a:srgbClr val="000000"/>
                </a:solidFill>
              </a:rPr>
              <a:t>and other advanced insulin delivery devices such as 	connected pens </a:t>
            </a:r>
            <a:r>
              <a:rPr lang="en-US" sz="1500" b="1" i="0" u="none" strike="noStrike" baseline="0">
                <a:solidFill>
                  <a:srgbClr val="87161F"/>
                </a:solidFill>
              </a:rPr>
              <a:t>E</a:t>
            </a:r>
            <a:r>
              <a:rPr lang="en-US" sz="1500" b="0" i="0" u="none" strike="noStrike" baseline="0">
                <a:solidFill>
                  <a:srgbClr val="87161F"/>
                </a:solidFill>
              </a:rPr>
              <a:t> </a:t>
            </a:r>
            <a:r>
              <a:rPr lang="en-US" sz="1500" b="0" i="0" u="none" strike="noStrike" baseline="0">
                <a:solidFill>
                  <a:srgbClr val="000000"/>
                </a:solidFill>
              </a:rPr>
              <a:t>to reduce risk of hypoglycemia, based on individual ability and 	support system.</a:t>
            </a:r>
            <a:endParaRPr lang="en-US" sz="1500">
              <a:solidFill>
                <a:schemeClr val="accent1"/>
              </a:solidFill>
            </a:endParaRPr>
          </a:p>
        </p:txBody>
      </p:sp>
    </p:spTree>
    <p:extLst>
      <p:ext uri="{BB962C8B-B14F-4D97-AF65-F5344CB8AC3E}">
        <p14:creationId xmlns:p14="http://schemas.microsoft.com/office/powerpoint/2010/main" val="42350039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Prediabetes and Type 2 Diabetes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2.9 </a:t>
            </a:r>
            <a:r>
              <a:rPr lang="en-US" sz="1800"/>
              <a:t>	</a:t>
            </a:r>
            <a:r>
              <a:rPr lang="en-US" sz="1800" b="0" i="0" u="none" strike="noStrike" baseline="0">
                <a:solidFill>
                  <a:srgbClr val="000000"/>
                </a:solidFill>
              </a:rPr>
              <a:t>Screening for prediabetes and type 2 diabetes with an assessment of 	risk factors or validated risk calculator should be done in 	asymptomatic adults. </a:t>
            </a:r>
            <a:r>
              <a:rPr lang="en-US" sz="1800" b="1" i="0" u="none" strike="noStrike" baseline="0">
                <a:solidFill>
                  <a:srgbClr val="87161F"/>
                </a:solidFill>
              </a:rPr>
              <a:t>B</a:t>
            </a:r>
          </a:p>
          <a:p>
            <a:pPr algn="l"/>
            <a:r>
              <a:rPr lang="en-US" sz="1800">
                <a:solidFill>
                  <a:srgbClr val="A6192E"/>
                </a:solidFill>
              </a:rPr>
              <a:t>2.10a </a:t>
            </a:r>
            <a:r>
              <a:rPr lang="en-US" sz="1800"/>
              <a:t>	</a:t>
            </a:r>
            <a:r>
              <a:rPr lang="en-US" sz="1800" b="0" i="0" u="none" strike="noStrike" baseline="0">
                <a:solidFill>
                  <a:srgbClr val="000000"/>
                </a:solidFill>
              </a:rPr>
              <a:t>Testing for prediabetes or type 2 diabetes in asymptomatic people 	should be considered in adults of any age with overweight or obesity 	who have one or more risk factors </a:t>
            </a:r>
            <a:r>
              <a:rPr lang="en-US" sz="1800" b="1" i="0" u="none" strike="noStrike" baseline="0">
                <a:solidFill>
                  <a:srgbClr val="000000"/>
                </a:solidFill>
              </a:rPr>
              <a:t>(Table 2.4)</a:t>
            </a:r>
            <a:r>
              <a:rPr lang="en-US" sz="1800" i="0" u="none" strike="noStrike" baseline="0">
                <a:solidFill>
                  <a:srgbClr val="000000"/>
                </a:solidFill>
              </a:rPr>
              <a:t>.</a:t>
            </a:r>
            <a:r>
              <a:rPr lang="en-US" sz="1800" b="1" i="0" u="none" strike="noStrike" baseline="0">
                <a:solidFill>
                  <a:srgbClr val="000000"/>
                </a:solidFill>
              </a:rPr>
              <a:t> </a:t>
            </a:r>
            <a:r>
              <a:rPr lang="en-US" sz="1800" b="1" i="0" u="none" strike="noStrike" baseline="0">
                <a:solidFill>
                  <a:srgbClr val="87161F"/>
                </a:solidFill>
              </a:rPr>
              <a:t>B</a:t>
            </a:r>
            <a:r>
              <a:rPr lang="en-US" sz="1800" b="0" i="0" u="none" strike="noStrike" baseline="0">
                <a:solidFill>
                  <a:srgbClr val="87161F"/>
                </a:solidFill>
              </a:rPr>
              <a:t> </a:t>
            </a:r>
            <a:r>
              <a:rPr lang="en-US" sz="1800" b="0" i="0" u="none" strike="noStrike" baseline="0">
                <a:solidFill>
                  <a:srgbClr val="000000"/>
                </a:solidFill>
              </a:rPr>
              <a:t>Testing for 	prediabetes or type 2 diabetes in asymptomatic people should be 	considered in adults of any age with overweight or obesity who have 	one or more risk factors </a:t>
            </a:r>
            <a:r>
              <a:rPr lang="en-US" sz="1800" b="1" i="0" u="none" strike="noStrike" baseline="0">
                <a:solidFill>
                  <a:srgbClr val="000000"/>
                </a:solidFill>
              </a:rPr>
              <a:t>(Table 2.4)</a:t>
            </a:r>
            <a:r>
              <a:rPr lang="en-US" sz="1800" b="0" i="0" u="none" strike="noStrike" baseline="0">
                <a:solidFill>
                  <a:srgbClr val="000000"/>
                </a:solidFill>
              </a:rPr>
              <a:t>. </a:t>
            </a:r>
            <a:r>
              <a:rPr lang="en-US" sz="1800" b="1" i="0" u="none" strike="noStrike" baseline="0">
                <a:solidFill>
                  <a:srgbClr val="87161F"/>
                </a:solidFill>
              </a:rPr>
              <a:t>B</a:t>
            </a:r>
          </a:p>
          <a:p>
            <a:pPr algn="l"/>
            <a:r>
              <a:rPr lang="en-US" sz="1800">
                <a:solidFill>
                  <a:srgbClr val="A6192E"/>
                </a:solidFill>
              </a:rPr>
              <a:t>2.10b</a:t>
            </a:r>
            <a:r>
              <a:rPr lang="en-US" sz="1800"/>
              <a:t> 	</a:t>
            </a:r>
            <a:r>
              <a:rPr lang="en-US" sz="1800" b="0" i="0" u="none" strike="noStrike" baseline="0">
                <a:solidFill>
                  <a:srgbClr val="000000"/>
                </a:solidFill>
              </a:rPr>
              <a:t>For all other people, screening should begin at age 35 years. </a:t>
            </a:r>
            <a:r>
              <a:rPr lang="en-US" sz="1800" b="1" i="0" u="none" strike="noStrike" baseline="0">
                <a:solidFill>
                  <a:srgbClr val="87161F"/>
                </a:solidFill>
              </a:rPr>
              <a:t>B</a:t>
            </a:r>
            <a:endParaRPr lang="en-US" sz="1800" b="1">
              <a:solidFill>
                <a:srgbClr val="A6192E"/>
              </a:solidFill>
            </a:endParaRPr>
          </a:p>
        </p:txBody>
      </p:sp>
    </p:spTree>
    <p:extLst>
      <p:ext uri="{BB962C8B-B14F-4D97-AF65-F5344CB8AC3E}">
        <p14:creationId xmlns:p14="http://schemas.microsoft.com/office/powerpoint/2010/main" val="300963132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Treatment Goals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79563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A6192E"/>
                </a:solidFill>
              </a:rPr>
              <a:t>13.8a </a:t>
            </a:r>
            <a:r>
              <a:rPr lang="en-US" sz="1500" dirty="0"/>
              <a:t>	</a:t>
            </a:r>
            <a:r>
              <a:rPr lang="en-US" sz="1500" b="0" i="0" u="none" strike="noStrike" baseline="0" dirty="0"/>
              <a:t>Older adults with diabetes who are otherwise healthy with few </a:t>
            </a:r>
            <a:r>
              <a:rPr lang="en-US" sz="1500" b="0" i="0" u="none" strike="noStrike" baseline="0" dirty="0">
                <a:solidFill>
                  <a:srgbClr val="000000"/>
                </a:solidFill>
              </a:rPr>
              <a:t>and stable 	coexisting chronic illnesses and intact cognitive function and functional status 	should have lower glycemic goals (such as A1C &lt;7.0–7.5% [&lt;53–58 mmol/mol]). </a:t>
            </a:r>
            <a:r>
              <a:rPr lang="en-US" sz="1500" b="1" i="0" u="none" strike="noStrike" baseline="0" dirty="0">
                <a:solidFill>
                  <a:srgbClr val="87161F"/>
                </a:solidFill>
              </a:rPr>
              <a:t>C</a:t>
            </a:r>
            <a:endParaRPr lang="en-US" sz="1500" b="1" i="0" u="none" strike="noStrike" baseline="0" dirty="0"/>
          </a:p>
          <a:p>
            <a:pPr algn="l"/>
            <a:r>
              <a:rPr lang="en-US" sz="1500" dirty="0">
                <a:solidFill>
                  <a:srgbClr val="A6192E"/>
                </a:solidFill>
              </a:rPr>
              <a:t>13.8b</a:t>
            </a:r>
            <a:r>
              <a:rPr lang="en-US" sz="1500" dirty="0"/>
              <a:t> 	</a:t>
            </a:r>
            <a:r>
              <a:rPr lang="en-US" sz="1500" b="0" i="0" u="none" strike="noStrike" baseline="0" dirty="0">
                <a:solidFill>
                  <a:srgbClr val="000000"/>
                </a:solidFill>
              </a:rPr>
              <a:t>Older adults with diabetes and intermediate or complex health are clinically 	heterogeneous with variable life expectancy. Selection of glycemic goals should be 	individualized, with less stringent goals (such as A1C &lt;8.0% [&lt;64 mmol/mol]) for 	those with significant cognitive and/or functional limitations, frailty, severe 	comorbidities, and a less favorable risk-to-benefit ratio of diabetes medications. </a:t>
            </a:r>
            <a:r>
              <a:rPr lang="en-US" sz="1500" b="1" i="0" u="none" strike="noStrike" baseline="0" dirty="0">
                <a:solidFill>
                  <a:srgbClr val="87161F"/>
                </a:solidFill>
              </a:rPr>
              <a:t>C</a:t>
            </a:r>
          </a:p>
          <a:p>
            <a:pPr algn="l"/>
            <a:r>
              <a:rPr lang="en-US" sz="1500" dirty="0">
                <a:solidFill>
                  <a:srgbClr val="87161F"/>
                </a:solidFill>
              </a:rPr>
              <a:t>13.8c 	</a:t>
            </a:r>
            <a:r>
              <a:rPr lang="en-US" sz="1500" b="0" i="0" u="none" strike="noStrike" baseline="0" dirty="0">
                <a:solidFill>
                  <a:srgbClr val="000000"/>
                </a:solidFill>
              </a:rPr>
              <a:t>Older adults with very complex or poor health receive minimal benefit from 	stringent glycemic control, and clinicians should avoid reliance on glycemic goals 	and instead focus on avoiding hypoglycemia and symptomatic hyperglycemia. </a:t>
            </a:r>
            <a:r>
              <a:rPr lang="en-US" sz="1500" b="1" i="0" u="none" strike="noStrike" baseline="0" dirty="0">
                <a:solidFill>
                  <a:srgbClr val="87161F"/>
                </a:solidFill>
              </a:rPr>
              <a:t>C</a:t>
            </a:r>
            <a:endParaRPr lang="en-US" sz="1500" b="1" dirty="0">
              <a:solidFill>
                <a:srgbClr val="A6192E"/>
              </a:solidFill>
            </a:endParaRPr>
          </a:p>
        </p:txBody>
      </p:sp>
    </p:spTree>
    <p:extLst>
      <p:ext uri="{BB962C8B-B14F-4D97-AF65-F5344CB8AC3E}">
        <p14:creationId xmlns:p14="http://schemas.microsoft.com/office/powerpoint/2010/main" val="218372282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Treatment Goals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3339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A6192E"/>
                </a:solidFill>
              </a:rPr>
              <a:t>13.9</a:t>
            </a:r>
            <a:r>
              <a:rPr lang="en-US" sz="1500"/>
              <a:t> 	</a:t>
            </a:r>
            <a:r>
              <a:rPr lang="en-US" sz="1500" b="0" i="0" u="none" strike="noStrike" baseline="0">
                <a:solidFill>
                  <a:srgbClr val="000000"/>
                </a:solidFill>
              </a:rPr>
              <a:t>Screening for diabetes complications should be individualized in older adults with 	diabetes. Particular attention should be paid to complications that would lead to 	impairment of functional status or quality of life. </a:t>
            </a:r>
            <a:r>
              <a:rPr lang="en-US" sz="1500" b="1" i="0" u="none" strike="noStrike" baseline="0">
                <a:solidFill>
                  <a:srgbClr val="87161F"/>
                </a:solidFill>
              </a:rPr>
              <a:t>C</a:t>
            </a:r>
          </a:p>
          <a:p>
            <a:pPr algn="l"/>
            <a:r>
              <a:rPr lang="en-US" sz="1500">
                <a:solidFill>
                  <a:srgbClr val="A6192E"/>
                </a:solidFill>
              </a:rPr>
              <a:t>13.10</a:t>
            </a:r>
            <a:r>
              <a:rPr lang="en-US" sz="1500"/>
              <a:t>	</a:t>
            </a:r>
            <a:r>
              <a:rPr lang="en-US" sz="1500" b="0" i="0" u="none" strike="noStrike" baseline="0">
                <a:solidFill>
                  <a:srgbClr val="000000"/>
                </a:solidFill>
              </a:rPr>
              <a:t>Treatment of hypertension to individualized goal levels is indicated in most older 	adults with diabetes. </a:t>
            </a:r>
            <a:r>
              <a:rPr lang="en-US" sz="1500" b="1" i="0" u="none" strike="noStrike" baseline="0">
                <a:solidFill>
                  <a:srgbClr val="87161F"/>
                </a:solidFill>
              </a:rPr>
              <a:t>B</a:t>
            </a:r>
          </a:p>
          <a:p>
            <a:pPr algn="l"/>
            <a:r>
              <a:rPr lang="en-US" sz="1500">
                <a:solidFill>
                  <a:srgbClr val="A6192E"/>
                </a:solidFill>
              </a:rPr>
              <a:t>13.11</a:t>
            </a:r>
            <a:r>
              <a:rPr lang="en-US" sz="1500"/>
              <a:t> 	</a:t>
            </a:r>
            <a:r>
              <a:rPr lang="en-US" sz="1500" b="0" i="0" u="none" strike="noStrike" baseline="0">
                <a:solidFill>
                  <a:srgbClr val="000000"/>
                </a:solidFill>
              </a:rPr>
              <a:t>Treatment of other cardiovascular risk factors should be individualized in older 	adults with diabetes, considering the time frame of benefit. Lipid-lowering therapy 	and antiplatelet agents may benefit those with life expectancies at least equal to 	the time frame of primary prevention or secondary intervention trials. </a:t>
            </a:r>
            <a:r>
              <a:rPr lang="en-US" sz="1500" b="1" i="0" u="none" strike="noStrike" baseline="0">
                <a:solidFill>
                  <a:srgbClr val="87161F"/>
                </a:solidFill>
              </a:rPr>
              <a:t>E</a:t>
            </a:r>
            <a:endParaRPr lang="en-US" sz="1500" b="1">
              <a:solidFill>
                <a:schemeClr val="accent1"/>
              </a:solidFill>
            </a:endParaRPr>
          </a:p>
        </p:txBody>
      </p:sp>
    </p:spTree>
    <p:extLst>
      <p:ext uri="{BB962C8B-B14F-4D97-AF65-F5344CB8AC3E}">
        <p14:creationId xmlns:p14="http://schemas.microsoft.com/office/powerpoint/2010/main" val="1755001232"/>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3445773-773A-4E4E-A24E-8B00574540BA}"/>
              </a:ext>
            </a:extLst>
          </p:cNvPr>
          <p:cNvSpPr txBox="1"/>
          <p:nvPr/>
        </p:nvSpPr>
        <p:spPr>
          <a:xfrm>
            <a:off x="6315740" y="478465"/>
            <a:ext cx="2604976" cy="2308324"/>
          </a:xfrm>
          <a:prstGeom prst="rect">
            <a:avLst/>
          </a:prstGeom>
          <a:noFill/>
        </p:spPr>
        <p:txBody>
          <a:bodyPr wrap="square" rtlCol="0">
            <a:spAutoFit/>
          </a:bodyPr>
          <a:lstStyle/>
          <a:p>
            <a:r>
              <a:rPr lang="en-US" b="1" dirty="0">
                <a:solidFill>
                  <a:srgbClr val="A6192E"/>
                </a:solidFill>
              </a:rPr>
              <a:t>Table 13.1—Framework for considering treatment goals for glycemia, blood pressure, and dyslipidemia in older adults with</a:t>
            </a:r>
          </a:p>
          <a:p>
            <a:r>
              <a:rPr lang="en-US" b="1" dirty="0">
                <a:solidFill>
                  <a:srgbClr val="A6192E"/>
                </a:solidFill>
              </a:rPr>
              <a:t>diabetes</a:t>
            </a:r>
          </a:p>
        </p:txBody>
      </p:sp>
      <p:sp>
        <p:nvSpPr>
          <p:cNvPr id="5" name="TextBox 4">
            <a:extLst>
              <a:ext uri="{FF2B5EF4-FFF2-40B4-BE49-F238E27FC236}">
                <a16:creationId xmlns:a16="http://schemas.microsoft.com/office/drawing/2014/main" id="{E2132C6E-78B1-4CC9-8D30-9D0027AACA47}"/>
              </a:ext>
            </a:extLst>
          </p:cNvPr>
          <p:cNvSpPr txBox="1">
            <a:spLocks noChangeArrowheads="1"/>
          </p:cNvSpPr>
          <p:nvPr/>
        </p:nvSpPr>
        <p:spPr bwMode="auto">
          <a:xfrm>
            <a:off x="6155650" y="3758505"/>
            <a:ext cx="14625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Older Adults: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1):S244-S257</a:t>
            </a:r>
          </a:p>
        </p:txBody>
      </p:sp>
      <p:pic>
        <p:nvPicPr>
          <p:cNvPr id="4" name="Picture 3">
            <a:extLst>
              <a:ext uri="{FF2B5EF4-FFF2-40B4-BE49-F238E27FC236}">
                <a16:creationId xmlns:a16="http://schemas.microsoft.com/office/drawing/2014/main" id="{BE109422-DC7A-DCA0-B9A5-59FC5DF06B4C}"/>
              </a:ext>
            </a:extLst>
          </p:cNvPr>
          <p:cNvPicPr>
            <a:picLocks noChangeAspect="1"/>
          </p:cNvPicPr>
          <p:nvPr/>
        </p:nvPicPr>
        <p:blipFill rotWithShape="1">
          <a:blip r:embed="rId2"/>
          <a:srcRect b="1112"/>
          <a:stretch/>
        </p:blipFill>
        <p:spPr>
          <a:xfrm>
            <a:off x="223284" y="0"/>
            <a:ext cx="5853666" cy="5098632"/>
          </a:xfrm>
          <a:prstGeom prst="rect">
            <a:avLst/>
          </a:prstGeom>
        </p:spPr>
      </p:pic>
    </p:spTree>
    <p:extLst>
      <p:ext uri="{BB962C8B-B14F-4D97-AF65-F5344CB8AC3E}">
        <p14:creationId xmlns:p14="http://schemas.microsoft.com/office/powerpoint/2010/main" val="108224557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Lifestyle Management</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20573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dirty="0">
                <a:solidFill>
                  <a:srgbClr val="A6192E"/>
                </a:solidFill>
              </a:rPr>
              <a:t>13.12</a:t>
            </a:r>
            <a:r>
              <a:rPr lang="en-US" sz="1500" dirty="0"/>
              <a:t>	</a:t>
            </a:r>
            <a:r>
              <a:rPr lang="en-US" sz="1500" b="0" i="0" u="none" strike="noStrike" baseline="0" dirty="0">
                <a:solidFill>
                  <a:srgbClr val="000000"/>
                </a:solidFill>
              </a:rPr>
              <a:t>Optimal nutrition and protein intake is recommended for older adults with 	diabetes—regular exercise, including aerobic activity, weight-bearing exercise, 	and/or resistance training, should be encouraged in all older adults with diabetes 	who can safely engage in such activities. </a:t>
            </a:r>
            <a:r>
              <a:rPr lang="en-US" sz="1500" b="1" i="0" u="none" strike="noStrike" baseline="0" dirty="0">
                <a:solidFill>
                  <a:srgbClr val="87161F"/>
                </a:solidFill>
              </a:rPr>
              <a:t>B</a:t>
            </a:r>
          </a:p>
          <a:p>
            <a:pPr algn="l"/>
            <a:r>
              <a:rPr lang="en-US" sz="1500" dirty="0">
                <a:solidFill>
                  <a:srgbClr val="A6192E"/>
                </a:solidFill>
              </a:rPr>
              <a:t>13.13</a:t>
            </a:r>
            <a:r>
              <a:rPr lang="en-US" sz="1500" dirty="0"/>
              <a:t> 	</a:t>
            </a:r>
            <a:r>
              <a:rPr lang="en-US" sz="1500" b="0" i="0" u="none" strike="noStrike" baseline="0" dirty="0">
                <a:solidFill>
                  <a:srgbClr val="000000"/>
                </a:solidFill>
              </a:rPr>
              <a:t>For older adults with type 2 diabetes, overweight/obesity, and capacity to safely 	exercise, an intensive lifestyle intervention focused on dietary changes, physical 	activity, and modest weight loss (e.g., 5–7%) should be considered for its benefits 	on quality of life, mobility, and physical functioning, and cardiometabolic risk factor 	control. </a:t>
            </a:r>
            <a:r>
              <a:rPr lang="en-US" sz="1500" b="1" i="0" u="none" strike="noStrike" baseline="0" dirty="0">
                <a:solidFill>
                  <a:srgbClr val="87161F"/>
                </a:solidFill>
              </a:rPr>
              <a:t>A</a:t>
            </a:r>
            <a:endParaRPr lang="en-US" sz="1500" b="1" dirty="0">
              <a:solidFill>
                <a:schemeClr val="accent1"/>
              </a:solidFill>
            </a:endParaRPr>
          </a:p>
        </p:txBody>
      </p:sp>
    </p:spTree>
    <p:extLst>
      <p:ext uri="{BB962C8B-B14F-4D97-AF65-F5344CB8AC3E}">
        <p14:creationId xmlns:p14="http://schemas.microsoft.com/office/powerpoint/2010/main" val="301330042"/>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Pharmacologic Therapy</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69304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A6192E"/>
                </a:solidFill>
              </a:rPr>
              <a:t>13.14</a:t>
            </a:r>
            <a:r>
              <a:rPr lang="en-US" sz="1500"/>
              <a:t> 	</a:t>
            </a:r>
            <a:r>
              <a:rPr lang="en-US" sz="1500" b="0" i="0" u="none" strike="noStrike" baseline="0">
                <a:solidFill>
                  <a:srgbClr val="000000"/>
                </a:solidFill>
              </a:rPr>
              <a:t>In older adults with type 2 diabetes, medications with low risk of hypoglycemia are 	preferred, especially for those with hypoglycemia risk factors. </a:t>
            </a:r>
            <a:r>
              <a:rPr lang="en-US" sz="1500" b="1" i="0" u="none" strike="noStrike" baseline="0">
                <a:solidFill>
                  <a:srgbClr val="87161F"/>
                </a:solidFill>
              </a:rPr>
              <a:t>B</a:t>
            </a:r>
          </a:p>
          <a:p>
            <a:pPr algn="l"/>
            <a:r>
              <a:rPr lang="en-US" sz="1500">
                <a:solidFill>
                  <a:srgbClr val="A6192E"/>
                </a:solidFill>
              </a:rPr>
              <a:t>13.15</a:t>
            </a:r>
            <a:r>
              <a:rPr lang="en-US" sz="1500"/>
              <a:t> 	</a:t>
            </a:r>
            <a:r>
              <a:rPr lang="en-US" sz="1500" b="0" i="0" u="none" strike="noStrike" baseline="0">
                <a:solidFill>
                  <a:srgbClr val="000000"/>
                </a:solidFill>
              </a:rPr>
              <a:t>Overtreatment of diabetes is common in older adults and should be avoided. </a:t>
            </a:r>
            <a:r>
              <a:rPr lang="en-US" sz="1500" b="1" i="0" u="none" strike="noStrike" baseline="0">
                <a:solidFill>
                  <a:srgbClr val="87161F"/>
                </a:solidFill>
              </a:rPr>
              <a:t>B</a:t>
            </a:r>
          </a:p>
          <a:p>
            <a:pPr algn="l"/>
            <a:r>
              <a:rPr lang="en-US" sz="1500">
                <a:solidFill>
                  <a:srgbClr val="A6192E"/>
                </a:solidFill>
              </a:rPr>
              <a:t>13.16a</a:t>
            </a:r>
            <a:r>
              <a:rPr lang="en-US" sz="1500"/>
              <a:t> 	</a:t>
            </a:r>
            <a:r>
              <a:rPr lang="en-US" sz="1500" b="0" i="0" u="none" strike="noStrike" baseline="0"/>
              <a:t>In older adults with diabetes, </a:t>
            </a:r>
            <a:r>
              <a:rPr lang="en-US" sz="1500" b="0" i="0" u="none" strike="noStrike" baseline="0" err="1"/>
              <a:t>deintensify</a:t>
            </a:r>
            <a:r>
              <a:rPr lang="en-US" sz="1500" b="0" i="0" u="none" strike="noStrike" baseline="0"/>
              <a:t> hypoglycemia-causing medications (e.g., 	insulin, sulfonylureas, or meglitinides) or switch to a medication </a:t>
            </a:r>
            <a:r>
              <a:rPr lang="en-US" sz="1500" b="0" i="0" u="none" strike="noStrike" baseline="0">
                <a:solidFill>
                  <a:srgbClr val="000000"/>
                </a:solidFill>
              </a:rPr>
              <a:t>class with low 	hypoglycemia risk for individuals who are at high risk for hypoglycemia, using 	individualized glycemic goals. </a:t>
            </a:r>
            <a:r>
              <a:rPr lang="en-US" sz="1500" b="1" i="0" u="none" strike="noStrike" baseline="0">
                <a:solidFill>
                  <a:srgbClr val="87161F"/>
                </a:solidFill>
              </a:rPr>
              <a:t>B</a:t>
            </a:r>
            <a:endParaRPr lang="en-US" sz="1500" b="1" i="0" u="none" strike="noStrike" baseline="0"/>
          </a:p>
          <a:p>
            <a:pPr algn="l"/>
            <a:r>
              <a:rPr lang="en-US" sz="1500">
                <a:solidFill>
                  <a:srgbClr val="A6192E"/>
                </a:solidFill>
              </a:rPr>
              <a:t>13.16b</a:t>
            </a:r>
            <a:r>
              <a:rPr lang="en-US" sz="1500"/>
              <a:t> 	</a:t>
            </a:r>
            <a:r>
              <a:rPr lang="en-US" sz="1500" b="0" i="0" u="none" strike="noStrike" baseline="0">
                <a:solidFill>
                  <a:srgbClr val="000000"/>
                </a:solidFill>
              </a:rPr>
              <a:t>In older adults with diabetes, </a:t>
            </a:r>
            <a:r>
              <a:rPr lang="en-US" sz="1500" b="0" i="0" u="none" strike="noStrike" baseline="0" err="1">
                <a:solidFill>
                  <a:srgbClr val="000000"/>
                </a:solidFill>
              </a:rPr>
              <a:t>deintensify</a:t>
            </a:r>
            <a:r>
              <a:rPr lang="en-US" sz="1500" b="0" i="0" u="none" strike="noStrike" baseline="0">
                <a:solidFill>
                  <a:srgbClr val="000000"/>
                </a:solidFill>
              </a:rPr>
              <a:t> diabetes medications for individuals for 	whom the harms and/or burdens of treatment may be greater than the benefits, 	within individualized glycemic goals. </a:t>
            </a:r>
            <a:r>
              <a:rPr lang="en-US" sz="1500" b="1" i="0" u="none" strike="noStrike" baseline="0">
                <a:solidFill>
                  <a:srgbClr val="87161F"/>
                </a:solidFill>
              </a:rPr>
              <a:t>E</a:t>
            </a:r>
            <a:endParaRPr lang="en-US" sz="1500" b="1">
              <a:solidFill>
                <a:srgbClr val="C00000"/>
              </a:solidFill>
            </a:endParaRPr>
          </a:p>
        </p:txBody>
      </p:sp>
    </p:spTree>
    <p:extLst>
      <p:ext uri="{BB962C8B-B14F-4D97-AF65-F5344CB8AC3E}">
        <p14:creationId xmlns:p14="http://schemas.microsoft.com/office/powerpoint/2010/main" val="374968032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Pharmacologic Therapy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30355"/>
            <a:ext cx="7930382" cy="23339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500">
                <a:solidFill>
                  <a:srgbClr val="A6192E"/>
                </a:solidFill>
              </a:rPr>
              <a:t>13.16c</a:t>
            </a:r>
            <a:r>
              <a:rPr lang="en-US" sz="1500"/>
              <a:t> 	</a:t>
            </a:r>
            <a:r>
              <a:rPr lang="en-US" sz="1500" b="0" i="0" u="none" strike="noStrike" baseline="0">
                <a:solidFill>
                  <a:srgbClr val="000000"/>
                </a:solidFill>
              </a:rPr>
              <a:t>Simplification of complex treatment plans (especially insulin) is recommended to 	reduce the risk of hypoglycemia and polypharmacy and decrease the treatment 	burden if it can be achieved using the individualized glycemic goals. </a:t>
            </a:r>
            <a:r>
              <a:rPr lang="en-US" sz="1500" b="1" i="0" u="none" strike="noStrike" baseline="0">
                <a:solidFill>
                  <a:srgbClr val="87161F"/>
                </a:solidFill>
              </a:rPr>
              <a:t>B</a:t>
            </a:r>
          </a:p>
          <a:p>
            <a:pPr algn="l"/>
            <a:r>
              <a:rPr lang="en-US" sz="1500">
                <a:solidFill>
                  <a:srgbClr val="A6192E"/>
                </a:solidFill>
              </a:rPr>
              <a:t>13.16d</a:t>
            </a:r>
            <a:r>
              <a:rPr lang="en-US" sz="1500"/>
              <a:t> 	</a:t>
            </a:r>
            <a:r>
              <a:rPr lang="en-US" sz="1500" b="0" i="0" u="none" strike="noStrike" baseline="0">
                <a:solidFill>
                  <a:srgbClr val="000000"/>
                </a:solidFill>
              </a:rPr>
              <a:t>In older adults with type 2 diabetes and established or high risk of atherosclerotic 	cardiovascular disease, heart failure, and/or chronic kidney disease, the treatment 	plan should include agents that reduce cardiorenal risk, irrespective of glycemia. </a:t>
            </a:r>
            <a:r>
              <a:rPr lang="en-US" sz="1500" b="1" i="0" u="none" strike="noStrike" baseline="0">
                <a:solidFill>
                  <a:srgbClr val="87161F"/>
                </a:solidFill>
              </a:rPr>
              <a:t>A</a:t>
            </a:r>
          </a:p>
          <a:p>
            <a:pPr algn="l"/>
            <a:r>
              <a:rPr lang="en-US" sz="1500">
                <a:solidFill>
                  <a:srgbClr val="A6192E"/>
                </a:solidFill>
              </a:rPr>
              <a:t>13.17</a:t>
            </a:r>
            <a:r>
              <a:rPr lang="en-US" sz="1500"/>
              <a:t> 	</a:t>
            </a:r>
            <a:r>
              <a:rPr lang="en-US" sz="1500" b="0" i="0" u="none" strike="noStrike" baseline="0">
                <a:solidFill>
                  <a:srgbClr val="000000"/>
                </a:solidFill>
              </a:rPr>
              <a:t>Consider costs of care and coverage when developing treatment plans in order to 	reduce risk of cost-related</a:t>
            </a:r>
            <a:r>
              <a:rPr lang="en-US" sz="1500">
                <a:solidFill>
                  <a:srgbClr val="000000"/>
                </a:solidFill>
              </a:rPr>
              <a:t> </a:t>
            </a:r>
            <a:r>
              <a:rPr lang="en-US" sz="1500" b="0" i="0" u="none" strike="noStrike" baseline="0">
                <a:solidFill>
                  <a:srgbClr val="000000"/>
                </a:solidFill>
              </a:rPr>
              <a:t>barriers to medication taking and self-management 	behaviors. </a:t>
            </a:r>
            <a:r>
              <a:rPr lang="en-US" sz="1500" b="1" i="0" u="none" strike="noStrike" baseline="0">
                <a:solidFill>
                  <a:srgbClr val="87161F"/>
                </a:solidFill>
              </a:rPr>
              <a:t>B</a:t>
            </a:r>
            <a:endParaRPr lang="en-US" sz="1500" b="1" i="0" u="none" strike="noStrike" baseline="0"/>
          </a:p>
        </p:txBody>
      </p:sp>
    </p:spTree>
    <p:extLst>
      <p:ext uri="{BB962C8B-B14F-4D97-AF65-F5344CB8AC3E}">
        <p14:creationId xmlns:p14="http://schemas.microsoft.com/office/powerpoint/2010/main" val="149141381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9" name="TextBox 8">
            <a:extLst>
              <a:ext uri="{FF2B5EF4-FFF2-40B4-BE49-F238E27FC236}">
                <a16:creationId xmlns:a16="http://schemas.microsoft.com/office/drawing/2014/main" id="{2C43C222-CE91-4BFD-AD78-4A16A35B31F0}"/>
              </a:ext>
            </a:extLst>
          </p:cNvPr>
          <p:cNvSpPr txBox="1"/>
          <p:nvPr/>
        </p:nvSpPr>
        <p:spPr>
          <a:xfrm>
            <a:off x="6602819" y="978195"/>
            <a:ext cx="2254101" cy="1477328"/>
          </a:xfrm>
          <a:prstGeom prst="rect">
            <a:avLst/>
          </a:prstGeom>
          <a:noFill/>
        </p:spPr>
        <p:txBody>
          <a:bodyPr wrap="square" rtlCol="0">
            <a:spAutoFit/>
          </a:bodyPr>
          <a:lstStyle/>
          <a:p>
            <a:r>
              <a:rPr lang="en-US" b="1">
                <a:solidFill>
                  <a:srgbClr val="A6192E"/>
                </a:solidFill>
              </a:rPr>
              <a:t>Figure 13.1—Algorithm to simplify insulin regimen for older patients with type 2 diabetes.</a:t>
            </a:r>
          </a:p>
        </p:txBody>
      </p:sp>
      <p:sp>
        <p:nvSpPr>
          <p:cNvPr id="5" name="TextBox 4">
            <a:extLst>
              <a:ext uri="{FF2B5EF4-FFF2-40B4-BE49-F238E27FC236}">
                <a16:creationId xmlns:a16="http://schemas.microsoft.com/office/drawing/2014/main" id="{7875DBF9-3771-45DD-A080-4EDB4D5AFDC2}"/>
              </a:ext>
            </a:extLst>
          </p:cNvPr>
          <p:cNvSpPr txBox="1">
            <a:spLocks noChangeArrowheads="1"/>
          </p:cNvSpPr>
          <p:nvPr/>
        </p:nvSpPr>
        <p:spPr bwMode="auto">
          <a:xfrm>
            <a:off x="6321345" y="3472807"/>
            <a:ext cx="146257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Older Adults: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1):S244-S257</a:t>
            </a:r>
          </a:p>
        </p:txBody>
      </p:sp>
      <p:pic>
        <p:nvPicPr>
          <p:cNvPr id="6" name="Picture 5">
            <a:extLst>
              <a:ext uri="{FF2B5EF4-FFF2-40B4-BE49-F238E27FC236}">
                <a16:creationId xmlns:a16="http://schemas.microsoft.com/office/drawing/2014/main" id="{A819FFDE-6E45-FE48-7DF7-0C7D5A005D64}"/>
              </a:ext>
            </a:extLst>
          </p:cNvPr>
          <p:cNvPicPr>
            <a:picLocks noChangeAspect="1"/>
          </p:cNvPicPr>
          <p:nvPr/>
        </p:nvPicPr>
        <p:blipFill>
          <a:blip r:embed="rId2"/>
          <a:stretch>
            <a:fillRect/>
          </a:stretch>
        </p:blipFill>
        <p:spPr>
          <a:xfrm>
            <a:off x="97788" y="411040"/>
            <a:ext cx="6223557" cy="4649909"/>
          </a:xfrm>
          <a:prstGeom prst="rect">
            <a:avLst/>
          </a:prstGeom>
        </p:spPr>
      </p:pic>
    </p:spTree>
    <p:extLst>
      <p:ext uri="{BB962C8B-B14F-4D97-AF65-F5344CB8AC3E}">
        <p14:creationId xmlns:p14="http://schemas.microsoft.com/office/powerpoint/2010/main" val="225115750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C43C222-CE91-4BFD-AD78-4A16A35B31F0}"/>
              </a:ext>
            </a:extLst>
          </p:cNvPr>
          <p:cNvSpPr txBox="1"/>
          <p:nvPr/>
        </p:nvSpPr>
        <p:spPr>
          <a:xfrm>
            <a:off x="6091518" y="342900"/>
            <a:ext cx="3052482" cy="2308324"/>
          </a:xfrm>
          <a:prstGeom prst="rect">
            <a:avLst/>
          </a:prstGeom>
          <a:noFill/>
        </p:spPr>
        <p:txBody>
          <a:bodyPr wrap="square" rtlCol="0">
            <a:spAutoFit/>
          </a:bodyPr>
          <a:lstStyle/>
          <a:p>
            <a:r>
              <a:rPr lang="en-US" b="1" dirty="0">
                <a:solidFill>
                  <a:srgbClr val="A6192E"/>
                </a:solidFill>
              </a:rPr>
              <a:t>Table 13.2—Considerations for treatment regimen simplification and deintensification/deprescribing in older adults with</a:t>
            </a:r>
          </a:p>
          <a:p>
            <a:r>
              <a:rPr lang="en-US" b="1" dirty="0">
                <a:solidFill>
                  <a:srgbClr val="A6192E"/>
                </a:solidFill>
              </a:rPr>
              <a:t>diabetes. </a:t>
            </a:r>
          </a:p>
          <a:p>
            <a:r>
              <a:rPr lang="en-US" b="1" dirty="0">
                <a:solidFill>
                  <a:srgbClr val="A6192E"/>
                </a:solidFill>
              </a:rPr>
              <a:t>(1 of 2)</a:t>
            </a:r>
          </a:p>
        </p:txBody>
      </p:sp>
      <p:sp>
        <p:nvSpPr>
          <p:cNvPr id="5" name="TextBox 4">
            <a:extLst>
              <a:ext uri="{FF2B5EF4-FFF2-40B4-BE49-F238E27FC236}">
                <a16:creationId xmlns:a16="http://schemas.microsoft.com/office/drawing/2014/main" id="{E609E16E-691B-498C-AB18-9A532E9AF85B}"/>
              </a:ext>
            </a:extLst>
          </p:cNvPr>
          <p:cNvSpPr txBox="1">
            <a:spLocks noChangeArrowheads="1"/>
          </p:cNvSpPr>
          <p:nvPr/>
        </p:nvSpPr>
        <p:spPr bwMode="auto">
          <a:xfrm>
            <a:off x="6958799" y="3449585"/>
            <a:ext cx="212250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Older Adults: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1):S244-S257</a:t>
            </a:r>
          </a:p>
        </p:txBody>
      </p:sp>
      <p:pic>
        <p:nvPicPr>
          <p:cNvPr id="6" name="Picture 5">
            <a:extLst>
              <a:ext uri="{FF2B5EF4-FFF2-40B4-BE49-F238E27FC236}">
                <a16:creationId xmlns:a16="http://schemas.microsoft.com/office/drawing/2014/main" id="{02EEBAE5-10C9-1676-CD10-416B75BE1C78}"/>
              </a:ext>
            </a:extLst>
          </p:cNvPr>
          <p:cNvPicPr>
            <a:picLocks noChangeAspect="1"/>
          </p:cNvPicPr>
          <p:nvPr/>
        </p:nvPicPr>
        <p:blipFill>
          <a:blip r:embed="rId2"/>
          <a:stretch>
            <a:fillRect/>
          </a:stretch>
        </p:blipFill>
        <p:spPr>
          <a:xfrm>
            <a:off x="62699" y="54609"/>
            <a:ext cx="5827733" cy="5069841"/>
          </a:xfrm>
          <a:prstGeom prst="rect">
            <a:avLst/>
          </a:prstGeom>
        </p:spPr>
      </p:pic>
    </p:spTree>
    <p:extLst>
      <p:ext uri="{BB962C8B-B14F-4D97-AF65-F5344CB8AC3E}">
        <p14:creationId xmlns:p14="http://schemas.microsoft.com/office/powerpoint/2010/main" val="156690628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C43C222-CE91-4BFD-AD78-4A16A35B31F0}"/>
              </a:ext>
            </a:extLst>
          </p:cNvPr>
          <p:cNvSpPr txBox="1"/>
          <p:nvPr/>
        </p:nvSpPr>
        <p:spPr>
          <a:xfrm>
            <a:off x="6750424" y="457200"/>
            <a:ext cx="2299327" cy="2369880"/>
          </a:xfrm>
          <a:prstGeom prst="rect">
            <a:avLst/>
          </a:prstGeom>
          <a:noFill/>
        </p:spPr>
        <p:txBody>
          <a:bodyPr wrap="square" rtlCol="0">
            <a:spAutoFit/>
          </a:bodyPr>
          <a:lstStyle/>
          <a:p>
            <a:r>
              <a:rPr lang="en-US" sz="1600" b="1" dirty="0">
                <a:solidFill>
                  <a:srgbClr val="A6192E"/>
                </a:solidFill>
              </a:rPr>
              <a:t>Table 13.2—Considerations for treatment regimen simplification and deintensification/deprescribing in older adults with</a:t>
            </a:r>
          </a:p>
          <a:p>
            <a:r>
              <a:rPr lang="en-US" sz="1600" b="1" dirty="0">
                <a:solidFill>
                  <a:srgbClr val="A6192E"/>
                </a:solidFill>
              </a:rPr>
              <a:t>diabetes. </a:t>
            </a:r>
          </a:p>
          <a:p>
            <a:r>
              <a:rPr lang="en-US" sz="1600" b="1" dirty="0">
                <a:solidFill>
                  <a:srgbClr val="A6192E"/>
                </a:solidFill>
              </a:rPr>
              <a:t>(2 of 2)</a:t>
            </a:r>
          </a:p>
        </p:txBody>
      </p:sp>
      <p:sp>
        <p:nvSpPr>
          <p:cNvPr id="5" name="TextBox 4">
            <a:extLst>
              <a:ext uri="{FF2B5EF4-FFF2-40B4-BE49-F238E27FC236}">
                <a16:creationId xmlns:a16="http://schemas.microsoft.com/office/drawing/2014/main" id="{821CFA61-3E4B-4CCB-BE0E-24A3C0B90DAD}"/>
              </a:ext>
            </a:extLst>
          </p:cNvPr>
          <p:cNvSpPr txBox="1">
            <a:spLocks noChangeArrowheads="1"/>
          </p:cNvSpPr>
          <p:nvPr/>
        </p:nvSpPr>
        <p:spPr bwMode="auto">
          <a:xfrm>
            <a:off x="7079069" y="3319522"/>
            <a:ext cx="18819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Older Adults: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1):S244-S257</a:t>
            </a:r>
          </a:p>
        </p:txBody>
      </p:sp>
      <p:pic>
        <p:nvPicPr>
          <p:cNvPr id="6" name="Picture 5">
            <a:extLst>
              <a:ext uri="{FF2B5EF4-FFF2-40B4-BE49-F238E27FC236}">
                <a16:creationId xmlns:a16="http://schemas.microsoft.com/office/drawing/2014/main" id="{17233D37-FCA4-B1AB-52A4-FD058ED82614}"/>
              </a:ext>
            </a:extLst>
          </p:cNvPr>
          <p:cNvPicPr>
            <a:picLocks noChangeAspect="1"/>
          </p:cNvPicPr>
          <p:nvPr/>
        </p:nvPicPr>
        <p:blipFill>
          <a:blip r:embed="rId2"/>
          <a:stretch>
            <a:fillRect/>
          </a:stretch>
        </p:blipFill>
        <p:spPr>
          <a:xfrm>
            <a:off x="1" y="457201"/>
            <a:ext cx="6750423" cy="3365500"/>
          </a:xfrm>
          <a:prstGeom prst="rect">
            <a:avLst/>
          </a:prstGeom>
        </p:spPr>
      </p:pic>
    </p:spTree>
    <p:extLst>
      <p:ext uri="{BB962C8B-B14F-4D97-AF65-F5344CB8AC3E}">
        <p14:creationId xmlns:p14="http://schemas.microsoft.com/office/powerpoint/2010/main" val="318085075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Treatment in Skilled Nursing Facilities and Nursing Homes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691862"/>
            <a:ext cx="7930382" cy="274947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13.18 </a:t>
            </a:r>
            <a:r>
              <a:rPr lang="en-US" sz="1600" dirty="0"/>
              <a:t>	</a:t>
            </a:r>
            <a:r>
              <a:rPr lang="en-US" sz="1600" b="0" i="0" u="none" strike="noStrike" baseline="0" dirty="0">
                <a:solidFill>
                  <a:srgbClr val="000000"/>
                </a:solidFill>
              </a:rPr>
              <a:t>Consider diabetes education/training (including that for CGM devices, insulin 	pumps, and advanced insulin delivery systems) for the staff of long-term care 	and rehabilitation facilities to improve the management of older adults with 	diabetes. </a:t>
            </a:r>
            <a:r>
              <a:rPr lang="en-US" sz="1600" b="1" i="0" u="none" strike="noStrike" baseline="0" dirty="0">
                <a:solidFill>
                  <a:srgbClr val="87161F"/>
                </a:solidFill>
              </a:rPr>
              <a:t>E</a:t>
            </a:r>
          </a:p>
          <a:p>
            <a:pPr algn="l"/>
            <a:r>
              <a:rPr lang="en-US" sz="1600" dirty="0">
                <a:solidFill>
                  <a:srgbClr val="A6192E"/>
                </a:solidFill>
              </a:rPr>
              <a:t>13.19 </a:t>
            </a:r>
            <a:r>
              <a:rPr lang="en-US" sz="1600" dirty="0"/>
              <a:t>	</a:t>
            </a:r>
            <a:r>
              <a:rPr lang="en-US" sz="1600" b="0" i="0" u="none" strike="noStrike" baseline="0" dirty="0">
                <a:solidFill>
                  <a:srgbClr val="000000"/>
                </a:solidFill>
              </a:rPr>
              <a:t>People with diabetes residing in long-term care facilities need careful 	assessment to establish individualized glycemic goals and to make 	appropriate choices of glucose-lowering agents and devices (including CGM 	devices, insulin pumps, and advanced insulin delivery systems) based on 	their clinical and functional status. </a:t>
            </a:r>
            <a:r>
              <a:rPr lang="en-US" sz="1600" b="1" i="0" u="none" strike="noStrike" baseline="0" dirty="0">
                <a:solidFill>
                  <a:srgbClr val="87161F"/>
                </a:solidFill>
              </a:rPr>
              <a:t>E</a:t>
            </a:r>
          </a:p>
          <a:p>
            <a:pPr algn="l"/>
            <a:endParaRPr lang="en-US" sz="1800" dirty="0">
              <a:solidFill>
                <a:srgbClr val="A6192E"/>
              </a:solidFill>
              <a:latin typeface="Open Sans"/>
              <a:cs typeface="+mn-cs"/>
            </a:endParaRPr>
          </a:p>
        </p:txBody>
      </p:sp>
    </p:spTree>
    <p:extLst>
      <p:ext uri="{BB962C8B-B14F-4D97-AF65-F5344CB8AC3E}">
        <p14:creationId xmlns:p14="http://schemas.microsoft.com/office/powerpoint/2010/main" val="36201683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Prediabetes and Type 2 Diabetes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74947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2.11 </a:t>
            </a:r>
            <a:r>
              <a:rPr lang="en-US" sz="1800"/>
              <a:t>	</a:t>
            </a:r>
            <a:r>
              <a:rPr lang="en-US" sz="1800" b="0" i="0" u="none" strike="noStrike" baseline="0">
                <a:solidFill>
                  <a:srgbClr val="000000"/>
                </a:solidFill>
              </a:rPr>
              <a:t>If tests are normal, repeat screening recommended at a minimum of 	3-year intervals is reasonable, sooner with symptoms or change in 	risk (e.g., weight gain). </a:t>
            </a:r>
            <a:r>
              <a:rPr lang="en-US" sz="1800" b="1" i="0" u="none" strike="noStrike" baseline="0">
                <a:solidFill>
                  <a:srgbClr val="A6192E"/>
                </a:solidFill>
              </a:rPr>
              <a:t>C</a:t>
            </a:r>
          </a:p>
          <a:p>
            <a:pPr algn="l"/>
            <a:r>
              <a:rPr lang="en-US" sz="1800">
                <a:solidFill>
                  <a:srgbClr val="A6192E"/>
                </a:solidFill>
              </a:rPr>
              <a:t>2.12 </a:t>
            </a:r>
            <a:r>
              <a:rPr lang="en-US" sz="1800"/>
              <a:t>	</a:t>
            </a:r>
            <a:r>
              <a:rPr lang="en-US" sz="1800" b="0" i="0" u="none" strike="noStrike" baseline="0">
                <a:solidFill>
                  <a:srgbClr val="000000"/>
                </a:solidFill>
              </a:rPr>
              <a:t>To screen for prediabetes and </a:t>
            </a:r>
            <a:r>
              <a:rPr lang="pt-BR" sz="1800" b="0" i="0" u="none" strike="noStrike" baseline="0">
                <a:solidFill>
                  <a:srgbClr val="000000"/>
                </a:solidFill>
              </a:rPr>
              <a:t>type 2 diabetes, FPG, 2-h PG during 	</a:t>
            </a:r>
            <a:r>
              <a:rPr lang="en-US" sz="1800" b="0" i="0" u="none" strike="noStrike" baseline="0">
                <a:solidFill>
                  <a:srgbClr val="000000"/>
                </a:solidFill>
              </a:rPr>
              <a:t>75-g OGTT, and A1C are each appropriate </a:t>
            </a:r>
            <a:r>
              <a:rPr lang="en-US" sz="1800" b="1" i="0" u="none" strike="noStrike" baseline="0">
                <a:solidFill>
                  <a:srgbClr val="000000"/>
                </a:solidFill>
              </a:rPr>
              <a:t>(Table 2.1 and Table 	2.2). </a:t>
            </a:r>
            <a:r>
              <a:rPr lang="en-US" sz="1800" b="1" i="0" u="none" strike="noStrike" baseline="0">
                <a:solidFill>
                  <a:srgbClr val="A6192E"/>
                </a:solidFill>
              </a:rPr>
              <a:t>B</a:t>
            </a:r>
          </a:p>
          <a:p>
            <a:pPr algn="l"/>
            <a:r>
              <a:rPr lang="en-US" sz="1800">
                <a:solidFill>
                  <a:srgbClr val="A6192E"/>
                </a:solidFill>
              </a:rPr>
              <a:t>2.13</a:t>
            </a:r>
            <a:r>
              <a:rPr lang="en-US" sz="1800"/>
              <a:t>	</a:t>
            </a:r>
            <a:r>
              <a:rPr lang="en-US" sz="1800" b="0" i="0" u="none" strike="noStrike" baseline="0">
                <a:solidFill>
                  <a:srgbClr val="000000"/>
                </a:solidFill>
              </a:rPr>
              <a:t>When using OGTT as a screen for </a:t>
            </a:r>
            <a:r>
              <a:rPr lang="pt-BR" sz="1800" b="0" i="0" u="none" strike="noStrike" baseline="0">
                <a:solidFill>
                  <a:srgbClr val="000000"/>
                </a:solidFill>
              </a:rPr>
              <a:t>prediabetes or diabetes, adequate 	carbohydrate </a:t>
            </a:r>
            <a:r>
              <a:rPr lang="en-US" sz="1800" b="0" i="0" u="none" strike="noStrike" baseline="0">
                <a:solidFill>
                  <a:srgbClr val="000000"/>
                </a:solidFill>
              </a:rPr>
              <a:t>intake (at least 150 g/day) should be assured for 3 	days prior to testing. </a:t>
            </a:r>
            <a:r>
              <a:rPr lang="en-US" sz="1800" b="1" i="0" u="none" strike="noStrike" baseline="0">
                <a:solidFill>
                  <a:srgbClr val="87161F"/>
                </a:solidFill>
              </a:rPr>
              <a:t>A</a:t>
            </a:r>
            <a:endParaRPr lang="en-US" sz="1800" b="1">
              <a:solidFill>
                <a:srgbClr val="A6192E"/>
              </a:solidFill>
            </a:endParaRPr>
          </a:p>
        </p:txBody>
      </p:sp>
    </p:spTree>
    <p:extLst>
      <p:ext uri="{BB962C8B-B14F-4D97-AF65-F5344CB8AC3E}">
        <p14:creationId xmlns:p14="http://schemas.microsoft.com/office/powerpoint/2010/main" val="34328026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14996" y="644833"/>
            <a:ext cx="7914008" cy="379847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50" dirty="0"/>
              <a:t>For hypoglycemia, the following alert strategy could be considered:</a:t>
            </a:r>
          </a:p>
          <a:p>
            <a:pPr marL="342900" indent="-342900" algn="l">
              <a:buAutoNum type="arabicPeriod"/>
            </a:pPr>
            <a:r>
              <a:rPr lang="en-US" sz="1450" b="0" i="0" u="none" strike="noStrike" baseline="0" dirty="0"/>
              <a:t>Call health care professional immediately in cases of low blood glucose levels (&lt;70 mg/dL [&lt;3.9 mmol/L]). However, treatment of hypoglycemia should not be delayed. A health care professional should also be called if two or more blood glucose values &gt;250 mg/dL are observed within a 24-h period and are accompanied by a significant change in status.</a:t>
            </a:r>
          </a:p>
          <a:p>
            <a:pPr algn="l"/>
            <a:r>
              <a:rPr lang="en-US" sz="1450" b="0" i="0" u="none" strike="noStrike" baseline="0" dirty="0"/>
              <a:t>2. Call as soon as possible when</a:t>
            </a:r>
          </a:p>
          <a:p>
            <a:pPr algn="l"/>
            <a:r>
              <a:rPr lang="en-US" sz="1450" b="0" i="0" u="none" strike="noStrike" baseline="0" dirty="0"/>
              <a:t>	a) glucose values are 70–100 mg/dL (3.9–5.6 mmol/L) (treatment plan may need 	to be adjusted),</a:t>
            </a:r>
          </a:p>
          <a:p>
            <a:pPr algn="l"/>
            <a:r>
              <a:rPr lang="en-US" sz="1450" b="0" i="0" u="none" strike="noStrike" baseline="0" dirty="0"/>
              <a:t>	b) glucose values are consistently &gt;250 mg/dL (&gt;13.9 mmol/L) within a 24-h 	period,</a:t>
            </a:r>
          </a:p>
          <a:p>
            <a:pPr algn="l"/>
            <a:r>
              <a:rPr lang="en-US" sz="1450" b="0" i="0" u="none" strike="noStrike" baseline="0" dirty="0"/>
              <a:t>	c) glucose values are consistently &gt;300 mg/dL (&gt;16.7 mmol/L) over 2 consecutive 	days,</a:t>
            </a:r>
          </a:p>
          <a:p>
            <a:pPr algn="l"/>
            <a:r>
              <a:rPr lang="en-US" sz="1450" b="0" i="0" u="none" strike="noStrike" baseline="0" dirty="0"/>
              <a:t>	d) any reading is too high for the glucose monitoring device, or</a:t>
            </a:r>
          </a:p>
          <a:p>
            <a:pPr algn="l"/>
            <a:r>
              <a:rPr lang="en-US" sz="1450" b="0" i="0" u="none" strike="noStrike" baseline="0" dirty="0"/>
              <a:t>	e) the person is sick, with vomiting, symptomatic hyperglycemia, or poor oral intake.</a:t>
            </a:r>
            <a:endParaRPr lang="en-US" sz="1450" dirty="0"/>
          </a:p>
        </p:txBody>
      </p:sp>
    </p:spTree>
    <p:extLst>
      <p:ext uri="{BB962C8B-B14F-4D97-AF65-F5344CB8AC3E}">
        <p14:creationId xmlns:p14="http://schemas.microsoft.com/office/powerpoint/2010/main" val="339701747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End-of-Life Care</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30382" cy="274434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a:solidFill>
                  <a:srgbClr val="A6192E"/>
                </a:solidFill>
              </a:rPr>
              <a:t>13.20</a:t>
            </a:r>
            <a:r>
              <a:rPr lang="en-US" sz="1700"/>
              <a:t> 	</a:t>
            </a:r>
            <a:r>
              <a:rPr lang="en-US" sz="1700" b="0" i="0" u="none" strike="noStrike" baseline="0">
                <a:solidFill>
                  <a:srgbClr val="000000"/>
                </a:solidFill>
              </a:rPr>
              <a:t>When palliative care is needed in older adults with diabetes, health care 	professionals should initiate conversations with people with diabetes and 	their care partners regarding the goals and intensity of care. Strict 	glucose and blood pressure management are not necessary, and 	simplification of medication plans can be considered. Similarly, the 	intensity of lipid management can be relaxed, and withdrawal of lipid-	lowering therapy may be appropriate. </a:t>
            </a:r>
            <a:r>
              <a:rPr lang="en-US" sz="1700" b="1" i="0" u="none" strike="noStrike" baseline="0">
                <a:solidFill>
                  <a:srgbClr val="87161F"/>
                </a:solidFill>
              </a:rPr>
              <a:t>E</a:t>
            </a:r>
          </a:p>
          <a:p>
            <a:pPr algn="l"/>
            <a:r>
              <a:rPr lang="en-US" sz="1700">
                <a:solidFill>
                  <a:srgbClr val="A6192E"/>
                </a:solidFill>
              </a:rPr>
              <a:t>13.21</a:t>
            </a:r>
            <a:r>
              <a:rPr lang="en-US" sz="1700"/>
              <a:t>	</a:t>
            </a:r>
            <a:r>
              <a:rPr lang="en-US" sz="1700" b="0" i="0" u="none" strike="noStrike" baseline="0">
                <a:solidFill>
                  <a:srgbClr val="000000"/>
                </a:solidFill>
              </a:rPr>
              <a:t>Overall comfort, prevention of distressing symptoms, and preservation of 	quality of life and dignity are primary goals for diabetes management at 	the end of life. </a:t>
            </a:r>
            <a:r>
              <a:rPr lang="en-US" sz="1700" b="1" i="0" u="none" strike="noStrike" baseline="0">
                <a:solidFill>
                  <a:srgbClr val="87161F"/>
                </a:solidFill>
              </a:rPr>
              <a:t>C</a:t>
            </a:r>
            <a:endParaRPr lang="en-US" sz="1700" b="1">
              <a:solidFill>
                <a:srgbClr val="A6192E"/>
              </a:solidFill>
            </a:endParaRPr>
          </a:p>
        </p:txBody>
      </p:sp>
    </p:spTree>
    <p:extLst>
      <p:ext uri="{BB962C8B-B14F-4D97-AF65-F5344CB8AC3E}">
        <p14:creationId xmlns:p14="http://schemas.microsoft.com/office/powerpoint/2010/main" val="220997341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Older adults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14996" y="754911"/>
            <a:ext cx="7914008" cy="395492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50" dirty="0"/>
              <a:t>Different categories have been proposed for diabetes management in those with advanced disease:</a:t>
            </a:r>
          </a:p>
          <a:p>
            <a:pPr algn="l"/>
            <a:r>
              <a:rPr lang="en-US" sz="1450" b="1" dirty="0"/>
              <a:t>1.  </a:t>
            </a:r>
            <a:r>
              <a:rPr lang="en-US" sz="1450" b="1" i="0" u="none" strike="noStrike" baseline="0" dirty="0"/>
              <a:t>A stable individual: </a:t>
            </a:r>
            <a:r>
              <a:rPr lang="en-US" sz="1450" b="0" i="0" u="none" strike="noStrike" baseline="0" dirty="0"/>
              <a:t>Continue with the person’s previous medication plan, with a focus on 1) the prevention of hypoglycemia and 2) the management of hyperglycemia using blood glucose testing, keeping levels below the renal threshold of glucose, and hyperglycemia-mediated dehydration. There is no role for A1C monitoring.</a:t>
            </a:r>
            <a:endParaRPr lang="en-US" sz="1450" dirty="0"/>
          </a:p>
          <a:p>
            <a:pPr algn="l"/>
            <a:r>
              <a:rPr lang="en-US" sz="1450" b="1" dirty="0"/>
              <a:t>2. </a:t>
            </a:r>
            <a:r>
              <a:rPr lang="en-US" sz="1450" b="1" i="0" u="none" strike="noStrike" baseline="0" dirty="0"/>
              <a:t>An individual with organ failure: </a:t>
            </a:r>
            <a:r>
              <a:rPr lang="en-US" sz="1450" b="0" i="0" u="none" strike="noStrike" baseline="0" dirty="0"/>
              <a:t>Preventing hypoglycemia is of greatest significance. Dehydration must be prevented and treated. In people with type 1 diabetes, insulin administration may be reduced as the oral intake of food decreases but should not be stopped. For those with type 2 diabetes, agents that may cause hypoglycemia should be reduced in dose. The main goal is to avoid hypoglycemia, allowing for glucose values in the upper level of the desired goal range</a:t>
            </a:r>
            <a:r>
              <a:rPr lang="en-US" sz="1450" b="0" i="0" u="none" strike="noStrike" baseline="0" dirty="0">
                <a:latin typeface="AdvOT7b515deb"/>
              </a:rPr>
              <a:t>.</a:t>
            </a:r>
          </a:p>
          <a:p>
            <a:pPr algn="l"/>
            <a:r>
              <a:rPr lang="en-US" sz="1450" b="1" dirty="0"/>
              <a:t>3. A </a:t>
            </a:r>
            <a:r>
              <a:rPr lang="en-US" sz="1450" b="1" i="0" u="none" strike="noStrike" baseline="0" dirty="0"/>
              <a:t>dying individual:</a:t>
            </a:r>
            <a:r>
              <a:rPr lang="en-US" sz="1450" b="0" i="0" u="none" strike="noStrike" baseline="0" dirty="0"/>
              <a:t> For people with type 2 diabetes, the discontinuation of all medications may be a reasonable approach, as these individuals are unlikely to have any oral intake. In people with type 1 diabetes, there is no consensus, but a small amount of basal insulin may maintain glucose levels and prevent acute hyperglycemic complications.</a:t>
            </a:r>
            <a:endParaRPr lang="en-US" sz="1450" dirty="0"/>
          </a:p>
        </p:txBody>
      </p:sp>
    </p:spTree>
    <p:extLst>
      <p:ext uri="{BB962C8B-B14F-4D97-AF65-F5344CB8AC3E}">
        <p14:creationId xmlns:p14="http://schemas.microsoft.com/office/powerpoint/2010/main" val="245608562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DF22982B-1DA9-DC36-156C-09BA93F9E10E}"/>
              </a:ext>
            </a:extLst>
          </p:cNvPr>
          <p:cNvSpPr>
            <a:spLocks noGrp="1"/>
          </p:cNvSpPr>
          <p:nvPr>
            <p:ph type="title"/>
          </p:nvPr>
        </p:nvSpPr>
        <p:spPr>
          <a:xfrm>
            <a:off x="1077264" y="1372481"/>
            <a:ext cx="3338876" cy="1335550"/>
          </a:xfrm>
        </p:spPr>
        <p:txBody>
          <a:bodyPr/>
          <a:lstStyle/>
          <a:p>
            <a:r>
              <a:rPr lang="en-US" dirty="0"/>
              <a:t>Section 14. </a:t>
            </a:r>
            <a:br>
              <a:rPr lang="en-US" dirty="0"/>
            </a:br>
            <a:br>
              <a:rPr lang="en-US" dirty="0"/>
            </a:br>
            <a:r>
              <a:rPr lang="en-US" dirty="0"/>
              <a:t>Children and Adolescents</a:t>
            </a:r>
          </a:p>
        </p:txBody>
      </p:sp>
    </p:spTree>
    <p:extLst>
      <p:ext uri="{BB962C8B-B14F-4D97-AF65-F5344CB8AC3E}">
        <p14:creationId xmlns:p14="http://schemas.microsoft.com/office/powerpoint/2010/main" val="3134516771"/>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26B2396-A144-46F0-AB74-30DD2B5261E6}"/>
              </a:ext>
            </a:extLst>
          </p:cNvPr>
          <p:cNvSpPr txBox="1"/>
          <p:nvPr/>
        </p:nvSpPr>
        <p:spPr>
          <a:xfrm>
            <a:off x="251670" y="4620280"/>
            <a:ext cx="6937695" cy="523220"/>
          </a:xfrm>
          <a:prstGeom prst="rect">
            <a:avLst/>
          </a:prstGeom>
          <a:noFill/>
        </p:spPr>
        <p:txBody>
          <a:bodyPr wrap="square" rtlCol="0">
            <a:spAutoFit/>
          </a:bodyPr>
          <a:lstStyle/>
          <a:p>
            <a:pPr defTabSz="914400">
              <a:defRPr/>
            </a:pPr>
            <a:r>
              <a:rPr lang="en-US" sz="1400">
                <a:solidFill>
                  <a:srgbClr val="A6192E"/>
                </a:solidFill>
                <a:latin typeface="Helvetica" pitchFamily="34" charset="0"/>
                <a:ea typeface="ヒラギノ角ゴ Pro W3" charset="-128"/>
              </a:rPr>
              <a:t>Children &amp; Adolescents: </a:t>
            </a:r>
            <a:r>
              <a:rPr lang="en-US" sz="1400" i="1">
                <a:solidFill>
                  <a:srgbClr val="A6192E"/>
                </a:solidFill>
                <a:ea typeface="ヒラギノ角ゴ Pro W3" charset="-128"/>
              </a:rPr>
              <a:t>Standards of Care in Diabetes - 2024</a:t>
            </a:r>
            <a:r>
              <a:rPr lang="en-US" sz="1400">
                <a:solidFill>
                  <a:srgbClr val="A6192E"/>
                </a:solidFill>
                <a:latin typeface="Helvetica" pitchFamily="34" charset="0"/>
                <a:ea typeface="ヒラギノ角ゴ Pro W3" charset="-128"/>
              </a:rPr>
              <a:t>. </a:t>
            </a:r>
            <a:r>
              <a:rPr lang="en-US" sz="1400" i="1">
                <a:solidFill>
                  <a:srgbClr val="A6192E"/>
                </a:solidFill>
                <a:latin typeface="Helvetica" pitchFamily="34" charset="0"/>
                <a:ea typeface="ヒラギノ角ゴ Pro W3" charset="-128"/>
              </a:rPr>
              <a:t>Diabetes Care </a:t>
            </a:r>
            <a:r>
              <a:rPr lang="en-US" sz="1400">
                <a:solidFill>
                  <a:srgbClr val="A6192E"/>
                </a:solidFill>
                <a:latin typeface="Helvetica" pitchFamily="34" charset="0"/>
                <a:ea typeface="ヒラギノ角ゴ Pro W3" charset="-128"/>
              </a:rPr>
              <a:t>2024;47(Suppl. 1): S258-S281</a:t>
            </a:r>
          </a:p>
        </p:txBody>
      </p:sp>
      <p:pic>
        <p:nvPicPr>
          <p:cNvPr id="4" name="Picture 3">
            <a:extLst>
              <a:ext uri="{FF2B5EF4-FFF2-40B4-BE49-F238E27FC236}">
                <a16:creationId xmlns:a16="http://schemas.microsoft.com/office/drawing/2014/main" id="{1BA88087-D27C-B82D-F0D9-E2B321834C52}"/>
              </a:ext>
            </a:extLst>
          </p:cNvPr>
          <p:cNvPicPr>
            <a:picLocks noChangeAspect="1"/>
          </p:cNvPicPr>
          <p:nvPr/>
        </p:nvPicPr>
        <p:blipFill>
          <a:blip r:embed="rId2"/>
          <a:stretch>
            <a:fillRect/>
          </a:stretch>
        </p:blipFill>
        <p:spPr>
          <a:xfrm>
            <a:off x="615949" y="-12700"/>
            <a:ext cx="6827973" cy="4673600"/>
          </a:xfrm>
          <a:prstGeom prst="rect">
            <a:avLst/>
          </a:prstGeom>
        </p:spPr>
      </p:pic>
    </p:spTree>
    <p:extLst>
      <p:ext uri="{BB962C8B-B14F-4D97-AF65-F5344CB8AC3E}">
        <p14:creationId xmlns:p14="http://schemas.microsoft.com/office/powerpoint/2010/main" val="3064786477"/>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526B2396-A144-46F0-AB74-30DD2B5261E6}"/>
              </a:ext>
            </a:extLst>
          </p:cNvPr>
          <p:cNvSpPr txBox="1"/>
          <p:nvPr/>
        </p:nvSpPr>
        <p:spPr>
          <a:xfrm>
            <a:off x="251670" y="4620280"/>
            <a:ext cx="6937695" cy="523220"/>
          </a:xfrm>
          <a:prstGeom prst="rect">
            <a:avLst/>
          </a:prstGeom>
          <a:noFill/>
        </p:spPr>
        <p:txBody>
          <a:bodyPr wrap="square" rtlCol="0">
            <a:spAutoFit/>
          </a:bodyPr>
          <a:lstStyle/>
          <a:p>
            <a:pPr defTabSz="914400">
              <a:defRPr/>
            </a:pPr>
            <a:r>
              <a:rPr lang="en-US" sz="1400">
                <a:solidFill>
                  <a:srgbClr val="A6192E"/>
                </a:solidFill>
                <a:latin typeface="Helvetica" pitchFamily="34" charset="0"/>
                <a:ea typeface="ヒラギノ角ゴ Pro W3" charset="-128"/>
              </a:rPr>
              <a:t>Children &amp; Adolescents: </a:t>
            </a:r>
            <a:r>
              <a:rPr lang="en-US" sz="1400" i="1">
                <a:solidFill>
                  <a:srgbClr val="A6192E"/>
                </a:solidFill>
                <a:ea typeface="ヒラギノ角ゴ Pro W3" charset="-128"/>
              </a:rPr>
              <a:t>Standards of Care in Diabetes - 2024</a:t>
            </a:r>
            <a:r>
              <a:rPr lang="en-US" sz="1400">
                <a:solidFill>
                  <a:srgbClr val="A6192E"/>
                </a:solidFill>
                <a:latin typeface="Helvetica" pitchFamily="34" charset="0"/>
                <a:ea typeface="ヒラギノ角ゴ Pro W3" charset="-128"/>
              </a:rPr>
              <a:t>. </a:t>
            </a:r>
            <a:r>
              <a:rPr lang="en-US" sz="1400" i="1">
                <a:solidFill>
                  <a:srgbClr val="A6192E"/>
                </a:solidFill>
                <a:latin typeface="Helvetica" pitchFamily="34" charset="0"/>
                <a:ea typeface="ヒラギノ角ゴ Pro W3" charset="-128"/>
              </a:rPr>
              <a:t>Diabetes Care </a:t>
            </a:r>
            <a:r>
              <a:rPr lang="en-US" sz="1400">
                <a:solidFill>
                  <a:srgbClr val="A6192E"/>
                </a:solidFill>
                <a:latin typeface="Helvetica" pitchFamily="34" charset="0"/>
                <a:ea typeface="ヒラギノ角ゴ Pro W3" charset="-128"/>
              </a:rPr>
              <a:t>2024;47(Suppl. 1): S258-S281</a:t>
            </a:r>
          </a:p>
        </p:txBody>
      </p:sp>
      <p:pic>
        <p:nvPicPr>
          <p:cNvPr id="3" name="Picture 2">
            <a:extLst>
              <a:ext uri="{FF2B5EF4-FFF2-40B4-BE49-F238E27FC236}">
                <a16:creationId xmlns:a16="http://schemas.microsoft.com/office/drawing/2014/main" id="{153DCE1E-D910-6C50-F6D0-C7BEBEDE4920}"/>
              </a:ext>
            </a:extLst>
          </p:cNvPr>
          <p:cNvPicPr>
            <a:picLocks noChangeAspect="1"/>
          </p:cNvPicPr>
          <p:nvPr/>
        </p:nvPicPr>
        <p:blipFill>
          <a:blip r:embed="rId2"/>
          <a:stretch>
            <a:fillRect/>
          </a:stretch>
        </p:blipFill>
        <p:spPr>
          <a:xfrm>
            <a:off x="666749" y="0"/>
            <a:ext cx="6589969" cy="4651415"/>
          </a:xfrm>
          <a:prstGeom prst="rect">
            <a:avLst/>
          </a:prstGeom>
        </p:spPr>
      </p:pic>
    </p:spTree>
    <p:extLst>
      <p:ext uri="{BB962C8B-B14F-4D97-AF65-F5344CB8AC3E}">
        <p14:creationId xmlns:p14="http://schemas.microsoft.com/office/powerpoint/2010/main" val="202737509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Diabetes Self-management Education &amp; Support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06809" y="1786188"/>
            <a:ext cx="7930382" cy="138499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mn-lt"/>
              </a:rPr>
              <a:t>14.1</a:t>
            </a:r>
            <a:r>
              <a:rPr lang="en-US" sz="1800" b="0" i="0" u="none" strike="noStrike" baseline="0" dirty="0">
                <a:solidFill>
                  <a:srgbClr val="000000"/>
                </a:solidFill>
                <a:latin typeface="+mn-lt"/>
              </a:rPr>
              <a:t> 	Youth with type 1 diabetes and their parents/caregivers (for	 	individuals aged &lt;18 years) should receive culturally sensitive and 	developmentally appropriate individualized diabetes self-	management education and support according to national standards 	at diagnosis and routinely thereafter. </a:t>
            </a:r>
            <a:r>
              <a:rPr lang="en-US" sz="1800" b="1" i="0" u="none" strike="noStrike" baseline="0" dirty="0">
                <a:solidFill>
                  <a:srgbClr val="87161F"/>
                </a:solidFill>
                <a:latin typeface="+mn-lt"/>
              </a:rPr>
              <a:t>B</a:t>
            </a:r>
          </a:p>
        </p:txBody>
      </p:sp>
    </p:spTree>
    <p:extLst>
      <p:ext uri="{BB962C8B-B14F-4D97-AF65-F5344CB8AC3E}">
        <p14:creationId xmlns:p14="http://schemas.microsoft.com/office/powerpoint/2010/main" val="207732508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445" y="703314"/>
            <a:ext cx="7775110" cy="387798"/>
          </a:xfrm>
        </p:spPr>
        <p:txBody>
          <a:bodyPr/>
          <a:lstStyle/>
          <a:p>
            <a:r>
              <a:rPr lang="en-US" dirty="0"/>
              <a:t>Nutrition Therapy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136779" y="1178197"/>
            <a:ext cx="8709194" cy="398570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mn-lt"/>
              </a:rPr>
              <a:t>14.2</a:t>
            </a:r>
            <a:r>
              <a:rPr lang="en-US" sz="1800" dirty="0">
                <a:solidFill>
                  <a:srgbClr val="000000"/>
                </a:solidFill>
                <a:latin typeface="+mn-lt"/>
              </a:rPr>
              <a:t> 	</a:t>
            </a:r>
            <a:r>
              <a:rPr lang="en-US" sz="1800" b="0" i="0" u="none" strike="noStrike" baseline="0" dirty="0">
                <a:solidFill>
                  <a:srgbClr val="000000"/>
                </a:solidFill>
                <a:latin typeface="+mn-lt"/>
              </a:rPr>
              <a:t>Individualized medical nutrition therapy is recommended for youth with type 	1 diabetes as an essential component of the overall treatment plan. </a:t>
            </a:r>
            <a:r>
              <a:rPr lang="en-US" sz="1800" b="1" i="0" u="none" strike="noStrike" baseline="0" dirty="0">
                <a:solidFill>
                  <a:srgbClr val="87161F"/>
                </a:solidFill>
                <a:latin typeface="+mn-lt"/>
              </a:rPr>
              <a:t>A</a:t>
            </a:r>
          </a:p>
          <a:p>
            <a:pPr algn="l"/>
            <a:r>
              <a:rPr lang="en-US" sz="1800" b="0" i="0" u="none" strike="noStrike" baseline="0" dirty="0">
                <a:solidFill>
                  <a:srgbClr val="A6192E"/>
                </a:solidFill>
                <a:latin typeface="+mn-lt"/>
              </a:rPr>
              <a:t>14.3</a:t>
            </a:r>
            <a:r>
              <a:rPr lang="en-US" sz="1800" b="0" i="0" u="none" strike="noStrike" baseline="0" dirty="0">
                <a:solidFill>
                  <a:srgbClr val="000000"/>
                </a:solidFill>
                <a:latin typeface="+mn-lt"/>
              </a:rPr>
              <a:t> 	Monitoring carbohydrate intake, whether by carbohydrate counting or 	experience-based estimation, is a key component to optimizing glycemic 	management. </a:t>
            </a:r>
            <a:r>
              <a:rPr lang="en-US" sz="1800" b="1" i="0" u="none" strike="noStrike" baseline="0" dirty="0">
                <a:solidFill>
                  <a:srgbClr val="87161F"/>
                </a:solidFill>
                <a:latin typeface="+mn-lt"/>
              </a:rPr>
              <a:t>B</a:t>
            </a:r>
          </a:p>
          <a:p>
            <a:pPr algn="l"/>
            <a:r>
              <a:rPr lang="en-US" sz="1800" b="0" i="0" u="none" strike="noStrike" baseline="0" dirty="0">
                <a:solidFill>
                  <a:srgbClr val="A6192E"/>
                </a:solidFill>
                <a:latin typeface="+mn-lt"/>
              </a:rPr>
              <a:t>14.4</a:t>
            </a:r>
            <a:r>
              <a:rPr lang="en-US" sz="1800" b="0" i="0" u="none" strike="noStrike" baseline="0" dirty="0">
                <a:solidFill>
                  <a:srgbClr val="000000"/>
                </a:solidFill>
                <a:latin typeface="+mn-lt"/>
              </a:rPr>
              <a:t> 	Meal composition impacts postprandial glucose excursions. Education on 	the impact of high-fat and high-protein meals and the adjustment of insulin 	dosing is necessary. </a:t>
            </a:r>
            <a:r>
              <a:rPr lang="en-US" sz="1800" b="1" i="0" u="none" strike="noStrike" baseline="0" dirty="0">
                <a:solidFill>
                  <a:srgbClr val="87161F"/>
                </a:solidFill>
                <a:latin typeface="+mn-lt"/>
              </a:rPr>
              <a:t>A</a:t>
            </a:r>
          </a:p>
          <a:p>
            <a:pPr algn="l"/>
            <a:r>
              <a:rPr lang="en-US" sz="1800" b="0" i="0" u="none" strike="noStrike" baseline="0" dirty="0">
                <a:solidFill>
                  <a:srgbClr val="A6192E"/>
                </a:solidFill>
                <a:latin typeface="+mn-lt"/>
              </a:rPr>
              <a:t>14.5</a:t>
            </a:r>
            <a:r>
              <a:rPr lang="en-US" sz="1800" b="0" i="0" u="none" strike="noStrike" baseline="0" dirty="0">
                <a:solidFill>
                  <a:srgbClr val="000000"/>
                </a:solidFill>
                <a:latin typeface="+mn-lt"/>
              </a:rPr>
              <a:t> 	Comprehensive nutrition education at diagnosis, with at least annual updates 	and as needed, by an experienced registered dietitian nutritionist is 	recommended to assess caloric and nutrition intake in relation to weight 	status and cardiovascular disease risk factors and to inform macronutrient 	choices. </a:t>
            </a:r>
            <a:r>
              <a:rPr lang="en-US" sz="1800" b="1" i="0" u="none" strike="noStrike" baseline="0" dirty="0">
                <a:solidFill>
                  <a:srgbClr val="87161F"/>
                </a:solidFill>
                <a:latin typeface="+mn-lt"/>
              </a:rPr>
              <a:t>E</a:t>
            </a:r>
            <a:endParaRPr lang="en-US" sz="1800" b="1" i="0" u="none" strike="noStrike" baseline="0" dirty="0">
              <a:solidFill>
                <a:srgbClr val="000000"/>
              </a:solidFill>
              <a:latin typeface="+mn-lt"/>
            </a:endParaRPr>
          </a:p>
        </p:txBody>
      </p:sp>
    </p:spTree>
    <p:extLst>
      <p:ext uri="{BB962C8B-B14F-4D97-AF65-F5344CB8AC3E}">
        <p14:creationId xmlns:p14="http://schemas.microsoft.com/office/powerpoint/2010/main" val="287173232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dirty="0"/>
              <a:t>Physical Activity and Exercise (Type 1)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72466" y="1641684"/>
            <a:ext cx="7999068"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mn-lt"/>
              </a:rPr>
              <a:t>14.6</a:t>
            </a:r>
            <a:r>
              <a:rPr lang="en-US" sz="1800" b="0" i="0" u="none" strike="noStrike" baseline="0" dirty="0">
                <a:solidFill>
                  <a:srgbClr val="000000"/>
                </a:solidFill>
                <a:latin typeface="+mn-lt"/>
              </a:rPr>
              <a:t> 	Physical activity is recommended for all youth with type 1 diabetes 	with the 	goal of 60 min of moderate- to vigorous-intensity aerobic 	activity daily, with 	vigorous muscle-strengthening and bone-	strengthening activities at least 3 days per week. </a:t>
            </a:r>
            <a:r>
              <a:rPr lang="en-US" sz="1800" b="1" i="0" u="none" strike="noStrike" baseline="0" dirty="0">
                <a:solidFill>
                  <a:srgbClr val="87161F"/>
                </a:solidFill>
                <a:latin typeface="+mn-lt"/>
              </a:rPr>
              <a:t>C</a:t>
            </a:r>
          </a:p>
          <a:p>
            <a:pPr algn="l"/>
            <a:r>
              <a:rPr lang="en-US" sz="1800" b="0" i="0" u="none" strike="noStrike" baseline="0" dirty="0">
                <a:solidFill>
                  <a:srgbClr val="A6192E"/>
                </a:solidFill>
                <a:latin typeface="+mn-lt"/>
              </a:rPr>
              <a:t>14.7</a:t>
            </a:r>
            <a:r>
              <a:rPr lang="en-US" sz="1800" b="0" i="0" u="none" strike="noStrike" baseline="0" dirty="0">
                <a:solidFill>
                  <a:srgbClr val="000000"/>
                </a:solidFill>
                <a:latin typeface="+mn-lt"/>
              </a:rPr>
              <a:t> 	Frequent glucose monitoring before, during, and after exercise, via 	blood glucose meter or continuous glucose monitoring (CGM), is 	important to prevent, detect, and treat hypoglycemia and 	hyperglycemia associated with exercise. </a:t>
            </a:r>
            <a:r>
              <a:rPr lang="en-US" sz="1800" b="1" i="0" u="none" strike="noStrike" baseline="0" dirty="0">
                <a:solidFill>
                  <a:srgbClr val="87161F"/>
                </a:solidFill>
                <a:latin typeface="+mn-lt"/>
              </a:rPr>
              <a:t>C</a:t>
            </a:r>
          </a:p>
        </p:txBody>
      </p:sp>
    </p:spTree>
    <p:extLst>
      <p:ext uri="{BB962C8B-B14F-4D97-AF65-F5344CB8AC3E}">
        <p14:creationId xmlns:p14="http://schemas.microsoft.com/office/powerpoint/2010/main" val="150743722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8" y="790399"/>
            <a:ext cx="7999067" cy="775597"/>
          </a:xfrm>
        </p:spPr>
        <p:txBody>
          <a:bodyPr/>
          <a:lstStyle/>
          <a:p>
            <a:r>
              <a:rPr lang="en-US" dirty="0"/>
              <a:t>Physical Activity and Exercise (Type 1)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598270"/>
            <a:ext cx="7999068" cy="317522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14.8</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Youth and their parents/caregivers should receive education on goals and 	management of glycemia before, during, and after physical activity, 	individualized according to the type and intensity of the planned physical 	activity. </a:t>
            </a:r>
            <a:r>
              <a:rPr lang="en-US" sz="1800" b="1" i="0" u="none" strike="noStrike" baseline="0" dirty="0">
                <a:solidFill>
                  <a:srgbClr val="87161F"/>
                </a:solidFill>
                <a:latin typeface="AdvOT8eb9eec2.B"/>
              </a:rPr>
              <a:t>E</a:t>
            </a:r>
          </a:p>
          <a:p>
            <a:pPr algn="l"/>
            <a:r>
              <a:rPr lang="en-US" sz="1800" b="0" i="0" u="none" strike="noStrike" baseline="0" dirty="0">
                <a:solidFill>
                  <a:srgbClr val="A6192E"/>
                </a:solidFill>
                <a:latin typeface="AdvOT8eb9eec2.B"/>
              </a:rPr>
              <a:t>14.9</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Youth and their parents/caregivers should be educated on strategies to 	prevent hypoglycemia during, after, and overnight following physical activity 	and exercise, which may include reducing prandial insulin dosing for the 	meal/snack preceding (and, if needed, following) exercise, reducing basal 	insulin doses, increasing carbohydrate intake, eating bedtime snacks, and/or 	using CGM. Treatment for hypoglycemia should be accessible before, 	during, and after engaging in activity. </a:t>
            </a:r>
            <a:r>
              <a:rPr lang="en-US" sz="1800" b="1" i="0" u="none" strike="noStrike" baseline="0" dirty="0">
                <a:solidFill>
                  <a:srgbClr val="87161F"/>
                </a:solidFill>
                <a:latin typeface="AdvOT8eb9eec2.B"/>
              </a:rPr>
              <a:t>C</a:t>
            </a:r>
            <a:endParaRPr lang="en-US" sz="1800" b="1" dirty="0">
              <a:solidFill>
                <a:srgbClr val="A6192E"/>
              </a:solidFill>
              <a:latin typeface="Open Sans"/>
              <a:cs typeface="+mn-cs"/>
            </a:endParaRPr>
          </a:p>
        </p:txBody>
      </p:sp>
    </p:spTree>
    <p:extLst>
      <p:ext uri="{BB962C8B-B14F-4D97-AF65-F5344CB8AC3E}">
        <p14:creationId xmlns:p14="http://schemas.microsoft.com/office/powerpoint/2010/main" val="34405185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Prediabetes and Type 2 Diabetes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89822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2.14 </a:t>
            </a:r>
            <a:r>
              <a:rPr lang="en-US" sz="1800"/>
              <a:t>	</a:t>
            </a:r>
            <a:r>
              <a:rPr lang="en-US" sz="1800" b="0" i="0" u="none" strike="noStrike" baseline="0">
                <a:solidFill>
                  <a:srgbClr val="000000"/>
                </a:solidFill>
              </a:rPr>
              <a:t>Risk-based screening for prediabetes or type 2 diabetes should be 	considered after the onset of puberty or after 10 years of age, 	whichever occurs earlier, in children and adolescents with overweight 	(BMI ≥ 85th percentile) or obesity (BMI ≥ 95th percentile) and who 	have one or more risk factors for diabetes. (See </a:t>
            </a:r>
            <a:r>
              <a:rPr lang="en-US" sz="1800" b="1" i="0" u="none" strike="noStrike" baseline="0">
                <a:solidFill>
                  <a:srgbClr val="000000"/>
                </a:solidFill>
              </a:rPr>
              <a:t>Table 2.5 </a:t>
            </a:r>
            <a:r>
              <a:rPr lang="en-US" sz="1800" b="0" i="0" u="none" strike="noStrike" baseline="0">
                <a:solidFill>
                  <a:srgbClr val="000000"/>
                </a:solidFill>
              </a:rPr>
              <a:t>for 	evidence grading of risk factors.) </a:t>
            </a:r>
            <a:r>
              <a:rPr lang="en-US" sz="1800" b="1" i="0" u="none" strike="noStrike" baseline="0">
                <a:solidFill>
                  <a:srgbClr val="87161F"/>
                </a:solidFill>
              </a:rPr>
              <a:t>B</a:t>
            </a:r>
          </a:p>
          <a:p>
            <a:pPr algn="l"/>
            <a:r>
              <a:rPr lang="en-US" sz="1800">
                <a:solidFill>
                  <a:srgbClr val="A6192E"/>
                </a:solidFill>
              </a:rPr>
              <a:t>2.15a </a:t>
            </a:r>
            <a:r>
              <a:rPr lang="en-US" sz="1800"/>
              <a:t>	</a:t>
            </a:r>
            <a:r>
              <a:rPr lang="en-US" sz="1800" b="0" i="0" u="none" strike="noStrike" baseline="0"/>
              <a:t>Consider screening people for prediabetes or diabetes if on certain 	medications, such as glucocorticoids, statins, thiazide diuretics, some 	HIV </a:t>
            </a:r>
            <a:r>
              <a:rPr lang="en-US" sz="1800" b="0" i="0" u="none" strike="noStrike" baseline="0">
                <a:solidFill>
                  <a:srgbClr val="000000"/>
                </a:solidFill>
              </a:rPr>
              <a:t>medications, and second-generation antipsychotic medications, 	as these agents are known to increase the risk of these conditions. </a:t>
            </a:r>
            <a:r>
              <a:rPr lang="en-US" sz="1800" b="1" i="0" u="none" strike="noStrike" baseline="0">
                <a:solidFill>
                  <a:srgbClr val="87161F"/>
                </a:solidFill>
              </a:rPr>
              <a:t>E</a:t>
            </a:r>
            <a:endParaRPr lang="en-US" sz="1800" b="1" i="0" u="none" strike="noStrike" baseline="0"/>
          </a:p>
        </p:txBody>
      </p:sp>
    </p:spTree>
    <p:extLst>
      <p:ext uri="{BB962C8B-B14F-4D97-AF65-F5344CB8AC3E}">
        <p14:creationId xmlns:p14="http://schemas.microsoft.com/office/powerpoint/2010/main" val="1563622227"/>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Psychosocial Issues (Type 1)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8" y="1357848"/>
            <a:ext cx="8125815"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14.10</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At diagnosis and during routine follow-up care, screen youth with </a:t>
            </a:r>
            <a:r>
              <a:rPr lang="fr-FR" sz="1800" b="0" i="0" u="none" strike="noStrike" baseline="0" dirty="0">
                <a:solidFill>
                  <a:srgbClr val="000000"/>
                </a:solidFill>
                <a:latin typeface="AdvOT7b515deb"/>
              </a:rPr>
              <a:t>type 1 	</a:t>
            </a:r>
            <a:r>
              <a:rPr lang="fr-FR" sz="1800" b="0" i="0" u="none" strike="noStrike" baseline="0" dirty="0" err="1">
                <a:solidFill>
                  <a:srgbClr val="000000"/>
                </a:solidFill>
                <a:latin typeface="AdvOT7b515deb"/>
              </a:rPr>
              <a:t>diabetes</a:t>
            </a:r>
            <a:r>
              <a:rPr lang="fr-FR" sz="1800" b="0" i="0" u="none" strike="noStrike" baseline="0" dirty="0">
                <a:solidFill>
                  <a:srgbClr val="000000"/>
                </a:solidFill>
                <a:latin typeface="AdvOT7b515deb"/>
              </a:rPr>
              <a:t> for psychosocial </a:t>
            </a:r>
            <a:r>
              <a:rPr lang="fr-FR" sz="1800" b="0" i="0" u="none" strike="noStrike" baseline="0" dirty="0" err="1">
                <a:solidFill>
                  <a:srgbClr val="000000"/>
                </a:solidFill>
                <a:latin typeface="AdvOT7b515deb"/>
              </a:rPr>
              <a:t>concerns</a:t>
            </a:r>
            <a:r>
              <a:rPr lang="fr-FR" sz="1800" b="0" i="0" u="none" strike="noStrike" baseline="0" dirty="0">
                <a:solidFill>
                  <a:srgbClr val="000000"/>
                </a:solidFill>
                <a:latin typeface="AdvOT7b515deb"/>
              </a:rPr>
              <a:t> </a:t>
            </a:r>
            <a:r>
              <a:rPr lang="pt-BR" sz="1800" b="0" i="0" u="none" strike="noStrike" baseline="0" dirty="0">
                <a:solidFill>
                  <a:srgbClr val="000000"/>
                </a:solidFill>
                <a:latin typeface="AdvOT7b515deb"/>
              </a:rPr>
              <a:t>(e.g., diabetes distress, depressive 	</a:t>
            </a:r>
            <a:r>
              <a:rPr lang="en-US" sz="1800" b="0" i="0" u="none" strike="noStrike" baseline="0" dirty="0">
                <a:solidFill>
                  <a:srgbClr val="000000"/>
                </a:solidFill>
                <a:latin typeface="AdvOT7b515deb"/>
              </a:rPr>
              <a:t>symptoms, and disordered eating), family factors, and behavioral health 	concerns that could impact diabetes management with age-appropriate 	standardized and validated tools. Refer to a quali</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ed behavioral health 	professional, preferably experienced in childhood diabetes, when indicated. </a:t>
            </a:r>
            <a:r>
              <a:rPr lang="en-US" sz="1800" b="1" i="0" u="none" strike="noStrike" baseline="0" dirty="0">
                <a:solidFill>
                  <a:srgbClr val="87161F"/>
                </a:solidFill>
                <a:latin typeface="AdvOT8eb9eec2.B"/>
              </a:rPr>
              <a:t>B</a:t>
            </a:r>
          </a:p>
          <a:p>
            <a:pPr algn="l"/>
            <a:r>
              <a:rPr lang="en-US" sz="1800" b="0" i="0" u="none" strike="noStrike" baseline="0" dirty="0">
                <a:solidFill>
                  <a:srgbClr val="A6192E"/>
                </a:solidFill>
                <a:latin typeface="AdvOT8eb9eec2.B"/>
              </a:rPr>
              <a:t>14.11</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Behavioral health professionals should be considered integral members of 	the pediatric diabetes interprofessional team.</a:t>
            </a:r>
            <a:r>
              <a:rPr lang="en-US" sz="1800" b="1" i="0" u="none" strike="noStrike" baseline="0" dirty="0">
                <a:solidFill>
                  <a:srgbClr val="000000"/>
                </a:solidFill>
                <a:latin typeface="AdvOT7b515deb"/>
              </a:rPr>
              <a:t> </a:t>
            </a:r>
            <a:r>
              <a:rPr lang="en-US" sz="1800" b="1" i="0" u="none" strike="noStrike" baseline="0" dirty="0">
                <a:solidFill>
                  <a:srgbClr val="87161F"/>
                </a:solidFill>
                <a:latin typeface="AdvOT8eb9eec2.B"/>
              </a:rPr>
              <a:t>E</a:t>
            </a:r>
          </a:p>
        </p:txBody>
      </p:sp>
    </p:spTree>
    <p:extLst>
      <p:ext uri="{BB962C8B-B14F-4D97-AF65-F5344CB8AC3E}">
        <p14:creationId xmlns:p14="http://schemas.microsoft.com/office/powerpoint/2010/main" val="268227765"/>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Psychosocial Issues (Type 1)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14.12</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Encourage developmentally appropriate family involvement in diabetes 	management tasks for children and adolescents, recognizing that premature 	or unsupportive transfer of diabetes care responsibility to the youth can 	contribute to diabetes distress, lower engagement in diabetes self 	management behaviors, and deterioration in glycemia. </a:t>
            </a:r>
            <a:r>
              <a:rPr lang="en-US" sz="1800" b="1" i="0" u="none" strike="noStrike" baseline="0">
                <a:solidFill>
                  <a:srgbClr val="87161F"/>
                </a:solidFill>
                <a:latin typeface="AdvOT8eb9eec2.B"/>
              </a:rPr>
              <a:t>A</a:t>
            </a:r>
          </a:p>
          <a:p>
            <a:pPr algn="l"/>
            <a:r>
              <a:rPr lang="en-US" sz="1800" b="0" i="0" u="none" strike="noStrike" baseline="0">
                <a:solidFill>
                  <a:srgbClr val="A6192E"/>
                </a:solidFill>
                <a:latin typeface="AdvOT8eb9eec2.B"/>
              </a:rPr>
              <a:t>14.13</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Health care professionals should screen for food security, housing 	stability/homelessness, health literacy, </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nancial barriers, and 	social/community support and apply that information to treatment 	decisions. </a:t>
            </a:r>
            <a:r>
              <a:rPr lang="en-US" sz="1800" b="1" i="0" u="none" strike="noStrike" baseline="0">
                <a:solidFill>
                  <a:srgbClr val="87161F"/>
                </a:solidFill>
                <a:latin typeface="AdvOT8eb9eec2.B"/>
              </a:rPr>
              <a:t>E</a:t>
            </a:r>
          </a:p>
        </p:txBody>
      </p:sp>
    </p:spTree>
    <p:extLst>
      <p:ext uri="{BB962C8B-B14F-4D97-AF65-F5344CB8AC3E}">
        <p14:creationId xmlns:p14="http://schemas.microsoft.com/office/powerpoint/2010/main" val="37599010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Psychosocial Issues (Type 1)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72806" y="1474013"/>
            <a:ext cx="8198387" cy="219547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14.14</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Health care professionals should consider asking youth and their 	parents/caregivers about social adjustment (peer relationships) and school 	performance to determine whether further intervention is needed.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14.15	</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Offer adolescents time by themselves with their health care professional(s) 	starting at age 12 years or when developmentally appropriate. </a:t>
            </a:r>
            <a:r>
              <a:rPr lang="en-US" sz="1800" b="1" i="0" u="none" strike="noStrike" baseline="0">
                <a:solidFill>
                  <a:srgbClr val="87161F"/>
                </a:solidFill>
                <a:latin typeface="AdvOT8eb9eec2.B"/>
              </a:rPr>
              <a:t>E</a:t>
            </a:r>
            <a:r>
              <a:rPr lang="en-US" sz="1800" b="0" i="0" u="none" strike="noStrike" baseline="0">
                <a:solidFill>
                  <a:srgbClr val="87161F"/>
                </a:solidFill>
                <a:latin typeface="AdvOT8eb9eec2.B"/>
              </a:rPr>
              <a:t> </a:t>
            </a:r>
          </a:p>
          <a:p>
            <a:pPr algn="l"/>
            <a:r>
              <a:rPr lang="en-US" sz="1800" b="0" i="0" u="none" strike="noStrike" baseline="0">
                <a:solidFill>
                  <a:srgbClr val="A6192E"/>
                </a:solidFill>
                <a:latin typeface="AdvOT8eb9eec2.B"/>
              </a:rPr>
              <a:t>14.16</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Starting at puberty, preconception counseling should be incorporated into 	routine diabetes care for all individuals of childbearing potential. </a:t>
            </a:r>
            <a:r>
              <a:rPr lang="en-US" sz="1800" b="1" i="0" u="none" strike="noStrike" baseline="0">
                <a:solidFill>
                  <a:srgbClr val="87161F"/>
                </a:solidFill>
                <a:latin typeface="AdvOT8eb9eec2.B"/>
              </a:rPr>
              <a:t>A</a:t>
            </a:r>
            <a:endParaRPr lang="en-US" sz="1800" b="1">
              <a:solidFill>
                <a:srgbClr val="A6192E"/>
              </a:solidFill>
              <a:latin typeface="AdvOT8eb9eec2.B"/>
            </a:endParaRPr>
          </a:p>
        </p:txBody>
      </p:sp>
    </p:spTree>
    <p:extLst>
      <p:ext uri="{BB962C8B-B14F-4D97-AF65-F5344CB8AC3E}">
        <p14:creationId xmlns:p14="http://schemas.microsoft.com/office/powerpoint/2010/main" val="144836564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Glycemic Monitoring, Insulin Delivery, &amp; Goals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53141" y="1631310"/>
            <a:ext cx="7999068" cy="317522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14.17</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All youth with type 1 diabetes should monitor glucose levels multiple times 	daily (up to 6</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10 times/day by blood glucose meter or CGM), including prior 	to meals and snacks, at bedtime, and as needed for safety in speci</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c 	situations such as physical activity, driving, or the presence of symptoms of 	hypoglycemia. </a:t>
            </a:r>
            <a:r>
              <a:rPr lang="en-US" sz="1800" b="1" i="0" u="none" strike="noStrike" baseline="0" dirty="0">
                <a:solidFill>
                  <a:srgbClr val="87161F"/>
                </a:solidFill>
                <a:latin typeface="AdvOT8eb9eec2.B"/>
              </a:rPr>
              <a:t>B</a:t>
            </a:r>
          </a:p>
          <a:p>
            <a:pPr algn="l"/>
            <a:r>
              <a:rPr lang="en-US" sz="1800" b="0" i="0" u="none" strike="noStrike" baseline="0" dirty="0">
                <a:solidFill>
                  <a:srgbClr val="A6192E"/>
                </a:solidFill>
                <a:latin typeface="AdvOT8eb9eec2.B"/>
              </a:rPr>
              <a:t>14.18</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Real-time CGM </a:t>
            </a:r>
            <a:r>
              <a:rPr lang="en-US" sz="1800" b="1" i="0" u="none" strike="noStrike" baseline="0" dirty="0">
                <a:solidFill>
                  <a:srgbClr val="87161F"/>
                </a:solidFill>
                <a:latin typeface="AdvOT8eb9eec2.B"/>
              </a:rPr>
              <a:t>A</a:t>
            </a:r>
            <a:r>
              <a:rPr lang="en-US" sz="1800" b="0" i="0" u="none" strike="noStrike" baseline="0" dirty="0">
                <a:solidFill>
                  <a:srgbClr val="87161F"/>
                </a:solidFill>
                <a:latin typeface="AdvOT8eb9eec2.B"/>
              </a:rPr>
              <a:t> </a:t>
            </a:r>
            <a:r>
              <a:rPr lang="en-US" sz="1800" b="0" i="0" u="none" strike="noStrike" baseline="0" dirty="0">
                <a:solidFill>
                  <a:srgbClr val="000000"/>
                </a:solidFill>
                <a:latin typeface="AdvOT7b515deb"/>
              </a:rPr>
              <a:t>or intermittently scanned CGM </a:t>
            </a:r>
            <a:r>
              <a:rPr lang="en-US" sz="1800" b="1" i="0" u="none" strike="noStrike" baseline="0" dirty="0">
                <a:solidFill>
                  <a:srgbClr val="87161F"/>
                </a:solidFill>
                <a:latin typeface="AdvOT8eb9eec2.B"/>
              </a:rPr>
              <a:t>E</a:t>
            </a:r>
            <a:r>
              <a:rPr lang="en-US" sz="1800" b="0" i="0" u="none" strike="noStrike" baseline="0" dirty="0">
                <a:solidFill>
                  <a:srgbClr val="87161F"/>
                </a:solidFill>
                <a:latin typeface="AdvOT8eb9eec2.B"/>
              </a:rPr>
              <a:t> </a:t>
            </a:r>
            <a:r>
              <a:rPr lang="en-US" sz="1800" b="0" i="0" u="none" strike="noStrike" baseline="0" dirty="0">
                <a:solidFill>
                  <a:srgbClr val="000000"/>
                </a:solidFill>
                <a:latin typeface="AdvOT7b515deb"/>
              </a:rPr>
              <a:t>should be offered for 	diabetes management at diagnosis or as soon as possible in youth with 	diabetes on multiple daily injections or insulin pump therapy who are 	capable of using the device safely (either by themselves or with caregivers). 	The choice of device should be made based on the individual</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s and family</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s 	circumstances, desires, and needs.</a:t>
            </a:r>
          </a:p>
        </p:txBody>
      </p:sp>
    </p:spTree>
    <p:extLst>
      <p:ext uri="{BB962C8B-B14F-4D97-AF65-F5344CB8AC3E}">
        <p14:creationId xmlns:p14="http://schemas.microsoft.com/office/powerpoint/2010/main" val="131319317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26299" y="674285"/>
            <a:ext cx="7775110" cy="775597"/>
          </a:xfrm>
        </p:spPr>
        <p:txBody>
          <a:bodyPr/>
          <a:lstStyle/>
          <a:p>
            <a:r>
              <a:rPr lang="en-US" dirty="0"/>
              <a:t>Glycemic Monitoring, Insulin Delivery, &amp; Goals (Type 1)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09181" y="1500682"/>
            <a:ext cx="8125638" cy="289822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14.19</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Automated insulin delivery (AID) systems should be offered for diabetes 	management to youth with type 1 diabetes who are capable of using the 	device safely (either by themselves or with caregivers). The choice of device 	should be made based on the individual</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s and family</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s circumstances, 	desires, and needs. </a:t>
            </a:r>
            <a:r>
              <a:rPr lang="en-US" sz="1800" b="1" i="0" u="none" strike="noStrike" baseline="0" dirty="0">
                <a:solidFill>
                  <a:srgbClr val="87161F"/>
                </a:solidFill>
                <a:latin typeface="AdvOT8eb9eec2.B"/>
              </a:rPr>
              <a:t>A</a:t>
            </a:r>
          </a:p>
          <a:p>
            <a:pPr algn="l"/>
            <a:r>
              <a:rPr lang="en-US" sz="1800" b="0" i="0" u="none" strike="noStrike" baseline="0" dirty="0">
                <a:solidFill>
                  <a:srgbClr val="A6192E"/>
                </a:solidFill>
                <a:latin typeface="AdvOT8eb9eec2.B"/>
              </a:rPr>
              <a:t>14.20</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Insulin pump therapy alone should be offered for diabetes management to 	youth on multiple daily injections with type 1 diabetes who are capable of 	using the device safely (either by themselves or with caregivers) if unable to 	use AID systems. The choice of device should be made based on the 	individual</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s and family</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s circumstances, desires, and needs. </a:t>
            </a:r>
            <a:r>
              <a:rPr lang="en-US" sz="1800" b="1" i="0" u="none" strike="noStrike" baseline="0" dirty="0">
                <a:solidFill>
                  <a:srgbClr val="87161F"/>
                </a:solidFill>
                <a:latin typeface="AdvOT8eb9eec2.B"/>
              </a:rPr>
              <a:t>A</a:t>
            </a:r>
            <a:endParaRPr lang="en-US" sz="1800" b="1" dirty="0">
              <a:solidFill>
                <a:srgbClr val="A6192E"/>
              </a:solidFill>
              <a:latin typeface="AdvOT8eb9eec2.B"/>
            </a:endParaRPr>
          </a:p>
        </p:txBody>
      </p:sp>
    </p:spTree>
    <p:extLst>
      <p:ext uri="{BB962C8B-B14F-4D97-AF65-F5344CB8AC3E}">
        <p14:creationId xmlns:p14="http://schemas.microsoft.com/office/powerpoint/2010/main" val="367616195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Glycemic Monitoring, Insulin Delivery, &amp; Goals (Type 1)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65120" y="1711138"/>
            <a:ext cx="7999068"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14.21</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Students must be supported at school in the use of diabetes technology, 	including continuous glucose monitors, insulin pumps, connected insulin 	pens, and AID systems as prescribed by their diabetes care team. </a:t>
            </a:r>
            <a:r>
              <a:rPr lang="en-US" sz="1800" b="1" i="0" u="none" strike="noStrike" baseline="0" dirty="0">
                <a:solidFill>
                  <a:srgbClr val="87161F"/>
                </a:solidFill>
                <a:latin typeface="AdvOT8eb9eec2.B"/>
              </a:rPr>
              <a:t>E</a:t>
            </a:r>
            <a:endParaRPr lang="en-US" sz="1800" b="1" dirty="0">
              <a:solidFill>
                <a:srgbClr val="A6192E"/>
              </a:solidFill>
              <a:latin typeface="AdvOT8eb9eec2.B"/>
            </a:endParaRPr>
          </a:p>
          <a:p>
            <a:pPr algn="l"/>
            <a:r>
              <a:rPr lang="en-US" sz="1800" b="0" i="0" u="none" strike="noStrike" baseline="0" dirty="0">
                <a:solidFill>
                  <a:srgbClr val="A6192E"/>
                </a:solidFill>
                <a:latin typeface="AdvOT8eb9eec2.B"/>
              </a:rPr>
              <a:t>14.22</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A1C goals must be individualized and reassessed over time. An A1C of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7%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53 mmol/mol) is appropriate for many children and adolescents. </a:t>
            </a:r>
            <a:r>
              <a:rPr lang="en-US" sz="1800" b="1" i="0" u="none" strike="noStrike" baseline="0" dirty="0">
                <a:solidFill>
                  <a:srgbClr val="87161F"/>
                </a:solidFill>
                <a:latin typeface="AdvOT8eb9eec2.B"/>
              </a:rPr>
              <a:t>B</a:t>
            </a:r>
            <a:endParaRPr lang="en-US" sz="1800" b="1" dirty="0">
              <a:solidFill>
                <a:srgbClr val="A6192E"/>
              </a:solidFill>
              <a:latin typeface="AdvOT8eb9eec2.B"/>
            </a:endParaRPr>
          </a:p>
          <a:p>
            <a:pPr algn="l"/>
            <a:r>
              <a:rPr lang="en-US" sz="1800" b="0" i="0" u="none" strike="noStrike" baseline="0" dirty="0">
                <a:solidFill>
                  <a:srgbClr val="A6192E"/>
                </a:solidFill>
                <a:latin typeface="AdvOT8eb9eec2.B"/>
              </a:rPr>
              <a:t>14.23</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Less stringent A1C goals (such as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7.5%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58 mmol/mol]) may be 	appropriate for youth who cannot articulate symptoms of hypoglycemia; 	have hypoglycemia unawareness; lack access to analog insulins, advanced 	insulin delivery technology, and/or CGM; cannot check blood glucose 	regularly; or have nonglycemic factors that increase A1C (e.g., high 	</a:t>
            </a:r>
            <a:r>
              <a:rPr lang="en-US" sz="1800" b="0" i="0" u="none" strike="noStrike" baseline="0" dirty="0" err="1">
                <a:solidFill>
                  <a:srgbClr val="000000"/>
                </a:solidFill>
                <a:latin typeface="AdvOT7b515deb"/>
              </a:rPr>
              <a:t>glycators</a:t>
            </a:r>
            <a:r>
              <a:rPr lang="en-US" sz="1800" b="0" i="0" u="none" strike="noStrike" baseline="0" dirty="0">
                <a:solidFill>
                  <a:srgbClr val="000000"/>
                </a:solidFill>
                <a:latin typeface="AdvOT7b515deb"/>
              </a:rPr>
              <a:t>). </a:t>
            </a:r>
            <a:r>
              <a:rPr lang="en-US" sz="1800" b="1" i="0" u="none" strike="noStrike" baseline="0" dirty="0">
                <a:solidFill>
                  <a:srgbClr val="87161F"/>
                </a:solidFill>
                <a:latin typeface="AdvOT8eb9eec2.B"/>
              </a:rPr>
              <a:t>B</a:t>
            </a:r>
          </a:p>
        </p:txBody>
      </p:sp>
    </p:spTree>
    <p:extLst>
      <p:ext uri="{BB962C8B-B14F-4D97-AF65-F5344CB8AC3E}">
        <p14:creationId xmlns:p14="http://schemas.microsoft.com/office/powerpoint/2010/main" val="284276711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dirty="0"/>
              <a:t>Glycemic Monitoring, Insulin Delivery, &amp; Goals (Type 1)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65120" y="1711138"/>
            <a:ext cx="7999068" cy="110799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14.24</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Even less stringent A1C goals (such as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8%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64 mmol/mol]) may be 	appropriate for individuals with a history of severe hypoglycemia, limited 	life expectancy, or where the harms of treatment are greater than the 	bene</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ts. </a:t>
            </a:r>
            <a:r>
              <a:rPr lang="en-US" sz="1800" b="1" i="0" u="none" strike="noStrike" baseline="0">
                <a:solidFill>
                  <a:srgbClr val="87161F"/>
                </a:solidFill>
                <a:latin typeface="AdvOT8eb9eec2.B"/>
              </a:rPr>
              <a:t>B</a:t>
            </a:r>
          </a:p>
        </p:txBody>
      </p:sp>
    </p:spTree>
    <p:extLst>
      <p:ext uri="{BB962C8B-B14F-4D97-AF65-F5344CB8AC3E}">
        <p14:creationId xmlns:p14="http://schemas.microsoft.com/office/powerpoint/2010/main" val="269493319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445" y="703313"/>
            <a:ext cx="7775110" cy="775597"/>
          </a:xfrm>
        </p:spPr>
        <p:txBody>
          <a:bodyPr/>
          <a:lstStyle/>
          <a:p>
            <a:r>
              <a:rPr lang="en-US" dirty="0"/>
              <a:t>Glycemic Monitoring, </a:t>
            </a:r>
            <a:r>
              <a:rPr lang="en-US"/>
              <a:t>Insulin Delivery, </a:t>
            </a:r>
            <a:r>
              <a:rPr lang="en-US" dirty="0"/>
              <a:t>&amp; Goals (Type 1)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16855" y="1429465"/>
            <a:ext cx="8110288" cy="345222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14.25</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Health care professionals may reasonably suggest more stringent A1C goals 	(such as</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6.5%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48 mmol/mol]) for selected individuals if they can be 	achieved without signi</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cant hypoglycemia, negative impacts on wellbeing, 	or undue burden of care or in those who have nonglycemic factors that 	decrease A1C (e.g., lower erythrocyte life span). Lower goals may also be 	appropriate during the honeymoon phase. </a:t>
            </a:r>
            <a:r>
              <a:rPr lang="en-US" sz="1800" b="1" i="0" u="none" strike="noStrike" baseline="0" dirty="0">
                <a:solidFill>
                  <a:srgbClr val="87161F"/>
                </a:solidFill>
                <a:latin typeface="AdvOT8eb9eec2.B"/>
              </a:rPr>
              <a:t>B</a:t>
            </a:r>
          </a:p>
          <a:p>
            <a:pPr algn="l"/>
            <a:r>
              <a:rPr lang="en-US" sz="1800" b="0" i="0" u="none" strike="noStrike" baseline="0" dirty="0">
                <a:solidFill>
                  <a:srgbClr val="A6192E"/>
                </a:solidFill>
                <a:latin typeface="AdvOT8eb9eec2.B"/>
              </a:rPr>
              <a:t>14.26</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CGM metrics derived from continuous glucose monitor use over the most 	recent 14 days (or longer for youth with more glycemic variability), including 	time in range (70</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180 mg/dL [3.9</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10.0mmol/L]), time below range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70 	mg/dL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3.9 mmol/L] and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54 mg/dL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3.0 mmol/L]), and time above range 	(</a:t>
            </a:r>
            <a:r>
              <a:rPr lang="en-US" sz="1800" b="0" i="0" u="none" strike="noStrike" baseline="0" dirty="0">
                <a:solidFill>
                  <a:srgbClr val="000000"/>
                </a:solidFill>
                <a:latin typeface="AdvP4C4E51"/>
              </a:rPr>
              <a:t>&gt;</a:t>
            </a:r>
            <a:r>
              <a:rPr lang="en-US" sz="1800" b="0" i="0" u="none" strike="noStrike" baseline="0" dirty="0">
                <a:solidFill>
                  <a:srgbClr val="000000"/>
                </a:solidFill>
                <a:latin typeface="AdvOT7b515deb"/>
              </a:rPr>
              <a:t>180 mg/dL [</a:t>
            </a:r>
            <a:r>
              <a:rPr lang="en-US" sz="1800" b="0" i="0" u="none" strike="noStrike" baseline="0" dirty="0">
                <a:solidFill>
                  <a:srgbClr val="000000"/>
                </a:solidFill>
                <a:latin typeface="AdvP4C4E51"/>
              </a:rPr>
              <a:t>&gt;</a:t>
            </a:r>
            <a:r>
              <a:rPr lang="en-US" sz="1800" b="0" i="0" u="none" strike="noStrike" baseline="0" dirty="0">
                <a:solidFill>
                  <a:srgbClr val="000000"/>
                </a:solidFill>
                <a:latin typeface="AdvOT7b515deb"/>
              </a:rPr>
              <a:t>10.0 mmol/L] and </a:t>
            </a:r>
            <a:r>
              <a:rPr lang="en-US" sz="1800" b="0" i="0" u="none" strike="noStrike" baseline="0" dirty="0">
                <a:solidFill>
                  <a:srgbClr val="000000"/>
                </a:solidFill>
                <a:latin typeface="AdvP4C4E51"/>
              </a:rPr>
              <a:t>&gt;</a:t>
            </a:r>
            <a:r>
              <a:rPr lang="en-US" sz="1800" b="0" i="0" u="none" strike="noStrike" baseline="0" dirty="0">
                <a:solidFill>
                  <a:srgbClr val="000000"/>
                </a:solidFill>
                <a:latin typeface="AdvOT7b515deb"/>
              </a:rPr>
              <a:t>250 mg/dL [</a:t>
            </a:r>
            <a:r>
              <a:rPr lang="en-US" sz="1800" b="0" i="0" u="none" strike="noStrike" baseline="0" dirty="0">
                <a:solidFill>
                  <a:srgbClr val="000000"/>
                </a:solidFill>
                <a:latin typeface="AdvP4C4E51"/>
              </a:rPr>
              <a:t>&gt;</a:t>
            </a:r>
            <a:r>
              <a:rPr lang="en-US" sz="1800" b="0" i="0" u="none" strike="noStrike" baseline="0" dirty="0">
                <a:solidFill>
                  <a:srgbClr val="000000"/>
                </a:solidFill>
                <a:latin typeface="AdvOT7b515deb"/>
              </a:rPr>
              <a:t>13.9 mmol/L]), are 	recommended to be used in conjunction with A1C whenever possible. </a:t>
            </a:r>
            <a:r>
              <a:rPr lang="en-US" sz="1800" b="1" i="0" u="none" strike="noStrike" baseline="0" dirty="0">
                <a:solidFill>
                  <a:srgbClr val="87161F"/>
                </a:solidFill>
                <a:latin typeface="AdvOT8eb9eec2.B"/>
              </a:rPr>
              <a:t>E</a:t>
            </a:r>
            <a:endParaRPr lang="en-US" sz="1800" b="1" dirty="0">
              <a:solidFill>
                <a:srgbClr val="A6192E"/>
              </a:solidFill>
              <a:latin typeface="Open Sans"/>
            </a:endParaRPr>
          </a:p>
        </p:txBody>
      </p:sp>
    </p:spTree>
    <p:extLst>
      <p:ext uri="{BB962C8B-B14F-4D97-AF65-F5344CB8AC3E}">
        <p14:creationId xmlns:p14="http://schemas.microsoft.com/office/powerpoint/2010/main" val="63306257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Autoimmune Conditions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14.27</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Assess for additional autoimmune conditions soon after the diagnosis of 	type 1 diabetes and if symptoms develop. </a:t>
            </a:r>
            <a:r>
              <a:rPr lang="en-US" sz="1800" b="1" i="0" u="none" strike="noStrike" baseline="0">
                <a:solidFill>
                  <a:srgbClr val="87161F"/>
                </a:solidFill>
                <a:latin typeface="AdvOT8eb9eec2.B"/>
              </a:rPr>
              <a:t>B</a:t>
            </a:r>
            <a:endParaRPr lang="en-US" sz="1800" b="1">
              <a:solidFill>
                <a:schemeClr val="accent1"/>
              </a:solidFill>
              <a:latin typeface="AdvOT7b515deb"/>
            </a:endParaRPr>
          </a:p>
        </p:txBody>
      </p:sp>
    </p:spTree>
    <p:extLst>
      <p:ext uri="{BB962C8B-B14F-4D97-AF65-F5344CB8AC3E}">
        <p14:creationId xmlns:p14="http://schemas.microsoft.com/office/powerpoint/2010/main" val="4126972678"/>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Thyroid Disease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53140" y="1444934"/>
            <a:ext cx="8081259"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14.28</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Consider testing children with type 1 diabetes for antithyroid peroxidase 	and antithyroglobulin antibodies soon after diagnosis.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14.29</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Measure thyroid-stimulating hormone concentrations at diagnosis when 	clinically stable or soon after optimizing glycemia. If normal, suggest 	rechecking every 1</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2 years or sooner if the youth has positive thyroid 	antibodies or develops symptoms or signs suggestive of thyroid dysfunction, 	thyromegaly, an abnormal growth rate, or unexplained glycemic variability. </a:t>
            </a:r>
            <a:r>
              <a:rPr lang="en-US" sz="1800" b="1" i="0" u="none" strike="noStrike" baseline="0">
                <a:solidFill>
                  <a:srgbClr val="87161F"/>
                </a:solidFill>
                <a:latin typeface="AdvOT8eb9eec2.B"/>
              </a:rPr>
              <a:t>B</a:t>
            </a:r>
            <a:endParaRPr lang="en-US" sz="1800" b="1">
              <a:solidFill>
                <a:srgbClr val="A6192E"/>
              </a:solidFill>
              <a:latin typeface="Open Sans"/>
            </a:endParaRPr>
          </a:p>
        </p:txBody>
      </p:sp>
    </p:spTree>
    <p:extLst>
      <p:ext uri="{BB962C8B-B14F-4D97-AF65-F5344CB8AC3E}">
        <p14:creationId xmlns:p14="http://schemas.microsoft.com/office/powerpoint/2010/main" val="4173930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Prediabetes and Type 2 Diabetes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2.15b </a:t>
            </a:r>
            <a:r>
              <a:rPr lang="en-US" sz="1800" dirty="0"/>
              <a:t>	</a:t>
            </a:r>
            <a:r>
              <a:rPr lang="en-US" sz="1800" b="0" i="0" u="none" strike="noStrike" baseline="0" dirty="0">
                <a:solidFill>
                  <a:srgbClr val="000000"/>
                </a:solidFill>
              </a:rPr>
              <a:t>In people who are prescribed second-generation antipsychotic 	medications, screen for prediabetes and diabetes at baseline and 	repeat 12–16 weeks after medication initiation or sooner, if clinically 	indicated, and annually. </a:t>
            </a:r>
            <a:r>
              <a:rPr lang="en-US" sz="1800" b="1" i="0" u="none" strike="noStrike" baseline="0" dirty="0">
                <a:solidFill>
                  <a:srgbClr val="87161F"/>
                </a:solidFill>
              </a:rPr>
              <a:t>B</a:t>
            </a:r>
          </a:p>
          <a:p>
            <a:pPr algn="l"/>
            <a:r>
              <a:rPr lang="en-US" sz="1800" dirty="0">
                <a:solidFill>
                  <a:srgbClr val="A6192E"/>
                </a:solidFill>
              </a:rPr>
              <a:t>2.16 </a:t>
            </a:r>
            <a:r>
              <a:rPr lang="en-US" sz="1800" dirty="0"/>
              <a:t>	</a:t>
            </a:r>
            <a:r>
              <a:rPr lang="en-US" sz="1800" b="0" i="0" u="none" strike="noStrike" baseline="0" dirty="0">
                <a:solidFill>
                  <a:srgbClr val="000000"/>
                </a:solidFill>
              </a:rPr>
              <a:t>People with HIV should be screened for diabetes and prediabetes 	with an FPG test before starting antiretroviral therapy, at the time of 	switching antiretroviral therapy, and 3–6 months after starting or 	switching antiretroviral therapy. If initial screening results are normal, 	FPG should be checked annually. </a:t>
            </a:r>
            <a:r>
              <a:rPr lang="en-US" sz="1800" b="1" i="0" u="none" strike="noStrike" baseline="0" dirty="0">
                <a:solidFill>
                  <a:srgbClr val="87161F"/>
                </a:solidFill>
              </a:rPr>
              <a:t>E</a:t>
            </a:r>
            <a:endParaRPr lang="en-US" sz="1800" b="1" i="0" u="none" strike="noStrike" baseline="0" dirty="0"/>
          </a:p>
        </p:txBody>
      </p:sp>
    </p:spTree>
    <p:extLst>
      <p:ext uri="{BB962C8B-B14F-4D97-AF65-F5344CB8AC3E}">
        <p14:creationId xmlns:p14="http://schemas.microsoft.com/office/powerpoint/2010/main" val="72425999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Celiac Disease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343170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14.30</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Screen youth with type 1 diabetes for celiac disease by measuring IgA tissue 	transglutaminase (</a:t>
            </a:r>
            <a:r>
              <a:rPr lang="en-US" sz="1800" b="0" i="0" u="none" strike="noStrike" baseline="0" err="1">
                <a:solidFill>
                  <a:srgbClr val="000000"/>
                </a:solidFill>
                <a:latin typeface="AdvOT7b515deb"/>
              </a:rPr>
              <a:t>tTG</a:t>
            </a:r>
            <a:r>
              <a:rPr lang="en-US" sz="1800" b="0" i="0" u="none" strike="noStrike" baseline="0">
                <a:solidFill>
                  <a:srgbClr val="000000"/>
                </a:solidFill>
                <a:latin typeface="AdvOT7b515deb"/>
              </a:rPr>
              <a:t>) antibodies, with documentation of normal total 	serum IgA levels, soon after the diagnosis of diabetes, or IgG </a:t>
            </a:r>
            <a:r>
              <a:rPr lang="en-US" sz="1800" b="0" i="0" u="none" strike="noStrike" baseline="0" err="1">
                <a:solidFill>
                  <a:srgbClr val="000000"/>
                </a:solidFill>
                <a:latin typeface="AdvOT7b515deb"/>
              </a:rPr>
              <a:t>tTG</a:t>
            </a:r>
            <a:r>
              <a:rPr lang="en-US" sz="1800" b="0" i="0" u="none" strike="noStrike" baseline="0">
                <a:solidFill>
                  <a:srgbClr val="000000"/>
                </a:solidFill>
                <a:latin typeface="AdvOT7b515deb"/>
              </a:rPr>
              <a:t> and 	deamidated gliadin antibodies if IgA is de</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cient.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14.31</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Repeat screening for celiac disease within 2 years of diabetes diagnosis and 	then again after 5 years and consider more frequent screening in youth who 	have symptoms or a </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rst degree relative with celiac disease.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14.32</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Individuals with con</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rmed celiac disease should be placed on a gluten-free 	diet for treatment and to avoid complications. Youth and their caregivers 	should also have a consultation with a registered dietitian nutritionist 	experienced in managing both diabetes and celiac disease. </a:t>
            </a:r>
            <a:r>
              <a:rPr lang="en-US" sz="1800" b="1" i="0" u="none" strike="noStrike" baseline="0">
                <a:solidFill>
                  <a:srgbClr val="87161F"/>
                </a:solidFill>
                <a:latin typeface="AdvOT8eb9eec2.B"/>
              </a:rPr>
              <a:t>B</a:t>
            </a:r>
            <a:endParaRPr lang="en-US" sz="1800" b="1">
              <a:solidFill>
                <a:srgbClr val="A6192E"/>
              </a:solidFill>
              <a:latin typeface="Open Sans"/>
            </a:endParaRPr>
          </a:p>
        </p:txBody>
      </p:sp>
    </p:spTree>
    <p:extLst>
      <p:ext uri="{BB962C8B-B14F-4D97-AF65-F5344CB8AC3E}">
        <p14:creationId xmlns:p14="http://schemas.microsoft.com/office/powerpoint/2010/main" val="94101517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Management of Cardiovascular Risk Factors—Hypertension Screening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879252"/>
            <a:ext cx="8191130" cy="138499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14.33</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Blood pressure should be measured at every routine visit. In youth with high 	blood pressure (blood pressure </a:t>
            </a:r>
            <a:r>
              <a:rPr lang="en-US" sz="1800" b="0" i="0" u="none" strike="noStrike" baseline="0" dirty="0">
                <a:solidFill>
                  <a:srgbClr val="000000"/>
                </a:solidFill>
                <a:latin typeface="AdvOT8817665d"/>
              </a:rPr>
              <a:t>≥</a:t>
            </a:r>
            <a:r>
              <a:rPr lang="en-US" sz="1800" b="0" i="0" u="none" strike="noStrike" baseline="0" dirty="0">
                <a:solidFill>
                  <a:srgbClr val="000000"/>
                </a:solidFill>
                <a:latin typeface="AdvOT7b515deb"/>
              </a:rPr>
              <a:t>90</a:t>
            </a:r>
            <a:r>
              <a:rPr lang="en-US" sz="1800" b="0" i="0" u="none" strike="noStrike" baseline="30000" dirty="0">
                <a:solidFill>
                  <a:srgbClr val="000000"/>
                </a:solidFill>
                <a:latin typeface="AdvOT7b515deb"/>
              </a:rPr>
              <a:t>th</a:t>
            </a:r>
            <a:r>
              <a:rPr lang="en-US" sz="1800" b="0" i="0" u="none" strike="noStrike" baseline="0" dirty="0">
                <a:solidFill>
                  <a:srgbClr val="000000"/>
                </a:solidFill>
                <a:latin typeface="AdvOT7b515deb"/>
              </a:rPr>
              <a:t> percentile for age, sex, and height or, in 	adolescents aged </a:t>
            </a:r>
            <a:r>
              <a:rPr lang="en-US" sz="1800" b="0" i="0" u="none" strike="noStrike" baseline="0" dirty="0">
                <a:solidFill>
                  <a:srgbClr val="000000"/>
                </a:solidFill>
                <a:latin typeface="AdvOT8817665d"/>
              </a:rPr>
              <a:t>≥</a:t>
            </a:r>
            <a:r>
              <a:rPr lang="en-US" sz="1800" b="0" i="0" u="none" strike="noStrike" baseline="0" dirty="0">
                <a:solidFill>
                  <a:srgbClr val="000000"/>
                </a:solidFill>
                <a:latin typeface="AdvOT7b515deb"/>
              </a:rPr>
              <a:t>13 years, blood pressure </a:t>
            </a:r>
            <a:r>
              <a:rPr lang="en-US" sz="1800" b="0" i="0" u="none" strike="noStrike" baseline="0" dirty="0">
                <a:solidFill>
                  <a:srgbClr val="000000"/>
                </a:solidFill>
                <a:latin typeface="AdvOT8817665d"/>
              </a:rPr>
              <a:t>≥ 1</a:t>
            </a:r>
            <a:r>
              <a:rPr lang="en-US" sz="1800" b="0" i="0" u="none" strike="noStrike" baseline="0" dirty="0">
                <a:solidFill>
                  <a:srgbClr val="000000"/>
                </a:solidFill>
                <a:latin typeface="AdvOT7b515deb"/>
              </a:rPr>
              <a:t>20/80 mmHg) on three 	separate measurements, ambulatory blood pressure monitoring should be 	strongly considered. </a:t>
            </a:r>
            <a:r>
              <a:rPr lang="en-US" sz="1800" b="1" i="0" u="none" strike="noStrike" baseline="0" dirty="0">
                <a:solidFill>
                  <a:srgbClr val="87161F"/>
                </a:solidFill>
                <a:latin typeface="AdvOT8eb9eec2.B"/>
              </a:rPr>
              <a:t>B</a:t>
            </a:r>
            <a:endParaRPr lang="en-US" sz="1800" b="1" dirty="0">
              <a:solidFill>
                <a:srgbClr val="A6192E"/>
              </a:solidFill>
              <a:latin typeface="Open Sans"/>
            </a:endParaRPr>
          </a:p>
        </p:txBody>
      </p:sp>
    </p:spTree>
    <p:extLst>
      <p:ext uri="{BB962C8B-B14F-4D97-AF65-F5344CB8AC3E}">
        <p14:creationId xmlns:p14="http://schemas.microsoft.com/office/powerpoint/2010/main" val="197405370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20191"/>
            <a:ext cx="7775110" cy="775597"/>
          </a:xfrm>
        </p:spPr>
        <p:txBody>
          <a:bodyPr/>
          <a:lstStyle/>
          <a:p>
            <a:r>
              <a:rPr lang="en-US"/>
              <a:t>Management of Cardiovascular Risk Factors —Hypertension Treatment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319137" y="1615499"/>
            <a:ext cx="8133072" cy="345222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14.34</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Treatment of elevated blood pressure (de</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ned as 90</a:t>
            </a:r>
            <a:r>
              <a:rPr lang="en-US" sz="1800" b="0" i="0" u="none" strike="noStrike" baseline="30000" dirty="0">
                <a:solidFill>
                  <a:srgbClr val="000000"/>
                </a:solidFill>
                <a:latin typeface="AdvOT7b515deb"/>
              </a:rPr>
              <a:t>th</a:t>
            </a:r>
            <a:r>
              <a:rPr lang="en-US" sz="1800" b="0" i="0" u="none" strike="noStrike" baseline="0" dirty="0">
                <a:solidFill>
                  <a:srgbClr val="000000"/>
                </a:solidFill>
                <a:latin typeface="AdvOT7b515deb"/>
              </a:rPr>
              <a:t> to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95</a:t>
            </a:r>
            <a:r>
              <a:rPr lang="en-US" sz="1800" b="0" i="0" u="none" strike="noStrike" baseline="30000" dirty="0">
                <a:solidFill>
                  <a:srgbClr val="000000"/>
                </a:solidFill>
                <a:latin typeface="AdvOT7b515deb"/>
              </a:rPr>
              <a:t>th</a:t>
            </a:r>
            <a:r>
              <a:rPr lang="en-US" sz="1800" b="0" i="0" u="none" strike="noStrike" baseline="0" dirty="0">
                <a:solidFill>
                  <a:srgbClr val="000000"/>
                </a:solidFill>
                <a:latin typeface="AdvOT7b515deb"/>
              </a:rPr>
              <a:t> percentile for 	age, sex, and height or, in adolescents aged </a:t>
            </a:r>
            <a:r>
              <a:rPr lang="it-IT" sz="1800" dirty="0">
                <a:latin typeface="AdvOT7b515deb"/>
              </a:rPr>
              <a:t>≥</a:t>
            </a:r>
            <a:r>
              <a:rPr lang="en-US" sz="1800" b="0" i="0" u="none" strike="noStrike" baseline="0" dirty="0">
                <a:solidFill>
                  <a:srgbClr val="000000"/>
                </a:solidFill>
                <a:latin typeface="AdvOT7b515deb"/>
              </a:rPr>
              <a:t>13 years, 120</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129/</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80 mmHg) 	is lifestyle modi</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cation focused on healthy nutrition, physical activity, sleep, 	and, if appropriate, weight management. </a:t>
            </a:r>
            <a:r>
              <a:rPr lang="en-US" sz="1800" b="1" i="0" u="none" strike="noStrike" baseline="0" dirty="0">
                <a:solidFill>
                  <a:srgbClr val="87161F"/>
                </a:solidFill>
                <a:latin typeface="AdvOT8eb9eec2.B"/>
              </a:rPr>
              <a:t>C</a:t>
            </a:r>
          </a:p>
          <a:p>
            <a:pPr algn="l"/>
            <a:r>
              <a:rPr lang="en-US" sz="1800" b="0" i="0" u="none" strike="noStrike" baseline="0" dirty="0">
                <a:solidFill>
                  <a:srgbClr val="A6192E"/>
                </a:solidFill>
                <a:latin typeface="AdvOT8eb9eec2.B"/>
              </a:rPr>
              <a:t>14.35</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In addition to lifestyle modi</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cation, ACE inhibitors or angiotensin receptor 	blockers should be started for treatment of con</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rmed hypertension (de</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ned 	as blood pressure consistently </a:t>
            </a:r>
            <a:r>
              <a:rPr lang="it-IT" sz="1800" dirty="0">
                <a:latin typeface="AdvOT7b515deb"/>
              </a:rPr>
              <a:t>≥</a:t>
            </a:r>
            <a:r>
              <a:rPr lang="en-US" sz="1800" b="0" i="0" u="none" strike="noStrike" baseline="0" dirty="0">
                <a:solidFill>
                  <a:srgbClr val="000000"/>
                </a:solidFill>
                <a:latin typeface="AdvOT7b515deb"/>
              </a:rPr>
              <a:t>95th percentile for age, sex, and height or, in 	adolescents aged </a:t>
            </a:r>
            <a:r>
              <a:rPr lang="it-IT" sz="1800" dirty="0">
                <a:latin typeface="AdvOT7b515deb"/>
              </a:rPr>
              <a:t>≥</a:t>
            </a:r>
            <a:r>
              <a:rPr lang="en-US" sz="1800" b="0" i="0" u="none" strike="noStrike" baseline="0" dirty="0">
                <a:solidFill>
                  <a:srgbClr val="000000"/>
                </a:solidFill>
                <a:latin typeface="AdvOT7b515deb"/>
              </a:rPr>
              <a:t>13 years,</a:t>
            </a:r>
            <a:r>
              <a:rPr lang="it-IT" sz="1800" dirty="0">
                <a:latin typeface="AdvOT7b515deb"/>
              </a:rPr>
              <a:t>≥</a:t>
            </a:r>
            <a:r>
              <a:rPr lang="en-US" sz="1800" b="0" i="0" u="none" strike="noStrike" baseline="0" dirty="0">
                <a:solidFill>
                  <a:srgbClr val="000000"/>
                </a:solidFill>
                <a:latin typeface="AdvOT7b515deb"/>
              </a:rPr>
              <a:t>130/80 mmHg). Due to the potential teratogenic 	effects, individuals of childbearing age should receive reproductive 	counseling, and ACE inhibitors and angiotensin receptor blockers should be 	avoided in individuals of childbearing age who are not using reliable 	contraception. </a:t>
            </a:r>
            <a:r>
              <a:rPr lang="en-US" sz="1800" b="1" i="0" u="none" strike="noStrike" baseline="0" dirty="0">
                <a:solidFill>
                  <a:srgbClr val="87161F"/>
                </a:solidFill>
                <a:latin typeface="AdvOT8eb9eec2.B"/>
              </a:rPr>
              <a:t>B</a:t>
            </a:r>
            <a:endParaRPr lang="en-US" sz="1800" b="1" dirty="0">
              <a:solidFill>
                <a:srgbClr val="A6192E"/>
              </a:solidFill>
              <a:latin typeface="AdvOT8eb9eec2.B"/>
            </a:endParaRPr>
          </a:p>
        </p:txBody>
      </p:sp>
    </p:spTree>
    <p:extLst>
      <p:ext uri="{BB962C8B-B14F-4D97-AF65-F5344CB8AC3E}">
        <p14:creationId xmlns:p14="http://schemas.microsoft.com/office/powerpoint/2010/main" val="225140421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20191"/>
            <a:ext cx="7775110" cy="1163395"/>
          </a:xfrm>
        </p:spPr>
        <p:txBody>
          <a:bodyPr/>
          <a:lstStyle/>
          <a:p>
            <a:r>
              <a:rPr lang="en-US"/>
              <a:t>Management of Cardiovascular Risk Factors—Hypertension Treatment (Type 1)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2069947"/>
            <a:ext cx="7999068"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i="0" u="none" strike="noStrike" baseline="0" dirty="0">
                <a:solidFill>
                  <a:srgbClr val="A6192E"/>
                </a:solidFill>
                <a:latin typeface="AdvOT8eb9eec2.B"/>
              </a:rPr>
              <a:t>14.36</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The goal of treatment is blood pressure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90</a:t>
            </a:r>
            <a:r>
              <a:rPr lang="en-US" sz="1800" b="0" i="0" u="none" strike="noStrike" baseline="30000" dirty="0">
                <a:solidFill>
                  <a:srgbClr val="000000"/>
                </a:solidFill>
                <a:latin typeface="AdvOT7b515deb"/>
              </a:rPr>
              <a:t>th</a:t>
            </a:r>
            <a:r>
              <a:rPr lang="en-US" sz="1800" b="0" i="0" u="none" strike="noStrike" baseline="0" dirty="0">
                <a:solidFill>
                  <a:srgbClr val="000000"/>
                </a:solidFill>
                <a:latin typeface="AdvOT7b515deb"/>
              </a:rPr>
              <a:t> percentile for age, sex, and 	height or, in adolescents aged </a:t>
            </a:r>
            <a:r>
              <a:rPr lang="it-IT" sz="1800" dirty="0">
                <a:latin typeface="AdvOT7b515deb"/>
              </a:rPr>
              <a:t>≥ </a:t>
            </a:r>
            <a:r>
              <a:rPr lang="en-US" sz="1800" b="0" i="0" u="none" strike="noStrike" baseline="0" dirty="0">
                <a:solidFill>
                  <a:srgbClr val="000000"/>
                </a:solidFill>
                <a:latin typeface="AdvOT7b515deb"/>
              </a:rPr>
              <a:t>13 years,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130/80 mmHg. </a:t>
            </a:r>
            <a:r>
              <a:rPr lang="en-US" sz="1800" b="1" i="0" u="none" strike="noStrike" baseline="0" dirty="0">
                <a:solidFill>
                  <a:srgbClr val="87161F"/>
                </a:solidFill>
                <a:latin typeface="AdvOT8eb9eec2.B"/>
              </a:rPr>
              <a:t>C</a:t>
            </a:r>
            <a:endParaRPr lang="en-US" sz="1800" b="1" dirty="0">
              <a:solidFill>
                <a:srgbClr val="A6192E"/>
              </a:solidFill>
              <a:latin typeface="Open Sans"/>
            </a:endParaRPr>
          </a:p>
        </p:txBody>
      </p:sp>
    </p:spTree>
    <p:extLst>
      <p:ext uri="{BB962C8B-B14F-4D97-AF65-F5344CB8AC3E}">
        <p14:creationId xmlns:p14="http://schemas.microsoft.com/office/powerpoint/2010/main" val="3966275053"/>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20191"/>
            <a:ext cx="7775110" cy="775597"/>
          </a:xfrm>
        </p:spPr>
        <p:txBody>
          <a:bodyPr/>
          <a:lstStyle/>
          <a:p>
            <a:r>
              <a:rPr lang="en-US"/>
              <a:t>Management of Cardiovascular Risk Factors—Dyslipidemia Screening (Type 1)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65120" y="2157033"/>
            <a:ext cx="7962024"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14.37</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Initial lipid pro</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le should be performed soon after diagnosis, preferably 	after glycemia has improved and age is </a:t>
            </a:r>
            <a:r>
              <a:rPr lang="it-IT" sz="1800" dirty="0">
                <a:latin typeface="AdvOT7b515deb"/>
              </a:rPr>
              <a:t>≥ </a:t>
            </a:r>
            <a:r>
              <a:rPr lang="en-US" sz="1800" b="0" i="0" u="none" strike="noStrike" baseline="0" dirty="0">
                <a:solidFill>
                  <a:srgbClr val="000000"/>
                </a:solidFill>
                <a:latin typeface="AdvOT7b515deb"/>
              </a:rPr>
              <a:t>2 years. If initial LDL cholesterol </a:t>
            </a:r>
            <a:r>
              <a:rPr lang="nl-NL" sz="1800" b="0" i="0" u="none" strike="noStrike" baseline="0" dirty="0">
                <a:solidFill>
                  <a:srgbClr val="000000"/>
                </a:solidFill>
                <a:latin typeface="AdvOT7b515deb"/>
              </a:rPr>
              <a:t>is 	</a:t>
            </a:r>
            <a:r>
              <a:rPr lang="it-IT" sz="1800" dirty="0">
                <a:latin typeface="AdvOT7b515deb"/>
              </a:rPr>
              <a:t>≥ </a:t>
            </a:r>
            <a:r>
              <a:rPr lang="nl-NL" sz="1800" b="0" i="0" u="none" strike="noStrike" baseline="0" dirty="0">
                <a:solidFill>
                  <a:srgbClr val="000000"/>
                </a:solidFill>
                <a:latin typeface="AdvOT7b515deb"/>
              </a:rPr>
              <a:t>100 mg/dL (</a:t>
            </a:r>
            <a:r>
              <a:rPr lang="it-IT" sz="1800" dirty="0">
                <a:latin typeface="AdvOT7b515deb"/>
              </a:rPr>
              <a:t>≥ </a:t>
            </a:r>
            <a:r>
              <a:rPr lang="nl-NL" sz="1800" b="0" i="0" u="none" strike="noStrike" baseline="0" dirty="0">
                <a:solidFill>
                  <a:srgbClr val="000000"/>
                </a:solidFill>
                <a:latin typeface="AdvOT7b515deb"/>
              </a:rPr>
              <a:t>2.6 mmol/L), </a:t>
            </a:r>
            <a:r>
              <a:rPr lang="en-US" sz="1800" b="0" i="0" u="none" strike="noStrike" baseline="0" dirty="0">
                <a:solidFill>
                  <a:srgbClr val="000000"/>
                </a:solidFill>
                <a:latin typeface="AdvOT7b515deb"/>
              </a:rPr>
              <a:t>subsequent testing should be performed at 9</a:t>
            </a:r>
            <a:r>
              <a:rPr lang="en-US" sz="1800" b="0" i="0" u="none" strike="noStrike" baseline="0" dirty="0">
                <a:solidFill>
                  <a:srgbClr val="000000"/>
                </a:solidFill>
                <a:latin typeface="AdvOT7b515deb+20"/>
              </a:rPr>
              <a:t>–	</a:t>
            </a:r>
            <a:r>
              <a:rPr lang="en-US" sz="1800" b="0" i="0" u="none" strike="noStrike" baseline="0" dirty="0">
                <a:solidFill>
                  <a:srgbClr val="000000"/>
                </a:solidFill>
                <a:latin typeface="AdvOT7b515deb"/>
              </a:rPr>
              <a:t>11 years of age. </a:t>
            </a:r>
            <a:r>
              <a:rPr lang="en-US" sz="1800" b="1" i="0" u="none" strike="noStrike" baseline="0" dirty="0">
                <a:solidFill>
                  <a:srgbClr val="87161F"/>
                </a:solidFill>
                <a:latin typeface="AdvOT8eb9eec2.B"/>
              </a:rPr>
              <a:t>B</a:t>
            </a:r>
            <a:r>
              <a:rPr lang="en-US" sz="1800" b="0" i="0" u="none" strike="noStrike" baseline="0" dirty="0">
                <a:solidFill>
                  <a:srgbClr val="87161F"/>
                </a:solidFill>
                <a:latin typeface="AdvOT8eb9eec2.B"/>
              </a:rPr>
              <a:t> </a:t>
            </a:r>
            <a:r>
              <a:rPr lang="en-US" sz="1800" b="0" i="0" u="none" strike="noStrike" baseline="0" dirty="0">
                <a:solidFill>
                  <a:srgbClr val="000000"/>
                </a:solidFill>
                <a:latin typeface="AdvOT7b515deb"/>
              </a:rPr>
              <a:t>Initial testing may be done with a non-fasting lipid level 	with con</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rmatory testing with a fasting lipid panel.</a:t>
            </a:r>
          </a:p>
          <a:p>
            <a:pPr algn="l"/>
            <a:r>
              <a:rPr lang="en-US" sz="1800" b="0" i="0" u="none" strike="noStrike" baseline="0" dirty="0">
                <a:solidFill>
                  <a:srgbClr val="A6192E"/>
                </a:solidFill>
                <a:latin typeface="AdvOT8eb9eec2.B"/>
              </a:rPr>
              <a:t>14.38</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If LDL cholesterol values are within the accepted risk level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100 mg/dL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2.6 mmol/L]), a lipid pro</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le repeated every 3 years is reasonable. </a:t>
            </a:r>
            <a:r>
              <a:rPr lang="en-US" sz="1800" b="1" i="0" u="none" strike="noStrike" baseline="0" dirty="0">
                <a:solidFill>
                  <a:srgbClr val="87161F"/>
                </a:solidFill>
                <a:latin typeface="AdvOT8eb9eec2.B"/>
              </a:rPr>
              <a:t>E</a:t>
            </a:r>
            <a:endParaRPr lang="en-US" sz="1800" b="1" dirty="0">
              <a:solidFill>
                <a:srgbClr val="A6192E"/>
              </a:solidFill>
              <a:latin typeface="Open Sans"/>
            </a:endParaRPr>
          </a:p>
        </p:txBody>
      </p:sp>
    </p:spTree>
    <p:extLst>
      <p:ext uri="{BB962C8B-B14F-4D97-AF65-F5344CB8AC3E}">
        <p14:creationId xmlns:p14="http://schemas.microsoft.com/office/powerpoint/2010/main" val="3537531542"/>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04527" y="591213"/>
            <a:ext cx="7775110" cy="775597"/>
          </a:xfrm>
        </p:spPr>
        <p:txBody>
          <a:bodyPr/>
          <a:lstStyle/>
          <a:p>
            <a:r>
              <a:rPr lang="en-US"/>
              <a:t>Management of Cardiovascular Risk Factors—Dyslipidemia Treatment (Type 1)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219985" y="1380593"/>
            <a:ext cx="8544193" cy="365741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b="0" i="0" u="none" strike="noStrike" baseline="0" dirty="0">
                <a:solidFill>
                  <a:srgbClr val="A6192E"/>
                </a:solidFill>
                <a:latin typeface="AdvOT8eb9eec2.B"/>
              </a:rPr>
              <a:t>14.39</a:t>
            </a:r>
            <a:r>
              <a:rPr lang="en-US" sz="1700" b="0" i="0" u="none" strike="noStrike" baseline="0" dirty="0">
                <a:solidFill>
                  <a:srgbClr val="000000"/>
                </a:solidFill>
                <a:latin typeface="AdvOT8eb9eec2.B"/>
              </a:rPr>
              <a:t> 	</a:t>
            </a:r>
            <a:r>
              <a:rPr lang="en-US" sz="1700" b="0" i="0" u="none" strike="noStrike" baseline="0" dirty="0">
                <a:solidFill>
                  <a:srgbClr val="000000"/>
                </a:solidFill>
                <a:latin typeface="AdvOT7b515deb"/>
              </a:rPr>
              <a:t>If lipids are abnormal, initial therapy should consist of optimizing glycemia and 	medical nutrition therapy to limit the amount of calories from fat to 25</a:t>
            </a:r>
            <a:r>
              <a:rPr lang="en-US" sz="1700" b="0" i="0" u="none" strike="noStrike" baseline="0" dirty="0">
                <a:solidFill>
                  <a:srgbClr val="000000"/>
                </a:solidFill>
                <a:latin typeface="AdvOT7b515deb+20"/>
              </a:rPr>
              <a:t>–</a:t>
            </a:r>
            <a:r>
              <a:rPr lang="en-US" sz="1700" b="0" i="0" u="none" strike="noStrike" baseline="0" dirty="0">
                <a:solidFill>
                  <a:srgbClr val="000000"/>
                </a:solidFill>
                <a:latin typeface="AdvOT7b515deb"/>
              </a:rPr>
              <a:t>30% and 	saturated fat to </a:t>
            </a:r>
            <a:r>
              <a:rPr lang="en-US" sz="1700" b="0" i="0" u="none" strike="noStrike" baseline="0" dirty="0">
                <a:solidFill>
                  <a:srgbClr val="000000"/>
                </a:solidFill>
                <a:latin typeface="AdvP4C4E51"/>
              </a:rPr>
              <a:t>&lt;</a:t>
            </a:r>
            <a:r>
              <a:rPr lang="en-US" sz="1700" b="0" i="0" u="none" strike="noStrike" baseline="0" dirty="0">
                <a:solidFill>
                  <a:srgbClr val="000000"/>
                </a:solidFill>
                <a:latin typeface="AdvOT7b515deb"/>
              </a:rPr>
              <a:t>7%, limit cholesterol to </a:t>
            </a:r>
            <a:r>
              <a:rPr lang="en-US" sz="1700" b="0" i="0" u="none" strike="noStrike" baseline="0" dirty="0">
                <a:solidFill>
                  <a:srgbClr val="000000"/>
                </a:solidFill>
                <a:latin typeface="AdvP4C4E51"/>
              </a:rPr>
              <a:t>&lt;</a:t>
            </a:r>
            <a:r>
              <a:rPr lang="en-US" sz="1700" b="0" i="0" u="none" strike="noStrike" baseline="0" dirty="0">
                <a:solidFill>
                  <a:srgbClr val="000000"/>
                </a:solidFill>
                <a:latin typeface="AdvOT7b515deb"/>
              </a:rPr>
              <a:t>200 mg/day, avoid trans fats, and aim for 	10% calories from monounsaturated fats. </a:t>
            </a:r>
            <a:r>
              <a:rPr lang="en-US" sz="1700" b="1" i="0" u="none" strike="noStrike" baseline="0" dirty="0">
                <a:solidFill>
                  <a:srgbClr val="87161F"/>
                </a:solidFill>
                <a:latin typeface="AdvOT8eb9eec2.B"/>
              </a:rPr>
              <a:t>A</a:t>
            </a:r>
          </a:p>
          <a:p>
            <a:pPr algn="l"/>
            <a:r>
              <a:rPr lang="en-US" sz="1700" b="0" i="0" u="none" strike="noStrike" baseline="0" dirty="0">
                <a:solidFill>
                  <a:srgbClr val="A6192E"/>
                </a:solidFill>
                <a:latin typeface="AdvOT8eb9eec2.B"/>
              </a:rPr>
              <a:t>14.40</a:t>
            </a:r>
            <a:r>
              <a:rPr lang="en-US" sz="1700" b="0" i="0" u="none" strike="noStrike" baseline="0" dirty="0">
                <a:solidFill>
                  <a:srgbClr val="000000"/>
                </a:solidFill>
                <a:latin typeface="AdvOT8eb9eec2.B"/>
              </a:rPr>
              <a:t> 	</a:t>
            </a:r>
            <a:r>
              <a:rPr lang="en-US" sz="1700" b="0" i="0" u="none" strike="noStrike" baseline="0" dirty="0">
                <a:solidFill>
                  <a:srgbClr val="000000"/>
                </a:solidFill>
                <a:latin typeface="AdvOT7b515deb"/>
              </a:rPr>
              <a:t>After the age of 10 years, addition of a statin may be considered in youth with 	type 1 diabetes who, despite medical nutrition therapy and lifestyle changes,	 	continue to have LDL </a:t>
            </a:r>
            <a:r>
              <a:rPr lang="nl-NL" sz="1700" b="0" i="0" u="none" strike="noStrike" baseline="0" dirty="0">
                <a:solidFill>
                  <a:srgbClr val="000000"/>
                </a:solidFill>
                <a:latin typeface="AdvOT7b515deb"/>
              </a:rPr>
              <a:t>cholesterol</a:t>
            </a:r>
            <a:r>
              <a:rPr lang="nl-NL" sz="1700" b="0" i="0" u="none" strike="noStrike" baseline="0" dirty="0">
                <a:solidFill>
                  <a:srgbClr val="000000"/>
                </a:solidFill>
                <a:latin typeface="AdvP4C4E51"/>
              </a:rPr>
              <a:t>&gt;</a:t>
            </a:r>
            <a:r>
              <a:rPr lang="nl-NL" sz="1700" b="0" i="0" u="none" strike="noStrike" baseline="0" dirty="0">
                <a:solidFill>
                  <a:srgbClr val="000000"/>
                </a:solidFill>
                <a:latin typeface="AdvOT7b515deb"/>
              </a:rPr>
              <a:t>160mg/dL (</a:t>
            </a:r>
            <a:r>
              <a:rPr lang="nl-NL" sz="1700" b="0" i="0" u="none" strike="noStrike" baseline="0" dirty="0">
                <a:solidFill>
                  <a:srgbClr val="000000"/>
                </a:solidFill>
                <a:latin typeface="AdvP4C4E51"/>
              </a:rPr>
              <a:t>&gt;</a:t>
            </a:r>
            <a:r>
              <a:rPr lang="nl-NL" sz="1700" b="0" i="0" u="none" strike="noStrike" baseline="0" dirty="0">
                <a:solidFill>
                  <a:srgbClr val="000000"/>
                </a:solidFill>
                <a:latin typeface="AdvOT7b515deb"/>
              </a:rPr>
              <a:t>4.1mmol/L) </a:t>
            </a:r>
            <a:r>
              <a:rPr lang="en-US" sz="1700" b="0" i="0" u="none" strike="noStrike" baseline="0" dirty="0">
                <a:solidFill>
                  <a:srgbClr val="000000"/>
                </a:solidFill>
                <a:latin typeface="AdvOT7b515deb"/>
              </a:rPr>
              <a:t>or LDL cholesterol 	</a:t>
            </a:r>
            <a:r>
              <a:rPr lang="en-US" sz="1700" b="0" i="0" u="none" strike="noStrike" baseline="0" dirty="0">
                <a:solidFill>
                  <a:srgbClr val="000000"/>
                </a:solidFill>
                <a:latin typeface="AdvP4C4E51"/>
              </a:rPr>
              <a:t>&gt;</a:t>
            </a:r>
            <a:r>
              <a:rPr lang="en-US" sz="1700" b="0" i="0" u="none" strike="noStrike" baseline="0" dirty="0">
                <a:solidFill>
                  <a:srgbClr val="000000"/>
                </a:solidFill>
                <a:latin typeface="AdvOT7b515deb"/>
              </a:rPr>
              <a:t>130 mg/dL (</a:t>
            </a:r>
            <a:r>
              <a:rPr lang="en-US" sz="1700" b="0" i="0" u="none" strike="noStrike" baseline="0" dirty="0">
                <a:solidFill>
                  <a:srgbClr val="000000"/>
                </a:solidFill>
                <a:latin typeface="AdvP4C4E51"/>
              </a:rPr>
              <a:t>&gt;</a:t>
            </a:r>
            <a:r>
              <a:rPr lang="en-US" sz="1700" b="0" i="0" u="none" strike="noStrike" baseline="0" dirty="0">
                <a:solidFill>
                  <a:srgbClr val="000000"/>
                </a:solidFill>
                <a:latin typeface="AdvOT7b515deb"/>
              </a:rPr>
              <a:t>3.4 mmol/L) and one or more cardiovascular disease risk factors. </a:t>
            </a:r>
            <a:r>
              <a:rPr lang="en-US" sz="1700" b="1" i="0" u="none" strike="noStrike" baseline="0" dirty="0">
                <a:solidFill>
                  <a:srgbClr val="87161F"/>
                </a:solidFill>
                <a:latin typeface="AdvOT8eb9eec2.B"/>
              </a:rPr>
              <a:t>E</a:t>
            </a:r>
            <a:r>
              <a:rPr lang="en-US" sz="1700" b="0" i="0" u="none" strike="noStrike" baseline="0" dirty="0">
                <a:solidFill>
                  <a:srgbClr val="87161F"/>
                </a:solidFill>
                <a:latin typeface="AdvOT8eb9eec2.B"/>
              </a:rPr>
              <a:t> 	</a:t>
            </a:r>
            <a:r>
              <a:rPr lang="en-US" sz="1700" b="0" i="0" u="none" strike="noStrike" baseline="0" dirty="0">
                <a:solidFill>
                  <a:srgbClr val="000000"/>
                </a:solidFill>
                <a:latin typeface="AdvOT7b515deb"/>
              </a:rPr>
              <a:t>Due to the potential teratogenic effects, individuals of childbearing age should 	receive reproductive counseling, and statins should be avoided in individuals of 	childbearing age who are not using reliable contraception. </a:t>
            </a:r>
            <a:r>
              <a:rPr lang="en-US" sz="1700" b="1" i="0" u="none" strike="noStrike" baseline="0" dirty="0">
                <a:solidFill>
                  <a:srgbClr val="87161F"/>
                </a:solidFill>
                <a:latin typeface="AdvOT8eb9eec2.B"/>
              </a:rPr>
              <a:t>B</a:t>
            </a:r>
          </a:p>
          <a:p>
            <a:pPr algn="l"/>
            <a:r>
              <a:rPr lang="en-US" sz="1700" b="0" i="0" u="none" strike="noStrike" baseline="0" dirty="0">
                <a:solidFill>
                  <a:srgbClr val="A6192E"/>
                </a:solidFill>
                <a:latin typeface="AdvOT8eb9eec2.B"/>
              </a:rPr>
              <a:t>14.41</a:t>
            </a:r>
            <a:r>
              <a:rPr lang="en-US" sz="1700" b="0" i="0" u="none" strike="noStrike" baseline="0" dirty="0">
                <a:solidFill>
                  <a:srgbClr val="000000"/>
                </a:solidFill>
                <a:latin typeface="AdvOT8eb9eec2.B"/>
              </a:rPr>
              <a:t> 	</a:t>
            </a:r>
            <a:r>
              <a:rPr lang="en-US" sz="1700" b="0" i="0" u="none" strike="noStrike" baseline="0" dirty="0">
                <a:solidFill>
                  <a:srgbClr val="000000"/>
                </a:solidFill>
                <a:latin typeface="AdvOT7b515deb"/>
              </a:rPr>
              <a:t>The goal of therapy is an LDL cholesterol value </a:t>
            </a:r>
            <a:r>
              <a:rPr lang="en-US" sz="1700" b="0" i="0" u="none" strike="noStrike" baseline="0" dirty="0">
                <a:solidFill>
                  <a:srgbClr val="000000"/>
                </a:solidFill>
                <a:latin typeface="AdvP4C4E51"/>
              </a:rPr>
              <a:t>&lt;</a:t>
            </a:r>
            <a:r>
              <a:rPr lang="en-US" sz="1700" b="0" i="0" u="none" strike="noStrike" baseline="0" dirty="0">
                <a:solidFill>
                  <a:srgbClr val="000000"/>
                </a:solidFill>
                <a:latin typeface="AdvOT7b515deb"/>
              </a:rPr>
              <a:t>100 mg/dL                                                          	(</a:t>
            </a:r>
            <a:r>
              <a:rPr lang="en-US" sz="1700" b="0" i="0" u="none" strike="noStrike" baseline="0" dirty="0">
                <a:solidFill>
                  <a:srgbClr val="000000"/>
                </a:solidFill>
                <a:latin typeface="AdvP4C4E51"/>
              </a:rPr>
              <a:t>&lt;</a:t>
            </a:r>
            <a:r>
              <a:rPr lang="en-US" sz="1700" b="0" i="0" u="none" strike="noStrike" baseline="0" dirty="0">
                <a:solidFill>
                  <a:srgbClr val="000000"/>
                </a:solidFill>
                <a:latin typeface="AdvOT7b515deb"/>
              </a:rPr>
              <a:t>2.6 mmol/L). </a:t>
            </a:r>
            <a:r>
              <a:rPr lang="en-US" sz="1700" b="1" i="0" u="none" strike="noStrike" baseline="0" dirty="0">
                <a:solidFill>
                  <a:srgbClr val="87161F"/>
                </a:solidFill>
                <a:latin typeface="AdvOT8eb9eec2.B"/>
              </a:rPr>
              <a:t>E</a:t>
            </a:r>
            <a:endParaRPr lang="en-US" sz="1700" b="1" dirty="0">
              <a:solidFill>
                <a:srgbClr val="A6192E"/>
              </a:solidFill>
              <a:latin typeface="AdvOT8eb9eec2.B"/>
            </a:endParaRPr>
          </a:p>
        </p:txBody>
      </p:sp>
    </p:spTree>
    <p:extLst>
      <p:ext uri="{BB962C8B-B14F-4D97-AF65-F5344CB8AC3E}">
        <p14:creationId xmlns:p14="http://schemas.microsoft.com/office/powerpoint/2010/main" val="24850514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20191"/>
            <a:ext cx="7775110" cy="775597"/>
          </a:xfrm>
        </p:spPr>
        <p:txBody>
          <a:bodyPr/>
          <a:lstStyle/>
          <a:p>
            <a:r>
              <a:rPr lang="en-US"/>
              <a:t>Microvascular Complications—Nephropathy Screening (Type 1)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5" name="Text Placeholder 2">
            <a:extLst>
              <a:ext uri="{FF2B5EF4-FFF2-40B4-BE49-F238E27FC236}">
                <a16:creationId xmlns:a16="http://schemas.microsoft.com/office/drawing/2014/main" id="{ED221692-4B56-414F-899E-478EE28A2A77}"/>
              </a:ext>
            </a:extLst>
          </p:cNvPr>
          <p:cNvSpPr txBox="1">
            <a:spLocks/>
          </p:cNvSpPr>
          <p:nvPr/>
        </p:nvSpPr>
        <p:spPr>
          <a:xfrm>
            <a:off x="677099" y="1600609"/>
            <a:ext cx="7999068" cy="110799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14.42</a:t>
            </a:r>
            <a:r>
              <a:rPr lang="en-US" sz="1800" b="0" i="0" u="none" strike="noStrike" baseline="0">
                <a:latin typeface="AdvOT8eb9eec2.B"/>
              </a:rPr>
              <a:t> 	</a:t>
            </a:r>
            <a:r>
              <a:rPr lang="en-US" sz="1800" b="0" i="0" u="none" strike="noStrike" baseline="0">
                <a:latin typeface="AdvOT7b515deb"/>
              </a:rPr>
              <a:t>Annual screening for albuminuria with a random (morning sample preferred 	to avoid effects of exercise) </a:t>
            </a:r>
            <a:r>
              <a:rPr lang="en-US" sz="1800" b="0" i="0" u="none" strike="noStrike" baseline="0">
                <a:solidFill>
                  <a:srgbClr val="000000"/>
                </a:solidFill>
                <a:latin typeface="AdvOT7b515deb"/>
              </a:rPr>
              <a:t>spot urine sample for albumin-to creatinine 	ratio should be considered at puberty or at age </a:t>
            </a:r>
            <a:r>
              <a:rPr lang="en-US" sz="1800" b="0" i="0" u="none" strike="noStrike" baseline="0">
                <a:solidFill>
                  <a:srgbClr val="000000"/>
                </a:solidFill>
                <a:latin typeface="AdvP4C4E51"/>
              </a:rPr>
              <a:t>&gt;</a:t>
            </a:r>
            <a:r>
              <a:rPr lang="en-US" sz="1800" b="0" i="0" u="none" strike="noStrike" baseline="0">
                <a:solidFill>
                  <a:srgbClr val="000000"/>
                </a:solidFill>
                <a:latin typeface="AdvOT7b515deb"/>
              </a:rPr>
              <a:t>10 years, whichever is 	earlier, once the youth has had diabetes for 5 years. </a:t>
            </a:r>
            <a:r>
              <a:rPr lang="en-US" sz="1800" b="1" i="0" u="none" strike="noStrike" baseline="0">
                <a:solidFill>
                  <a:srgbClr val="87161F"/>
                </a:solidFill>
                <a:latin typeface="AdvOT8eb9eec2.B"/>
              </a:rPr>
              <a:t>B</a:t>
            </a:r>
            <a:endParaRPr lang="en-US" sz="1800" b="1">
              <a:solidFill>
                <a:srgbClr val="A6192E"/>
              </a:solidFill>
              <a:latin typeface="Open Sans"/>
            </a:endParaRPr>
          </a:p>
        </p:txBody>
      </p:sp>
    </p:spTree>
    <p:extLst>
      <p:ext uri="{BB962C8B-B14F-4D97-AF65-F5344CB8AC3E}">
        <p14:creationId xmlns:p14="http://schemas.microsoft.com/office/powerpoint/2010/main" val="2176191150"/>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20191"/>
            <a:ext cx="7775110" cy="775597"/>
          </a:xfrm>
        </p:spPr>
        <p:txBody>
          <a:bodyPr/>
          <a:lstStyle/>
          <a:p>
            <a:r>
              <a:rPr lang="en-US"/>
              <a:t>Microvascular Complications—Nephropathy Treatment (Type 1)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5" name="Text Placeholder 2">
            <a:extLst>
              <a:ext uri="{FF2B5EF4-FFF2-40B4-BE49-F238E27FC236}">
                <a16:creationId xmlns:a16="http://schemas.microsoft.com/office/drawing/2014/main" id="{ED221692-4B56-414F-899E-478EE28A2A77}"/>
              </a:ext>
            </a:extLst>
          </p:cNvPr>
          <p:cNvSpPr txBox="1">
            <a:spLocks/>
          </p:cNvSpPr>
          <p:nvPr/>
        </p:nvSpPr>
        <p:spPr>
          <a:xfrm>
            <a:off x="677099" y="1647675"/>
            <a:ext cx="7999068" cy="249299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14.43</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An ACE inhibitor or an angiotensin receptor blocker, titrated to 	normalization of albumin excretion, may be considered when elevated 	urinary albumin-to-creatinine ratio (</a:t>
            </a:r>
            <a:r>
              <a:rPr lang="en-US" sz="1800" b="0" i="0" u="none" strike="noStrike" baseline="0" dirty="0">
                <a:solidFill>
                  <a:srgbClr val="000000"/>
                </a:solidFill>
                <a:latin typeface="AdvP4C4E51"/>
              </a:rPr>
              <a:t>&gt;</a:t>
            </a:r>
            <a:r>
              <a:rPr lang="en-US" sz="1800" b="0" i="0" u="none" strike="noStrike" baseline="0" dirty="0">
                <a:solidFill>
                  <a:srgbClr val="000000"/>
                </a:solidFill>
                <a:latin typeface="AdvOT7b515deb"/>
              </a:rPr>
              <a:t>30 mg/g) is documented (two of three 	urine samples obtained over a 6-month interval following efforts to improve 	glycemia and normalize blood pressure). </a:t>
            </a:r>
            <a:r>
              <a:rPr lang="en-US" sz="1800" b="1" i="0" u="none" strike="noStrike" baseline="0" dirty="0">
                <a:solidFill>
                  <a:srgbClr val="87161F"/>
                </a:solidFill>
                <a:latin typeface="AdvOT8eb9eec2.B"/>
              </a:rPr>
              <a:t>E</a:t>
            </a:r>
            <a:r>
              <a:rPr lang="en-US" sz="1800" b="0" i="0" u="none" strike="noStrike" baseline="0" dirty="0">
                <a:solidFill>
                  <a:srgbClr val="87161F"/>
                </a:solidFill>
                <a:latin typeface="AdvOT8eb9eec2.B"/>
              </a:rPr>
              <a:t> </a:t>
            </a:r>
            <a:r>
              <a:rPr lang="en-US" sz="1800" b="0" i="0" u="none" strike="noStrike" baseline="0" dirty="0">
                <a:solidFill>
                  <a:srgbClr val="000000"/>
                </a:solidFill>
                <a:latin typeface="AdvOT7b515deb"/>
              </a:rPr>
              <a:t>Due to the potential teratogenic 	effects, individuals of childbearing age should receive reproductive 	counseling, and ACE inhibitors and angiotensin receptor blockers should be 	avoided in individuals of childbearing age who are not using reliable 	contraception. </a:t>
            </a:r>
            <a:endParaRPr lang="en-US" sz="1800" dirty="0">
              <a:solidFill>
                <a:srgbClr val="C00000"/>
              </a:solidFill>
              <a:latin typeface="Open Sans"/>
            </a:endParaRPr>
          </a:p>
        </p:txBody>
      </p:sp>
    </p:spTree>
    <p:extLst>
      <p:ext uri="{BB962C8B-B14F-4D97-AF65-F5344CB8AC3E}">
        <p14:creationId xmlns:p14="http://schemas.microsoft.com/office/powerpoint/2010/main" val="4080941436"/>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20191"/>
            <a:ext cx="7775110" cy="775597"/>
          </a:xfrm>
        </p:spPr>
        <p:txBody>
          <a:bodyPr/>
          <a:lstStyle/>
          <a:p>
            <a:r>
              <a:rPr lang="en-US" dirty="0"/>
              <a:t>Microvascular Complications— Retinopathy (Type 1)</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5" name="Text Placeholder 2">
            <a:extLst>
              <a:ext uri="{FF2B5EF4-FFF2-40B4-BE49-F238E27FC236}">
                <a16:creationId xmlns:a16="http://schemas.microsoft.com/office/drawing/2014/main" id="{ED221692-4B56-414F-899E-478EE28A2A77}"/>
              </a:ext>
            </a:extLst>
          </p:cNvPr>
          <p:cNvSpPr txBox="1">
            <a:spLocks/>
          </p:cNvSpPr>
          <p:nvPr/>
        </p:nvSpPr>
        <p:spPr>
          <a:xfrm>
            <a:off x="572466" y="1481545"/>
            <a:ext cx="7999068" cy="370870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14.44</a:t>
            </a:r>
            <a:r>
              <a:rPr lang="en-US" sz="1800" b="0" i="0" u="none" strike="noStrike" baseline="0" dirty="0">
                <a:latin typeface="AdvOT8eb9eec2.B"/>
              </a:rPr>
              <a:t> 	</a:t>
            </a:r>
            <a:r>
              <a:rPr lang="en-US" sz="1800" b="0" i="0" u="none" strike="noStrike" baseline="0" dirty="0">
                <a:latin typeface="AdvOT7b515deb"/>
              </a:rPr>
              <a:t>An initial dilated and comprehensive eye examination is recommended 	once youth have had type 1 diabetes for 3</a:t>
            </a:r>
            <a:r>
              <a:rPr lang="en-US" sz="1800" b="0" i="0" u="none" strike="noStrike" baseline="0" dirty="0">
                <a:latin typeface="AdvOT7b515deb+20"/>
              </a:rPr>
              <a:t>–</a:t>
            </a:r>
            <a:r>
              <a:rPr lang="en-US" sz="1800" b="0" i="0" u="none" strike="noStrike" baseline="0" dirty="0">
                <a:latin typeface="AdvOT7b515deb"/>
              </a:rPr>
              <a:t>5 years, provided they </a:t>
            </a:r>
            <a:r>
              <a:rPr lang="en-US" sz="1800" b="0" i="0" u="none" strike="noStrike" baseline="0" dirty="0">
                <a:solidFill>
                  <a:srgbClr val="000000"/>
                </a:solidFill>
                <a:latin typeface="AdvOT7b515deb"/>
              </a:rPr>
              <a:t>are aged 	</a:t>
            </a:r>
            <a:r>
              <a:rPr lang="it-IT" sz="1800" dirty="0">
                <a:latin typeface="AdvOT7b515deb"/>
              </a:rPr>
              <a:t>≥ </a:t>
            </a:r>
            <a:r>
              <a:rPr lang="en-US" sz="1800" b="0" i="0" u="none" strike="noStrike" baseline="0" dirty="0">
                <a:solidFill>
                  <a:srgbClr val="000000"/>
                </a:solidFill>
                <a:latin typeface="AdvOT7b515deb"/>
              </a:rPr>
              <a:t>11 years or puberty has started, whichever is earlier. </a:t>
            </a:r>
            <a:r>
              <a:rPr lang="en-US" sz="1800" b="1" i="0" u="none" strike="noStrike" baseline="0" dirty="0">
                <a:solidFill>
                  <a:srgbClr val="87161F"/>
                </a:solidFill>
                <a:latin typeface="AdvOT8eb9eec2.B"/>
              </a:rPr>
              <a:t>B</a:t>
            </a:r>
          </a:p>
          <a:p>
            <a:pPr algn="l"/>
            <a:r>
              <a:rPr lang="en-US" sz="1800" b="0" i="0" u="none" strike="noStrike" baseline="0" dirty="0">
                <a:solidFill>
                  <a:srgbClr val="A6192E"/>
                </a:solidFill>
                <a:latin typeface="AdvOT8eb9eec2.B"/>
              </a:rPr>
              <a:t>14.45</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After the initial examination, repeat dilated and comprehensive eye 	examination every 2 years. Less frequent examinations, every 4 years, may 	be acceptable on the advice of an eye care professional and based on risk 	factor assessment, including a history of A1C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8%. </a:t>
            </a:r>
            <a:r>
              <a:rPr lang="en-US" sz="1800" b="1" i="0" u="none" strike="noStrike" baseline="0" dirty="0">
                <a:solidFill>
                  <a:srgbClr val="87161F"/>
                </a:solidFill>
                <a:latin typeface="AdvOT8eb9eec2.B"/>
              </a:rPr>
              <a:t>B</a:t>
            </a:r>
            <a:r>
              <a:rPr lang="en-US" sz="1800" b="0" i="0" u="none" strike="noStrike" baseline="0" dirty="0">
                <a:solidFill>
                  <a:srgbClr val="87161F"/>
                </a:solidFill>
                <a:latin typeface="AdvOT8eb9eec2.B"/>
              </a:rPr>
              <a:t> </a:t>
            </a:r>
          </a:p>
          <a:p>
            <a:pPr algn="l"/>
            <a:r>
              <a:rPr lang="en-US" sz="1800" b="0" i="0" u="none" strike="noStrike" baseline="0" dirty="0">
                <a:solidFill>
                  <a:srgbClr val="A6192E"/>
                </a:solidFill>
                <a:latin typeface="AdvOT8eb9eec2.B"/>
              </a:rPr>
              <a:t>14.46</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Programs that use retinal photography (with remote reading or use of a 	validated assessment tool) to improve access to diabetic retinopathy 	screening can be appropriate screening strategies for diabetic retinopathy. 	Such programs need to provide pathways for timely referral for a 	comprehensive eye examination when indicated. </a:t>
            </a:r>
            <a:r>
              <a:rPr lang="en-US" sz="1800" b="1" i="0" u="none" strike="noStrike" baseline="0" dirty="0">
                <a:solidFill>
                  <a:srgbClr val="87161F"/>
                </a:solidFill>
                <a:latin typeface="AdvOT8eb9eec2.B"/>
              </a:rPr>
              <a:t>E</a:t>
            </a:r>
            <a:endParaRPr lang="en-US" sz="1800" b="1" dirty="0">
              <a:solidFill>
                <a:srgbClr val="A6192E"/>
              </a:solidFill>
              <a:latin typeface="AdvOT8eb9eec2.B"/>
            </a:endParaRPr>
          </a:p>
        </p:txBody>
      </p:sp>
    </p:spTree>
    <p:extLst>
      <p:ext uri="{BB962C8B-B14F-4D97-AF65-F5344CB8AC3E}">
        <p14:creationId xmlns:p14="http://schemas.microsoft.com/office/powerpoint/2010/main" val="2855447309"/>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20191"/>
            <a:ext cx="7775110" cy="775597"/>
          </a:xfrm>
        </p:spPr>
        <p:txBody>
          <a:bodyPr/>
          <a:lstStyle/>
          <a:p>
            <a:r>
              <a:rPr lang="en-US" dirty="0"/>
              <a:t>Microvascular Complications—Neuropathy (Type 1)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5" name="Text Placeholder 2">
            <a:extLst>
              <a:ext uri="{FF2B5EF4-FFF2-40B4-BE49-F238E27FC236}">
                <a16:creationId xmlns:a16="http://schemas.microsoft.com/office/drawing/2014/main" id="{ED221692-4B56-414F-899E-478EE28A2A77}"/>
              </a:ext>
            </a:extLst>
          </p:cNvPr>
          <p:cNvSpPr txBox="1">
            <a:spLocks/>
          </p:cNvSpPr>
          <p:nvPr/>
        </p:nvSpPr>
        <p:spPr>
          <a:xfrm>
            <a:off x="453141" y="1738495"/>
            <a:ext cx="7999068" cy="138499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14.47</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Consider an annual comprehensive foot exam at the start of puberty or at 	age </a:t>
            </a:r>
            <a:r>
              <a:rPr lang="en-US" sz="1800" b="0" i="0" u="none" strike="noStrike" baseline="0">
                <a:latin typeface="AdvOT8817665d"/>
              </a:rPr>
              <a:t>≥ </a:t>
            </a:r>
            <a:r>
              <a:rPr lang="en-US" sz="1800" b="0" i="0" u="none" strike="noStrike" baseline="0">
                <a:solidFill>
                  <a:srgbClr val="000000"/>
                </a:solidFill>
                <a:latin typeface="AdvOT7b515deb"/>
              </a:rPr>
              <a:t>10 years, whichever is earlier, once the youth has had type 1 diabetes 	for 5 years. The examination should include inspection, assessment of foot 	pulses, pinprick, and 10-g mono</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lament sensation tests, testing of vibration 	sensation using a 128-Hz tuning fork, and ankle re</a:t>
            </a:r>
            <a:r>
              <a:rPr lang="en-US" sz="1800" b="0" i="0" u="none" strike="noStrike" baseline="0">
                <a:solidFill>
                  <a:srgbClr val="000000"/>
                </a:solidFill>
                <a:latin typeface="AdvOT7b515deb+fb"/>
              </a:rPr>
              <a:t>fl</a:t>
            </a:r>
            <a:r>
              <a:rPr lang="en-US" sz="1800" b="0" i="0" u="none" strike="noStrike" baseline="0">
                <a:solidFill>
                  <a:srgbClr val="000000"/>
                </a:solidFill>
                <a:latin typeface="AdvOT7b515deb"/>
              </a:rPr>
              <a:t>ex tests. </a:t>
            </a:r>
            <a:r>
              <a:rPr lang="en-US" sz="1800" b="1" i="0" u="none" strike="noStrike" baseline="0">
                <a:solidFill>
                  <a:srgbClr val="87161F"/>
                </a:solidFill>
                <a:latin typeface="AdvOT8eb9eec2.B"/>
              </a:rPr>
              <a:t>B</a:t>
            </a:r>
            <a:endParaRPr lang="en-US" sz="1800" b="1">
              <a:solidFill>
                <a:srgbClr val="A6192E"/>
              </a:solidFill>
              <a:latin typeface="Open Sans"/>
            </a:endParaRPr>
          </a:p>
        </p:txBody>
      </p:sp>
    </p:spTree>
    <p:extLst>
      <p:ext uri="{BB962C8B-B14F-4D97-AF65-F5344CB8AC3E}">
        <p14:creationId xmlns:p14="http://schemas.microsoft.com/office/powerpoint/2010/main" val="170286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12" name="TextBox 11">
            <a:extLst>
              <a:ext uri="{FF2B5EF4-FFF2-40B4-BE49-F238E27FC236}">
                <a16:creationId xmlns:a16="http://schemas.microsoft.com/office/drawing/2014/main" id="{C64A3D75-5923-46F1-9C53-1338C96EC1D8}"/>
              </a:ext>
            </a:extLst>
          </p:cNvPr>
          <p:cNvSpPr txBox="1">
            <a:spLocks noChangeArrowheads="1"/>
          </p:cNvSpPr>
          <p:nvPr/>
        </p:nvSpPr>
        <p:spPr bwMode="auto">
          <a:xfrm>
            <a:off x="136779" y="4750986"/>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Diagnosis and Classification of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1):S20-S42</a:t>
            </a:r>
          </a:p>
        </p:txBody>
      </p:sp>
      <p:pic>
        <p:nvPicPr>
          <p:cNvPr id="14" name="Picture 13">
            <a:extLst>
              <a:ext uri="{FF2B5EF4-FFF2-40B4-BE49-F238E27FC236}">
                <a16:creationId xmlns:a16="http://schemas.microsoft.com/office/drawing/2014/main" id="{148E784B-EE59-0173-E953-D1DA7C55A032}"/>
              </a:ext>
            </a:extLst>
          </p:cNvPr>
          <p:cNvPicPr>
            <a:picLocks noChangeAspect="1"/>
          </p:cNvPicPr>
          <p:nvPr/>
        </p:nvPicPr>
        <p:blipFill>
          <a:blip r:embed="rId2"/>
          <a:stretch>
            <a:fillRect/>
          </a:stretch>
        </p:blipFill>
        <p:spPr>
          <a:xfrm>
            <a:off x="2012950" y="512612"/>
            <a:ext cx="5136664" cy="4285284"/>
          </a:xfrm>
          <a:prstGeom prst="rect">
            <a:avLst/>
          </a:prstGeom>
        </p:spPr>
      </p:pic>
    </p:spTree>
    <p:extLst>
      <p:ext uri="{BB962C8B-B14F-4D97-AF65-F5344CB8AC3E}">
        <p14:creationId xmlns:p14="http://schemas.microsoft.com/office/powerpoint/2010/main" val="1656587335"/>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525880" y="654438"/>
            <a:ext cx="7775110" cy="387798"/>
          </a:xfrm>
        </p:spPr>
        <p:txBody>
          <a:bodyPr/>
          <a:lstStyle/>
          <a:p>
            <a:r>
              <a:rPr lang="en-US" dirty="0"/>
              <a:t>Screening and Diagnosis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226063" y="1039706"/>
            <a:ext cx="8691873" cy="352404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b="0" i="0" u="none" strike="noStrike" baseline="0" dirty="0">
                <a:solidFill>
                  <a:srgbClr val="A6192E"/>
                </a:solidFill>
                <a:latin typeface="AdvOT8eb9eec2.B"/>
              </a:rPr>
              <a:t>14.48</a:t>
            </a:r>
            <a:r>
              <a:rPr lang="en-US" sz="1700" b="0" i="0" u="none" strike="noStrike" baseline="0" dirty="0">
                <a:solidFill>
                  <a:srgbClr val="000000"/>
                </a:solidFill>
                <a:latin typeface="AdvOT8eb9eec2.B"/>
              </a:rPr>
              <a:t> 	</a:t>
            </a:r>
            <a:r>
              <a:rPr lang="en-US" sz="1700" b="0" i="0" u="none" strike="noStrike" baseline="0" dirty="0">
                <a:solidFill>
                  <a:srgbClr val="000000"/>
                </a:solidFill>
                <a:latin typeface="AdvOT7b515deb"/>
              </a:rPr>
              <a:t>Risk-based screening for prediabetes and/or type 2 diabetes should be considered after 	the onset of puberty or</a:t>
            </a:r>
            <a:r>
              <a:rPr lang="en-US" sz="1700" b="0" i="0" u="none" strike="noStrike" baseline="0" dirty="0">
                <a:latin typeface="AdvOT8817665d"/>
              </a:rPr>
              <a:t> ≥ </a:t>
            </a:r>
            <a:r>
              <a:rPr lang="en-US" sz="1700" b="0" i="0" u="none" strike="noStrike" baseline="0" dirty="0">
                <a:solidFill>
                  <a:srgbClr val="000000"/>
                </a:solidFill>
                <a:latin typeface="AdvOT7b515deb"/>
              </a:rPr>
              <a:t>10 years of age, whichever occurs earlier, in youth with 	overweight (BMI </a:t>
            </a:r>
            <a:r>
              <a:rPr lang="en-US" sz="1700" b="0" i="0" u="none" strike="noStrike" baseline="0" dirty="0">
                <a:latin typeface="AdvOT8817665d"/>
              </a:rPr>
              <a:t>≥ </a:t>
            </a:r>
            <a:r>
              <a:rPr lang="en-US" sz="1700" b="0" i="0" u="none" strike="noStrike" baseline="0" dirty="0">
                <a:solidFill>
                  <a:srgbClr val="000000"/>
                </a:solidFill>
                <a:latin typeface="AdvOT7b515deb"/>
              </a:rPr>
              <a:t>85</a:t>
            </a:r>
            <a:r>
              <a:rPr lang="en-US" sz="1700" b="0" i="0" u="none" strike="noStrike" baseline="30000" dirty="0">
                <a:solidFill>
                  <a:srgbClr val="000000"/>
                </a:solidFill>
                <a:latin typeface="AdvOT7b515deb"/>
              </a:rPr>
              <a:t>th</a:t>
            </a:r>
            <a:r>
              <a:rPr lang="en-US" sz="1700" b="0" i="0" u="none" strike="noStrike" baseline="0" dirty="0">
                <a:solidFill>
                  <a:srgbClr val="000000"/>
                </a:solidFill>
                <a:latin typeface="AdvOT7b515deb"/>
              </a:rPr>
              <a:t> percentile) or obesity (BMI</a:t>
            </a:r>
            <a:r>
              <a:rPr lang="en-US" sz="1700" b="0" i="0" u="none" strike="noStrike" baseline="0" dirty="0">
                <a:latin typeface="AdvOT8817665d"/>
              </a:rPr>
              <a:t> ≥ </a:t>
            </a:r>
            <a:r>
              <a:rPr lang="en-US" sz="1700" b="0" i="0" u="none" strike="noStrike" baseline="0" dirty="0">
                <a:solidFill>
                  <a:srgbClr val="000000"/>
                </a:solidFill>
                <a:latin typeface="AdvOT7b515deb"/>
              </a:rPr>
              <a:t>95</a:t>
            </a:r>
            <a:r>
              <a:rPr lang="en-US" sz="1700" b="0" i="0" u="none" strike="noStrike" baseline="30000" dirty="0">
                <a:solidFill>
                  <a:srgbClr val="000000"/>
                </a:solidFill>
                <a:latin typeface="AdvOT7b515deb"/>
              </a:rPr>
              <a:t>th</a:t>
            </a:r>
            <a:r>
              <a:rPr lang="en-US" sz="1700" b="0" i="0" u="none" strike="noStrike" baseline="0" dirty="0">
                <a:solidFill>
                  <a:srgbClr val="000000"/>
                </a:solidFill>
                <a:latin typeface="AdvOT7b515deb"/>
              </a:rPr>
              <a:t> percentile) and who have one 	or more additional risk factors for diabetes (see </a:t>
            </a:r>
            <a:r>
              <a:rPr lang="en-US" sz="1700" b="0" i="0" u="none" strike="noStrike" baseline="0" dirty="0">
                <a:solidFill>
                  <a:srgbClr val="000000"/>
                </a:solidFill>
                <a:latin typeface="AdvOT8eb9eec2.B"/>
              </a:rPr>
              <a:t>Table 2.5 </a:t>
            </a:r>
            <a:r>
              <a:rPr lang="en-US" sz="1700" b="0" i="0" u="none" strike="noStrike" baseline="0" dirty="0">
                <a:solidFill>
                  <a:srgbClr val="000000"/>
                </a:solidFill>
                <a:latin typeface="AdvOT7b515deb"/>
              </a:rPr>
              <a:t>for evidence grading of other 	risk factors).</a:t>
            </a:r>
          </a:p>
          <a:p>
            <a:pPr algn="l"/>
            <a:r>
              <a:rPr lang="en-US" sz="1700" b="0" i="0" u="none" strike="noStrike" baseline="0" dirty="0">
                <a:solidFill>
                  <a:srgbClr val="A6192E"/>
                </a:solidFill>
                <a:latin typeface="AdvOT8eb9eec2.B"/>
              </a:rPr>
              <a:t>14.49</a:t>
            </a:r>
            <a:r>
              <a:rPr lang="en-US" sz="1700" b="0" i="0" u="none" strike="noStrike" baseline="0" dirty="0">
                <a:solidFill>
                  <a:srgbClr val="000000"/>
                </a:solidFill>
                <a:latin typeface="AdvOT8eb9eec2.B"/>
              </a:rPr>
              <a:t> 	</a:t>
            </a:r>
            <a:r>
              <a:rPr lang="en-US" sz="1700" b="0" i="0" u="none" strike="noStrike" baseline="0" dirty="0">
                <a:solidFill>
                  <a:srgbClr val="000000"/>
                </a:solidFill>
                <a:latin typeface="AdvOT7b515deb"/>
              </a:rPr>
              <a:t>If screening is normal, repeat screening at a minimum of 3-year intervals, </a:t>
            </a:r>
            <a:r>
              <a:rPr lang="en-US" sz="1700" b="0" i="0" u="none" strike="noStrike" baseline="0" dirty="0">
                <a:solidFill>
                  <a:srgbClr val="87161F"/>
                </a:solidFill>
                <a:latin typeface="AdvOT8eb9eec2.B"/>
              </a:rPr>
              <a:t>E </a:t>
            </a:r>
            <a:r>
              <a:rPr lang="en-US" sz="1700" b="0" i="0" u="none" strike="noStrike" baseline="0" dirty="0">
                <a:solidFill>
                  <a:srgbClr val="000000"/>
                </a:solidFill>
                <a:latin typeface="AdvOT7b515deb"/>
              </a:rPr>
              <a:t>or 	more frequently if BMI is increasing. </a:t>
            </a:r>
            <a:r>
              <a:rPr lang="en-US" sz="1700" b="1" i="0" u="none" strike="noStrike" baseline="0" dirty="0">
                <a:solidFill>
                  <a:srgbClr val="87161F"/>
                </a:solidFill>
                <a:latin typeface="AdvOT8eb9eec2.B"/>
              </a:rPr>
              <a:t>C</a:t>
            </a:r>
          </a:p>
          <a:p>
            <a:pPr algn="l"/>
            <a:r>
              <a:rPr lang="pt-BR" sz="1700" b="0" i="0" u="none" strike="noStrike" baseline="0" dirty="0">
                <a:solidFill>
                  <a:srgbClr val="A6192E"/>
                </a:solidFill>
                <a:latin typeface="AdvOT8eb9eec2.B"/>
              </a:rPr>
              <a:t>14.50</a:t>
            </a:r>
            <a:r>
              <a:rPr lang="pt-BR" sz="1700" b="0" i="0" u="none" strike="noStrike" baseline="0" dirty="0">
                <a:solidFill>
                  <a:srgbClr val="000000"/>
                </a:solidFill>
                <a:latin typeface="AdvOT8eb9eec2.B"/>
              </a:rPr>
              <a:t> 	</a:t>
            </a:r>
            <a:r>
              <a:rPr lang="pt-BR" sz="1700" b="0" i="0" u="none" strike="noStrike" baseline="0" dirty="0">
                <a:solidFill>
                  <a:srgbClr val="000000"/>
                </a:solidFill>
                <a:latin typeface="AdvOT7b515deb"/>
              </a:rPr>
              <a:t>Fasting plasma glucose, 2-h </a:t>
            </a:r>
            <a:r>
              <a:rPr lang="en-US" sz="1700" b="0" i="0" u="none" strike="noStrike" baseline="0" dirty="0">
                <a:solidFill>
                  <a:srgbClr val="000000"/>
                </a:solidFill>
                <a:latin typeface="AdvOT7b515deb"/>
              </a:rPr>
              <a:t>plasma glucose during a 75-g oral glucose tolerance test, and 	A1C can be used to test for prediabetes or diabetes in children and adolescents. </a:t>
            </a:r>
            <a:r>
              <a:rPr lang="en-US" sz="1700" b="1" i="0" u="none" strike="noStrike" baseline="0" dirty="0">
                <a:solidFill>
                  <a:srgbClr val="87161F"/>
                </a:solidFill>
                <a:latin typeface="AdvOT8eb9eec2.B"/>
              </a:rPr>
              <a:t>B</a:t>
            </a:r>
          </a:p>
          <a:p>
            <a:r>
              <a:rPr lang="en-US" sz="1700" b="0" i="0" u="none" strike="noStrike" baseline="0" dirty="0">
                <a:solidFill>
                  <a:srgbClr val="A6192E"/>
                </a:solidFill>
                <a:latin typeface="AdvOT8eb9eec2.B"/>
              </a:rPr>
              <a:t>14.51</a:t>
            </a:r>
            <a:r>
              <a:rPr lang="en-US" sz="1700" b="0" i="0" u="none" strike="noStrike" baseline="0" dirty="0">
                <a:solidFill>
                  <a:srgbClr val="000000"/>
                </a:solidFill>
                <a:latin typeface="AdvOT8eb9eec2.B"/>
              </a:rPr>
              <a:t> 	</a:t>
            </a:r>
            <a:r>
              <a:rPr lang="en-US" sz="1700" b="0" i="0" u="none" strike="noStrike" baseline="0" dirty="0">
                <a:solidFill>
                  <a:srgbClr val="000000"/>
                </a:solidFill>
                <a:latin typeface="AdvOT7b515deb"/>
              </a:rPr>
              <a:t>Children and adolescents with overweight or obesity in whom the diagnosis of type 2 	diabetes is being considered should have a panel of pancreatic autoantibodies tested to 	exclude the possibility of autoimmune type 1 diabetes. </a:t>
            </a:r>
            <a:r>
              <a:rPr lang="en-US" sz="1700" b="1" i="0" u="none" strike="noStrike" baseline="0" dirty="0">
                <a:solidFill>
                  <a:srgbClr val="87161F"/>
                </a:solidFill>
                <a:latin typeface="AdvOT8eb9eec2.B"/>
              </a:rPr>
              <a:t>B</a:t>
            </a:r>
          </a:p>
        </p:txBody>
      </p:sp>
    </p:spTree>
    <p:extLst>
      <p:ext uri="{BB962C8B-B14F-4D97-AF65-F5344CB8AC3E}">
        <p14:creationId xmlns:p14="http://schemas.microsoft.com/office/powerpoint/2010/main" val="298247831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Management—Lifestyle Management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254000" y="1357848"/>
            <a:ext cx="8422167"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14.52 	</a:t>
            </a:r>
            <a:r>
              <a:rPr lang="en-US" sz="1800" b="0" i="0" u="none" strike="noStrike" baseline="0" dirty="0">
                <a:solidFill>
                  <a:srgbClr val="000000"/>
                </a:solidFill>
                <a:latin typeface="AdvOT7b515deb"/>
              </a:rPr>
              <a:t>All youth with type 2 diabetes and their families should receive comprehensive 	diabetes self-management education and support that is speci</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c to youth with 	type 2 diabetes and is culturally appropriate. </a:t>
            </a:r>
            <a:r>
              <a:rPr lang="en-US" sz="1800" b="1" i="0" u="none" strike="noStrike" baseline="0" dirty="0">
                <a:solidFill>
                  <a:srgbClr val="87161F"/>
                </a:solidFill>
                <a:latin typeface="AdvOT8eb9eec2.B"/>
              </a:rPr>
              <a:t>B</a:t>
            </a:r>
          </a:p>
          <a:p>
            <a:pPr algn="l"/>
            <a:r>
              <a:rPr lang="en-US" sz="1800" b="0" i="0" u="none" strike="noStrike" baseline="0" dirty="0">
                <a:solidFill>
                  <a:srgbClr val="A6192E"/>
                </a:solidFill>
                <a:latin typeface="AdvOT8eb9eec2.B"/>
              </a:rPr>
              <a:t>14.53</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Youth with overweight/obesity and type 2 diabetes and their families should be 	provided with developmentally and culturally appropriate comprehensive 	lifestyle programs that are integrated with diabetes management to achieve at 	least a 7</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10% decrease in excess weight. </a:t>
            </a:r>
            <a:r>
              <a:rPr lang="en-US" sz="1800" b="1" i="0" u="none" strike="noStrike" baseline="0" dirty="0">
                <a:solidFill>
                  <a:srgbClr val="87161F"/>
                </a:solidFill>
                <a:latin typeface="AdvOT8eb9eec2.B"/>
              </a:rPr>
              <a:t>C </a:t>
            </a:r>
          </a:p>
          <a:p>
            <a:pPr algn="l"/>
            <a:r>
              <a:rPr lang="en-US" sz="1800" b="0" i="0" u="none" strike="noStrike" baseline="0" dirty="0">
                <a:solidFill>
                  <a:srgbClr val="A6192E"/>
                </a:solidFill>
                <a:latin typeface="AdvOT8eb9eec2.B"/>
              </a:rPr>
              <a:t>14.54</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Given the necessity of long-term weight management for youth with type 2 	diabetes, lifestyle intervention should be based on a chronic care model and 	offered in the context of diabetes care. </a:t>
            </a:r>
            <a:r>
              <a:rPr lang="en-US" sz="1800" b="1" i="0" u="none" strike="noStrike" baseline="0" dirty="0">
                <a:solidFill>
                  <a:srgbClr val="87161F"/>
                </a:solidFill>
                <a:latin typeface="AdvOT8eb9eec2.B"/>
              </a:rPr>
              <a:t>E</a:t>
            </a:r>
            <a:endParaRPr lang="en-US" sz="1800" b="1" dirty="0">
              <a:solidFill>
                <a:srgbClr val="A6192E"/>
              </a:solidFill>
              <a:latin typeface="AdvOT8eb9eec2.B"/>
            </a:endParaRPr>
          </a:p>
        </p:txBody>
      </p:sp>
    </p:spTree>
    <p:extLst>
      <p:ext uri="{BB962C8B-B14F-4D97-AF65-F5344CB8AC3E}">
        <p14:creationId xmlns:p14="http://schemas.microsoft.com/office/powerpoint/2010/main" val="1002189584"/>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Management—Lifestyle Management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53141" y="1602083"/>
            <a:ext cx="8255430"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14.55</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Youth with prediabetes and type 2 diabetes, like all children and adolescents, 	should be encouraged to participate in at least 60 min of moderate to vigorous 	physical activity daily (with muscle and bone strength training at least 3 	days/week) </a:t>
            </a:r>
            <a:r>
              <a:rPr lang="en-US" sz="1800" b="1" i="0" u="none" strike="noStrike" baseline="0" dirty="0">
                <a:solidFill>
                  <a:srgbClr val="87161F"/>
                </a:solidFill>
                <a:latin typeface="AdvOT8eb9eec2.B"/>
              </a:rPr>
              <a:t>B</a:t>
            </a:r>
            <a:r>
              <a:rPr lang="en-US" sz="1800" b="0" i="0" u="none" strike="noStrike" baseline="0" dirty="0">
                <a:solidFill>
                  <a:srgbClr val="87161F"/>
                </a:solidFill>
                <a:latin typeface="AdvOT8eb9eec2.B"/>
              </a:rPr>
              <a:t> </a:t>
            </a:r>
            <a:r>
              <a:rPr lang="en-US" sz="1800" b="0" i="0" u="none" strike="noStrike" baseline="0" dirty="0">
                <a:solidFill>
                  <a:srgbClr val="000000"/>
                </a:solidFill>
                <a:latin typeface="AdvOT7b515deb"/>
              </a:rPr>
              <a:t>and to decrease sedentary behavior. </a:t>
            </a:r>
            <a:r>
              <a:rPr lang="en-US" sz="1800" b="1" i="0" u="none" strike="noStrike" baseline="0" dirty="0">
                <a:solidFill>
                  <a:srgbClr val="87161F"/>
                </a:solidFill>
                <a:latin typeface="AdvOT8eb9eec2.B"/>
              </a:rPr>
              <a:t>C</a:t>
            </a:r>
          </a:p>
          <a:p>
            <a:pPr algn="l"/>
            <a:r>
              <a:rPr lang="en-US" sz="1800" b="0" i="0" u="none" strike="noStrike" baseline="0" dirty="0">
                <a:solidFill>
                  <a:srgbClr val="A6192E"/>
                </a:solidFill>
                <a:latin typeface="AdvOT8eb9eec2.B"/>
              </a:rPr>
              <a:t>14.56	</a:t>
            </a:r>
            <a:r>
              <a:rPr lang="en-US" sz="1800" b="0" i="0" u="none" strike="noStrike" baseline="0" dirty="0">
                <a:solidFill>
                  <a:srgbClr val="000000"/>
                </a:solidFill>
                <a:latin typeface="AdvOT7b515deb"/>
              </a:rPr>
              <a:t>Nutrition for youth with prediabetes and type 2 diabetes, like for all children 	and adolescents, should focus on healthy eating patterns that emphasize 	consumption of nutrient-dense, high-quality foods and decreased 	consumption of calorie-dense, nutrient-poor foods, particularly sugar-added 	beverages. </a:t>
            </a:r>
            <a:r>
              <a:rPr lang="en-US" sz="1800" b="1" i="0" u="none" strike="noStrike" baseline="0" dirty="0">
                <a:solidFill>
                  <a:srgbClr val="87161F"/>
                </a:solidFill>
                <a:latin typeface="AdvOT8eb9eec2.B"/>
              </a:rPr>
              <a:t>B</a:t>
            </a:r>
            <a:endParaRPr lang="en-US" sz="1800" b="1" dirty="0">
              <a:solidFill>
                <a:srgbClr val="A6192E"/>
              </a:solidFill>
              <a:latin typeface="AdvOT8eb9eec2.B"/>
            </a:endParaRPr>
          </a:p>
        </p:txBody>
      </p:sp>
    </p:spTree>
    <p:extLst>
      <p:ext uri="{BB962C8B-B14F-4D97-AF65-F5344CB8AC3E}">
        <p14:creationId xmlns:p14="http://schemas.microsoft.com/office/powerpoint/2010/main" val="3471285704"/>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Management—Glycemic Goals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274947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14.57</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Blood glucose monitoring should be individualized, taking into consideration 	the pharmacologic treatment of the youth with type 2 diabetes. </a:t>
            </a:r>
            <a:r>
              <a:rPr lang="en-US" sz="1800" b="1" i="0" u="none" strike="noStrike" baseline="0">
                <a:solidFill>
                  <a:srgbClr val="87161F"/>
                </a:solidFill>
                <a:latin typeface="AdvOT8eb9eec2.B"/>
              </a:rPr>
              <a:t>E</a:t>
            </a:r>
          </a:p>
          <a:p>
            <a:pPr algn="l"/>
            <a:r>
              <a:rPr lang="en-US" sz="1800" b="0" i="0" u="none" strike="noStrike" baseline="0">
                <a:solidFill>
                  <a:srgbClr val="A6192E"/>
                </a:solidFill>
                <a:latin typeface="AdvOT8eb9eec2.B"/>
              </a:rPr>
              <a:t>14.58</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Real-time CGM or intermittently scanned CGM should be offered for 	diabetes management in youth with type 2 diabetes on multiple daily 	injections or insulin pumps who are capable of using the device safely 	(either by themselves or with a caregiver). The choice of device should be 	made based on an individual</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s and family</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s circumstances, desires, and 	needs. </a:t>
            </a:r>
            <a:r>
              <a:rPr lang="en-US" sz="1800" b="1" i="0" u="none" strike="noStrike" baseline="0">
                <a:solidFill>
                  <a:srgbClr val="87161F"/>
                </a:solidFill>
                <a:latin typeface="AdvOT8eb9eec2.B"/>
              </a:rPr>
              <a:t>E</a:t>
            </a:r>
          </a:p>
          <a:p>
            <a:pPr algn="l"/>
            <a:r>
              <a:rPr lang="en-US" sz="1800" b="0" i="0" u="none" strike="noStrike" baseline="0">
                <a:solidFill>
                  <a:srgbClr val="A6192E"/>
                </a:solidFill>
                <a:latin typeface="AdvOT8eb9eec2.B"/>
              </a:rPr>
              <a:t>14.59</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Glycemic status should be assessed at least every 3 months. </a:t>
            </a:r>
            <a:r>
              <a:rPr lang="en-US" sz="1800" b="1" i="0" u="none" strike="noStrike" baseline="0">
                <a:solidFill>
                  <a:srgbClr val="87161F"/>
                </a:solidFill>
                <a:latin typeface="AdvOT8eb9eec2.B"/>
              </a:rPr>
              <a:t>E</a:t>
            </a:r>
          </a:p>
        </p:txBody>
      </p:sp>
    </p:spTree>
    <p:extLst>
      <p:ext uri="{BB962C8B-B14F-4D97-AF65-F5344CB8AC3E}">
        <p14:creationId xmlns:p14="http://schemas.microsoft.com/office/powerpoint/2010/main" val="87058221"/>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445" y="754113"/>
            <a:ext cx="7775110" cy="775597"/>
          </a:xfrm>
        </p:spPr>
        <p:txBody>
          <a:bodyPr/>
          <a:lstStyle/>
          <a:p>
            <a:r>
              <a:rPr lang="en-US"/>
              <a:t>Management—Glycemic Goals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72466" y="1593478"/>
            <a:ext cx="8382848"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14.60</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A reasonable A1C goal for most children and adolescents with type 2 diabetes is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7%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53 mmol/mol). More stringent A1C goals (such as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6.5%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48	mmol/mol]) may be appropriate for selected individuals if they can be achieved 	without signi</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cant hypoglycemia or other adverse effects of treatment. 	Appropriate individuals might include those with a short duration of diabetes 	and lesser degrees of </a:t>
            </a:r>
            <a:r>
              <a:rPr lang="en-US" sz="1800" b="0" i="0" u="none" strike="noStrike" baseline="0">
                <a:solidFill>
                  <a:srgbClr val="000000"/>
                </a:solidFill>
                <a:latin typeface="AdvP7DA6"/>
              </a:rPr>
              <a:t>b</a:t>
            </a:r>
            <a:r>
              <a:rPr lang="en-US" sz="1800" b="0" i="0" u="none" strike="noStrike" baseline="0">
                <a:solidFill>
                  <a:srgbClr val="000000"/>
                </a:solidFill>
                <a:latin typeface="AdvOT7b515deb"/>
              </a:rPr>
              <a:t>-cell dysfunction and individuals treated with lifestyle or 	metformin only who achieve signi</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cant weight improvement. </a:t>
            </a:r>
            <a:r>
              <a:rPr lang="en-US" sz="1800" b="1" i="0" u="none" strike="noStrike" baseline="0">
                <a:solidFill>
                  <a:srgbClr val="87161F"/>
                </a:solidFill>
                <a:latin typeface="AdvOT8eb9eec2.B"/>
              </a:rPr>
              <a:t>E</a:t>
            </a:r>
          </a:p>
          <a:p>
            <a:pPr algn="l"/>
            <a:r>
              <a:rPr lang="en-US" sz="1800" b="0" i="0" u="none" strike="noStrike" baseline="0">
                <a:solidFill>
                  <a:srgbClr val="A6192E"/>
                </a:solidFill>
                <a:latin typeface="AdvOT8eb9eec2.B"/>
              </a:rPr>
              <a:t>14.61</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Less stringent A1C goals (such as 7.5% [58 mmol/mol]) may be appropriate if 	there is an increased risk of hypoglycemia. </a:t>
            </a:r>
            <a:r>
              <a:rPr lang="en-US" sz="1800" b="1" i="0" u="none" strike="noStrike" baseline="0">
                <a:solidFill>
                  <a:srgbClr val="87161F"/>
                </a:solidFill>
                <a:latin typeface="AdvOT8eb9eec2.B"/>
              </a:rPr>
              <a:t>E</a:t>
            </a:r>
          </a:p>
        </p:txBody>
      </p:sp>
    </p:spTree>
    <p:extLst>
      <p:ext uri="{BB962C8B-B14F-4D97-AF65-F5344CB8AC3E}">
        <p14:creationId xmlns:p14="http://schemas.microsoft.com/office/powerpoint/2010/main" val="271500271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775597"/>
          </a:xfrm>
        </p:spPr>
        <p:txBody>
          <a:bodyPr/>
          <a:lstStyle/>
          <a:p>
            <a:r>
              <a:rPr lang="en-US"/>
              <a:t>Management—Glycemic Goals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2013495"/>
            <a:ext cx="7999068" cy="8309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i="0" u="none" strike="noStrike" baseline="0">
                <a:solidFill>
                  <a:srgbClr val="A6192E"/>
                </a:solidFill>
                <a:latin typeface="AdvOT8eb9eec2.B"/>
              </a:rPr>
              <a:t>14.62</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A1C goals for individuals on insulin should be individualized, taking into 	account the relatively low rates of hypoglycemia in youth-onset type 2 	diabetes. </a:t>
            </a:r>
            <a:r>
              <a:rPr lang="en-US" sz="1800" b="1" i="0" u="none" strike="noStrike" baseline="0">
                <a:solidFill>
                  <a:srgbClr val="87161F"/>
                </a:solidFill>
                <a:latin typeface="AdvOT8eb9eec2.B"/>
              </a:rPr>
              <a:t>E</a:t>
            </a:r>
            <a:endParaRPr lang="en-US" sz="1800" b="1">
              <a:solidFill>
                <a:srgbClr val="A6192E"/>
              </a:solidFill>
              <a:latin typeface="AdvOT8eb9eec2.B"/>
            </a:endParaRPr>
          </a:p>
        </p:txBody>
      </p:sp>
    </p:spTree>
    <p:extLst>
      <p:ext uri="{BB962C8B-B14F-4D97-AF65-F5344CB8AC3E}">
        <p14:creationId xmlns:p14="http://schemas.microsoft.com/office/powerpoint/2010/main" val="464669144"/>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7099" y="790399"/>
            <a:ext cx="7775110" cy="387798"/>
          </a:xfrm>
        </p:spPr>
        <p:txBody>
          <a:bodyPr/>
          <a:lstStyle/>
          <a:p>
            <a:r>
              <a:rPr lang="en-US"/>
              <a:t>Pharmacologic Management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64769" y="1220555"/>
            <a:ext cx="7999068"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14.63</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Initiate pharmacologic therapy, in addition to behavioral counseling for 	healthful nutrition and physical activity changes, at diagnosis of type 2 	diabetes. </a:t>
            </a:r>
            <a:r>
              <a:rPr lang="en-US" sz="1800" b="1" i="0" u="none" strike="noStrike" baseline="0">
                <a:solidFill>
                  <a:srgbClr val="87161F"/>
                </a:solidFill>
                <a:latin typeface="AdvOT8eb9eec2.B"/>
              </a:rPr>
              <a:t>A</a:t>
            </a:r>
            <a:r>
              <a:rPr lang="en-US" sz="1800" b="0" i="0" u="none" strike="noStrike" baseline="0">
                <a:solidFill>
                  <a:srgbClr val="87161F"/>
                </a:solidFill>
                <a:latin typeface="AdvOT8eb9eec2.B"/>
              </a:rPr>
              <a:t>  </a:t>
            </a:r>
          </a:p>
          <a:p>
            <a:pPr algn="l"/>
            <a:r>
              <a:rPr lang="en-US" sz="1800" b="0" i="0" u="none" strike="noStrike" baseline="0">
                <a:solidFill>
                  <a:srgbClr val="A6192E"/>
                </a:solidFill>
                <a:latin typeface="AdvOT8eb9eec2.B"/>
              </a:rPr>
              <a:t>14.64 	</a:t>
            </a:r>
            <a:r>
              <a:rPr lang="en-US" sz="1800" b="0" i="0" u="none" strike="noStrike" baseline="0">
                <a:solidFill>
                  <a:srgbClr val="000000"/>
                </a:solidFill>
                <a:latin typeface="AdvOT7b515deb"/>
              </a:rPr>
              <a:t>In individuals with incidentally diagnosed or metabolically stable diabetes 	</a:t>
            </a:r>
            <a:r>
              <a:rPr lang="it-IT" sz="1800" b="0" i="0" u="none" strike="noStrike" baseline="0">
                <a:solidFill>
                  <a:srgbClr val="000000"/>
                </a:solidFill>
                <a:latin typeface="AdvOT7b515deb"/>
              </a:rPr>
              <a:t>(A1C </a:t>
            </a:r>
            <a:r>
              <a:rPr lang="it-IT" sz="1800" b="0" i="0" u="none" strike="noStrike" baseline="0">
                <a:solidFill>
                  <a:srgbClr val="000000"/>
                </a:solidFill>
                <a:latin typeface="AdvP4C4E51"/>
              </a:rPr>
              <a:t>&lt;</a:t>
            </a:r>
            <a:r>
              <a:rPr lang="it-IT" sz="1800" b="0" i="0" u="none" strike="noStrike" baseline="0">
                <a:solidFill>
                  <a:srgbClr val="000000"/>
                </a:solidFill>
                <a:latin typeface="AdvOT7b515deb"/>
              </a:rPr>
              <a:t>8.5% [</a:t>
            </a:r>
            <a:r>
              <a:rPr lang="it-IT" sz="1800" b="0" i="0" u="none" strike="noStrike" baseline="0">
                <a:solidFill>
                  <a:srgbClr val="000000"/>
                </a:solidFill>
                <a:latin typeface="AdvP4C4E51"/>
              </a:rPr>
              <a:t>&lt;</a:t>
            </a:r>
            <a:r>
              <a:rPr lang="it-IT" sz="1800" b="0" i="0" u="none" strike="noStrike" baseline="0">
                <a:solidFill>
                  <a:srgbClr val="000000"/>
                </a:solidFill>
                <a:latin typeface="AdvOT7b515deb"/>
              </a:rPr>
              <a:t>69 mmol/mol] </a:t>
            </a:r>
            <a:r>
              <a:rPr lang="en-US" sz="1800" b="0" i="0" u="none" strike="noStrike" baseline="0">
                <a:solidFill>
                  <a:srgbClr val="000000"/>
                </a:solidFill>
                <a:latin typeface="AdvOT7b515deb"/>
              </a:rPr>
              <a:t>and asymptomatic), metformin is the initial 	pharmacologic treatment of choice if renal function is normal. </a:t>
            </a:r>
            <a:r>
              <a:rPr lang="en-US" sz="1800" b="1" i="0" u="none" strike="noStrike" baseline="0">
                <a:solidFill>
                  <a:srgbClr val="87161F"/>
                </a:solidFill>
                <a:latin typeface="AdvOT8eb9eec2.B"/>
              </a:rPr>
              <a:t>A</a:t>
            </a:r>
            <a:r>
              <a:rPr lang="en-US" sz="1800" b="0" i="0" u="none" strike="noStrike" baseline="0">
                <a:solidFill>
                  <a:srgbClr val="87161F"/>
                </a:solidFill>
                <a:latin typeface="AdvOT8eb9eec2.B"/>
              </a:rPr>
              <a:t> </a:t>
            </a:r>
          </a:p>
          <a:p>
            <a:pPr algn="l"/>
            <a:r>
              <a:rPr lang="en-US" sz="1800" b="0" i="0" u="none" strike="noStrike" baseline="0">
                <a:solidFill>
                  <a:srgbClr val="A6192E"/>
                </a:solidFill>
                <a:latin typeface="AdvOT8eb9eec2.B"/>
              </a:rPr>
              <a:t>14.65</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Youth with marked hyperglycemia (blood glucose </a:t>
            </a:r>
            <a:r>
              <a:rPr lang="it-IT" sz="1800">
                <a:latin typeface="AdvOT7b515deb"/>
              </a:rPr>
              <a:t>≥</a:t>
            </a:r>
            <a:r>
              <a:rPr lang="en-US" sz="1800" b="0" i="0" u="none" strike="noStrike" baseline="0">
                <a:solidFill>
                  <a:srgbClr val="000000"/>
                </a:solidFill>
                <a:latin typeface="AdvOT7b515deb"/>
              </a:rPr>
              <a:t>250 mg/dL [</a:t>
            </a:r>
            <a:r>
              <a:rPr lang="it-IT" sz="1800">
                <a:latin typeface="AdvOT7b515deb"/>
              </a:rPr>
              <a:t>≥</a:t>
            </a:r>
            <a:r>
              <a:rPr lang="en-US" sz="1800" b="0" i="0" u="none" strike="noStrike" baseline="0">
                <a:solidFill>
                  <a:srgbClr val="000000"/>
                </a:solidFill>
                <a:latin typeface="AdvOT7b515deb"/>
              </a:rPr>
              <a:t>13.9 	mmol/L], A1C </a:t>
            </a:r>
            <a:r>
              <a:rPr lang="it-IT" sz="1800">
                <a:latin typeface="AdvOT7b515deb"/>
              </a:rPr>
              <a:t>≥</a:t>
            </a:r>
            <a:r>
              <a:rPr lang="en-US" sz="1800" b="0" i="0" u="none" strike="noStrike" baseline="0">
                <a:solidFill>
                  <a:srgbClr val="000000"/>
                </a:solidFill>
                <a:latin typeface="AdvOT7b515deb"/>
              </a:rPr>
              <a:t>8.5% [</a:t>
            </a:r>
            <a:r>
              <a:rPr lang="it-IT" sz="1800">
                <a:latin typeface="AdvOT7b515deb"/>
              </a:rPr>
              <a:t>≥</a:t>
            </a:r>
            <a:r>
              <a:rPr lang="en-US" sz="1800" b="0" i="0" u="none" strike="noStrike" baseline="0">
                <a:solidFill>
                  <a:srgbClr val="000000"/>
                </a:solidFill>
                <a:latin typeface="AdvOT7b515deb"/>
              </a:rPr>
              <a:t>69 mmol/mol]) without acidosis at diagnosis who are 	symptomatic with polyuria, polydipsia, nocturia, and/or weight loss should 	be treated initially with long-acting insulin while metformin is initiated and 	titrated. </a:t>
            </a:r>
            <a:r>
              <a:rPr lang="en-US" sz="1800" b="1" i="0" u="none" strike="noStrike" baseline="0">
                <a:solidFill>
                  <a:srgbClr val="87161F"/>
                </a:solidFill>
                <a:latin typeface="AdvOT8eb9eec2.B"/>
              </a:rPr>
              <a:t>B</a:t>
            </a:r>
            <a:endParaRPr lang="en-US" sz="1800" b="1">
              <a:solidFill>
                <a:srgbClr val="A6192E"/>
              </a:solidFill>
              <a:latin typeface="AdvOT8eb9eec2.B"/>
            </a:endParaRPr>
          </a:p>
        </p:txBody>
      </p:sp>
    </p:spTree>
    <p:extLst>
      <p:ext uri="{BB962C8B-B14F-4D97-AF65-F5344CB8AC3E}">
        <p14:creationId xmlns:p14="http://schemas.microsoft.com/office/powerpoint/2010/main" val="3166416639"/>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Pharmacologic Management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262511"/>
            <a:ext cx="7999068"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14.66</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In individuals with ketosis/ketoacidosis, treatment with subcutaneous or 	intravenous insulin should be initiated to rapidly correct the hyperglycemia 	and the metabolic derangement. Once acidosis is resolved, metformin 	should be initiated while subcutaneous insulin therapy is continued. </a:t>
            </a:r>
            <a:r>
              <a:rPr lang="en-US" sz="1800" b="1" i="0" u="none" strike="noStrike" baseline="0">
                <a:solidFill>
                  <a:srgbClr val="87161F"/>
                </a:solidFill>
                <a:latin typeface="AdvOT8eb9eec2.B"/>
              </a:rPr>
              <a:t>A</a:t>
            </a:r>
          </a:p>
          <a:p>
            <a:pPr algn="l"/>
            <a:r>
              <a:rPr lang="en-US" sz="1800" b="0" i="0" u="none" strike="noStrike" baseline="0">
                <a:solidFill>
                  <a:srgbClr val="A6192E"/>
                </a:solidFill>
                <a:latin typeface="AdvOT8eb9eec2.B"/>
              </a:rPr>
              <a:t>14.67</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In individuals presenting with severe hyperglycemia (blood glucose </a:t>
            </a:r>
            <a:r>
              <a:rPr lang="it-IT" sz="1800">
                <a:latin typeface="AdvOT7b515deb"/>
              </a:rPr>
              <a:t>≥ </a:t>
            </a:r>
            <a:r>
              <a:rPr lang="it-IT" sz="1800" b="0" i="0" u="none" strike="noStrike" baseline="0">
                <a:solidFill>
                  <a:srgbClr val="000000"/>
                </a:solidFill>
                <a:latin typeface="AdvOT7b515deb"/>
              </a:rPr>
              <a:t>600 	mg/dL [</a:t>
            </a:r>
            <a:r>
              <a:rPr lang="it-IT" sz="1800">
                <a:latin typeface="AdvOT7b515deb"/>
              </a:rPr>
              <a:t>≥ </a:t>
            </a:r>
            <a:r>
              <a:rPr lang="it-IT" sz="1800" b="0" i="0" u="none" strike="noStrike" baseline="0">
                <a:solidFill>
                  <a:srgbClr val="000000"/>
                </a:solidFill>
                <a:latin typeface="AdvOT7b515deb"/>
              </a:rPr>
              <a:t>33.3 mmol/L]), consider </a:t>
            </a:r>
            <a:r>
              <a:rPr lang="en-US" sz="1800" b="0" i="0" u="none" strike="noStrike" baseline="0">
                <a:solidFill>
                  <a:srgbClr val="000000"/>
                </a:solidFill>
                <a:latin typeface="AdvOT7b515deb"/>
              </a:rPr>
              <a:t>assessment for hyperglycemic 	hyperosmolar nonketotic syndrome. </a:t>
            </a:r>
            <a:r>
              <a:rPr lang="en-US" sz="1800" b="1" i="0" u="none" strike="noStrike" baseline="0">
                <a:solidFill>
                  <a:srgbClr val="87161F"/>
                </a:solidFill>
                <a:latin typeface="AdvOT8eb9eec2.B"/>
              </a:rPr>
              <a:t>A</a:t>
            </a:r>
          </a:p>
          <a:p>
            <a:pPr algn="l"/>
            <a:r>
              <a:rPr lang="en-US" sz="1800" b="0" i="0" u="none" strike="noStrike" baseline="0">
                <a:solidFill>
                  <a:srgbClr val="A6192E"/>
                </a:solidFill>
                <a:latin typeface="AdvOT8eb9eec2.B"/>
              </a:rPr>
              <a:t>14.68</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If glycemic goals are no longer met with metformin (with or without long-	acting insulin), glucagon-like peptide 1 (GLP-1) receptor agonist therapy 	and/or empagli</a:t>
            </a:r>
            <a:r>
              <a:rPr lang="en-US" sz="1800" b="0" i="0" u="none" strike="noStrike" baseline="0">
                <a:solidFill>
                  <a:srgbClr val="000000"/>
                </a:solidFill>
                <a:latin typeface="AdvOT7b515deb+fb"/>
              </a:rPr>
              <a:t>fl</a:t>
            </a:r>
            <a:r>
              <a:rPr lang="en-US" sz="1800" b="0" i="0" u="none" strike="noStrike" baseline="0">
                <a:solidFill>
                  <a:srgbClr val="000000"/>
                </a:solidFill>
                <a:latin typeface="AdvOT7b515deb"/>
              </a:rPr>
              <a:t>ozin should be considered in children 10 years of age or 	older. </a:t>
            </a:r>
            <a:r>
              <a:rPr lang="en-US" sz="1800" b="1" i="0" u="none" strike="noStrike" baseline="0">
                <a:solidFill>
                  <a:srgbClr val="87161F"/>
                </a:solidFill>
                <a:latin typeface="AdvOT8eb9eec2.B"/>
              </a:rPr>
              <a:t>A</a:t>
            </a:r>
          </a:p>
        </p:txBody>
      </p:sp>
    </p:spTree>
    <p:extLst>
      <p:ext uri="{BB962C8B-B14F-4D97-AF65-F5344CB8AC3E}">
        <p14:creationId xmlns:p14="http://schemas.microsoft.com/office/powerpoint/2010/main" val="300676350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Pharmacologic Management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14.69</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When choosing glucose-lowering or other medications for youth with 	overweight or obesity and type 2 diabetes, consider medication-taking 	behavior and the medications</a:t>
            </a:r>
            <a:r>
              <a:rPr lang="en-US" sz="1800" b="0" i="0" u="none" strike="noStrike" baseline="0">
                <a:solidFill>
                  <a:srgbClr val="000000"/>
                </a:solidFill>
                <a:latin typeface="AdvOT7b515deb+20"/>
              </a:rPr>
              <a:t>’ </a:t>
            </a:r>
            <a:r>
              <a:rPr lang="en-US" sz="1800" b="0" i="0" u="none" strike="noStrike" baseline="0">
                <a:solidFill>
                  <a:srgbClr val="000000"/>
                </a:solidFill>
                <a:latin typeface="AdvOT7b515deb"/>
              </a:rPr>
              <a:t>effect on weight. </a:t>
            </a:r>
            <a:r>
              <a:rPr lang="en-US" sz="1800" b="1" i="0" u="none" strike="noStrike" baseline="0">
                <a:solidFill>
                  <a:srgbClr val="87161F"/>
                </a:solidFill>
                <a:latin typeface="AdvOT8eb9eec2.B"/>
              </a:rPr>
              <a:t>E</a:t>
            </a:r>
          </a:p>
          <a:p>
            <a:pPr algn="l"/>
            <a:r>
              <a:rPr lang="en-US" sz="1800" b="0" i="0" u="none" strike="noStrike" baseline="0">
                <a:solidFill>
                  <a:srgbClr val="A6192E"/>
                </a:solidFill>
                <a:latin typeface="AdvOT8eb9eec2.B"/>
              </a:rPr>
              <a:t>14.70 	</a:t>
            </a:r>
            <a:r>
              <a:rPr lang="en-US" sz="1800" b="0" i="0" u="none" strike="noStrike" baseline="0">
                <a:solidFill>
                  <a:srgbClr val="000000"/>
                </a:solidFill>
                <a:latin typeface="AdvOT7b515deb"/>
              </a:rPr>
              <a:t>For youth not meeting glycemic goals, maximize noninsulin therapies 	</a:t>
            </a:r>
            <a:r>
              <a:rPr lang="pt-BR" sz="1800" b="0" i="0" u="none" strike="noStrike" baseline="0">
                <a:solidFill>
                  <a:srgbClr val="000000"/>
                </a:solidFill>
                <a:latin typeface="AdvOT7b515deb"/>
              </a:rPr>
              <a:t>(metformin, a GLP-1 receptor agonist, </a:t>
            </a:r>
            <a:r>
              <a:rPr lang="en-US" sz="1800" b="0" i="0" u="none" strike="noStrike" baseline="0">
                <a:solidFill>
                  <a:srgbClr val="000000"/>
                </a:solidFill>
                <a:latin typeface="AdvOT7b515deb"/>
              </a:rPr>
              <a:t>and empagli</a:t>
            </a:r>
            <a:r>
              <a:rPr lang="en-US" sz="1800" b="0" i="0" u="none" strike="noStrike" baseline="0">
                <a:solidFill>
                  <a:srgbClr val="000000"/>
                </a:solidFill>
                <a:latin typeface="AdvOT7b515deb+fb"/>
              </a:rPr>
              <a:t>fl</a:t>
            </a:r>
            <a:r>
              <a:rPr lang="en-US" sz="1800" b="0" i="0" u="none" strike="noStrike" baseline="0">
                <a:solidFill>
                  <a:srgbClr val="000000"/>
                </a:solidFill>
                <a:latin typeface="AdvOT7b515deb"/>
              </a:rPr>
              <a:t>ozin) before initiating 	and/or intensifying insulin therapy plan. </a:t>
            </a:r>
            <a:r>
              <a:rPr lang="en-US" sz="1800" b="1" i="0" u="none" strike="noStrike" baseline="0">
                <a:solidFill>
                  <a:srgbClr val="87161F"/>
                </a:solidFill>
                <a:latin typeface="AdvOT8eb9eec2.B"/>
              </a:rPr>
              <a:t>E</a:t>
            </a:r>
          </a:p>
          <a:p>
            <a:pPr algn="l"/>
            <a:r>
              <a:rPr lang="en-US" sz="1800" b="0" i="0" u="none" strike="noStrike" baseline="0">
                <a:solidFill>
                  <a:srgbClr val="A6192E"/>
                </a:solidFill>
                <a:latin typeface="AdvOT8eb9eec2.B"/>
              </a:rPr>
              <a:t>14.71</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In individuals initially treated with insulin and metformin and/or other 	glucose lowering medications who are meeting glucose goals based on 	blood glucose monitoring or CGM, insulin can be tapered over 2</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6 weeks by 	decreasing the insulin dose 10</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30% every few days. </a:t>
            </a:r>
            <a:r>
              <a:rPr lang="en-US" sz="1800" b="1" i="0" u="none" strike="noStrike" baseline="0">
                <a:solidFill>
                  <a:srgbClr val="87161F"/>
                </a:solidFill>
                <a:latin typeface="AdvOT8eb9eec2.B"/>
              </a:rPr>
              <a:t>B</a:t>
            </a:r>
            <a:endParaRPr lang="en-US" sz="1800" b="1">
              <a:solidFill>
                <a:srgbClr val="A6192E"/>
              </a:solidFill>
              <a:latin typeface="AdvOT8eb9eec2.B"/>
            </a:endParaRPr>
          </a:p>
        </p:txBody>
      </p:sp>
    </p:spTree>
    <p:extLst>
      <p:ext uri="{BB962C8B-B14F-4D97-AF65-F5344CB8AC3E}">
        <p14:creationId xmlns:p14="http://schemas.microsoft.com/office/powerpoint/2010/main" val="3409204182"/>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C43C222-CE91-4BFD-AD78-4A16A35B31F0}"/>
              </a:ext>
            </a:extLst>
          </p:cNvPr>
          <p:cNvSpPr txBox="1"/>
          <p:nvPr/>
        </p:nvSpPr>
        <p:spPr>
          <a:xfrm>
            <a:off x="6755213" y="997333"/>
            <a:ext cx="2254101" cy="2062103"/>
          </a:xfrm>
          <a:prstGeom prst="rect">
            <a:avLst/>
          </a:prstGeom>
          <a:noFill/>
        </p:spPr>
        <p:txBody>
          <a:bodyPr wrap="square" rtlCol="0">
            <a:spAutoFit/>
          </a:bodyPr>
          <a:lstStyle/>
          <a:p>
            <a:r>
              <a:rPr lang="en-US" sz="1600" b="1" dirty="0">
                <a:solidFill>
                  <a:srgbClr val="A6192E"/>
                </a:solidFill>
              </a:rPr>
              <a:t>Figure 14.1—Management of new-onset diabetes in youth with overweight or obesity with clinical suspicion of type 2 diabetes.</a:t>
            </a:r>
          </a:p>
        </p:txBody>
      </p:sp>
      <p:sp>
        <p:nvSpPr>
          <p:cNvPr id="7" name="TextBox 6">
            <a:extLst>
              <a:ext uri="{FF2B5EF4-FFF2-40B4-BE49-F238E27FC236}">
                <a16:creationId xmlns:a16="http://schemas.microsoft.com/office/drawing/2014/main" id="{9CEB9828-FF82-426F-B199-09F2002C1D73}"/>
              </a:ext>
            </a:extLst>
          </p:cNvPr>
          <p:cNvSpPr txBox="1">
            <a:spLocks noChangeArrowheads="1"/>
          </p:cNvSpPr>
          <p:nvPr/>
        </p:nvSpPr>
        <p:spPr bwMode="auto">
          <a:xfrm>
            <a:off x="6939501" y="3152232"/>
            <a:ext cx="159265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dirty="0">
                <a:solidFill>
                  <a:srgbClr val="A6192E"/>
                </a:solidFill>
                <a:latin typeface="Helvetica" pitchFamily="34" charset="0"/>
                <a:ea typeface="ヒラギノ角ゴ Pro W3" charset="-128"/>
              </a:rPr>
              <a:t>Children &amp; Adolescents: </a:t>
            </a:r>
            <a:r>
              <a:rPr lang="en-US" sz="1200" i="1" dirty="0">
                <a:solidFill>
                  <a:srgbClr val="A6192E"/>
                </a:solidFill>
                <a:ea typeface="ヒラギノ角ゴ Pro W3" charset="-128"/>
              </a:rPr>
              <a:t>Standards of Care in Diabetes - 2024</a:t>
            </a:r>
            <a:r>
              <a:rPr lang="en-US" sz="1200" dirty="0">
                <a:solidFill>
                  <a:srgbClr val="A6192E"/>
                </a:solidFill>
                <a:latin typeface="Helvetica" pitchFamily="34" charset="0"/>
                <a:ea typeface="ヒラギノ角ゴ Pro W3" charset="-128"/>
              </a:rPr>
              <a:t>. </a:t>
            </a:r>
            <a:r>
              <a:rPr lang="en-US" sz="1200" i="1" dirty="0">
                <a:solidFill>
                  <a:srgbClr val="A6192E"/>
                </a:solidFill>
                <a:latin typeface="Helvetica" pitchFamily="34" charset="0"/>
                <a:ea typeface="ヒラギノ角ゴ Pro W3" charset="-128"/>
              </a:rPr>
              <a:t>Diabetes Care </a:t>
            </a:r>
            <a:r>
              <a:rPr lang="en-US" sz="1200" dirty="0">
                <a:solidFill>
                  <a:srgbClr val="A6192E"/>
                </a:solidFill>
                <a:latin typeface="Helvetica" pitchFamily="34" charset="0"/>
                <a:ea typeface="ヒラギノ角ゴ Pro W3" charset="-128"/>
              </a:rPr>
              <a:t>2024;47(Suppl. 1): S258-S281</a:t>
            </a:r>
          </a:p>
        </p:txBody>
      </p:sp>
      <p:pic>
        <p:nvPicPr>
          <p:cNvPr id="6" name="Picture 5">
            <a:extLst>
              <a:ext uri="{FF2B5EF4-FFF2-40B4-BE49-F238E27FC236}">
                <a16:creationId xmlns:a16="http://schemas.microsoft.com/office/drawing/2014/main" id="{7C8EA2D9-AE4C-A84D-D4FD-E440D33A1301}"/>
              </a:ext>
            </a:extLst>
          </p:cNvPr>
          <p:cNvPicPr>
            <a:picLocks noChangeAspect="1"/>
          </p:cNvPicPr>
          <p:nvPr/>
        </p:nvPicPr>
        <p:blipFill>
          <a:blip r:embed="rId2"/>
          <a:stretch>
            <a:fillRect/>
          </a:stretch>
        </p:blipFill>
        <p:spPr>
          <a:xfrm>
            <a:off x="30577" y="212039"/>
            <a:ext cx="6724635" cy="4847079"/>
          </a:xfrm>
          <a:prstGeom prst="rect">
            <a:avLst/>
          </a:prstGeom>
        </p:spPr>
      </p:pic>
    </p:spTree>
    <p:extLst>
      <p:ext uri="{BB962C8B-B14F-4D97-AF65-F5344CB8AC3E}">
        <p14:creationId xmlns:p14="http://schemas.microsoft.com/office/powerpoint/2010/main" val="3574033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4630795-5F01-964D-8FAA-1E76FE25CB0D}"/>
              </a:ext>
            </a:extLst>
          </p:cNvPr>
          <p:cNvSpPr>
            <a:spLocks noGrp="1"/>
          </p:cNvSpPr>
          <p:nvPr>
            <p:ph type="title"/>
          </p:nvPr>
        </p:nvSpPr>
        <p:spPr>
          <a:xfrm>
            <a:off x="1077264" y="1372481"/>
            <a:ext cx="3338876" cy="1335550"/>
          </a:xfrm>
        </p:spPr>
        <p:txBody>
          <a:bodyPr/>
          <a:lstStyle/>
          <a:p>
            <a:r>
              <a:rPr lang="en-US" dirty="0"/>
              <a:t>The Standards</a:t>
            </a:r>
          </a:p>
        </p:txBody>
      </p:sp>
      <p:sp>
        <p:nvSpPr>
          <p:cNvPr id="7" name="Text Placeholder 3">
            <a:extLst>
              <a:ext uri="{FF2B5EF4-FFF2-40B4-BE49-F238E27FC236}">
                <a16:creationId xmlns:a16="http://schemas.microsoft.com/office/drawing/2014/main" id="{173C1A7B-2043-5DE1-D0D9-6AF45AA847D7}"/>
              </a:ext>
            </a:extLst>
          </p:cNvPr>
          <p:cNvSpPr>
            <a:spLocks noGrp="1"/>
          </p:cNvSpPr>
          <p:nvPr>
            <p:ph type="body" sz="quarter" idx="22"/>
          </p:nvPr>
        </p:nvSpPr>
        <p:spPr>
          <a:xfrm>
            <a:off x="1165479" y="2822991"/>
            <a:ext cx="3162447" cy="1382943"/>
          </a:xfrm>
        </p:spPr>
        <p:txBody>
          <a:bodyPr/>
          <a:lstStyle/>
          <a:p>
            <a:r>
              <a:rPr lang="en-US" dirty="0"/>
              <a:t>Intended to provide clinicians, patients, researchers, payers, and other interested individuals with the components of diabetes care, general treatment goals, and tools to evaluate the quality of care.</a:t>
            </a:r>
            <a:endParaRPr lang="en-US" sz="800" dirty="0">
              <a:solidFill>
                <a:schemeClr val="tx1">
                  <a:alpha val="80000"/>
                </a:schemeClr>
              </a:solidFill>
            </a:endParaRPr>
          </a:p>
          <a:p>
            <a:endParaRPr lang="en-US" dirty="0"/>
          </a:p>
        </p:txBody>
      </p:sp>
    </p:spTree>
    <p:extLst>
      <p:ext uri="{BB962C8B-B14F-4D97-AF65-F5344CB8AC3E}">
        <p14:creationId xmlns:p14="http://schemas.microsoft.com/office/powerpoint/2010/main" val="2315804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12" name="TextBox 11">
            <a:extLst>
              <a:ext uri="{FF2B5EF4-FFF2-40B4-BE49-F238E27FC236}">
                <a16:creationId xmlns:a16="http://schemas.microsoft.com/office/drawing/2014/main" id="{C64A3D75-5923-46F1-9C53-1338C96EC1D8}"/>
              </a:ext>
            </a:extLst>
          </p:cNvPr>
          <p:cNvSpPr txBox="1">
            <a:spLocks noChangeArrowheads="1"/>
          </p:cNvSpPr>
          <p:nvPr/>
        </p:nvSpPr>
        <p:spPr bwMode="auto">
          <a:xfrm>
            <a:off x="136779" y="4750986"/>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Diagnosis and Classification of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1):S20-S42</a:t>
            </a:r>
          </a:p>
        </p:txBody>
      </p:sp>
      <p:pic>
        <p:nvPicPr>
          <p:cNvPr id="4" name="Picture 3">
            <a:extLst>
              <a:ext uri="{FF2B5EF4-FFF2-40B4-BE49-F238E27FC236}">
                <a16:creationId xmlns:a16="http://schemas.microsoft.com/office/drawing/2014/main" id="{3C284CFA-460E-3747-5AED-F2DCF92F6229}"/>
              </a:ext>
            </a:extLst>
          </p:cNvPr>
          <p:cNvPicPr>
            <a:picLocks noChangeAspect="1"/>
          </p:cNvPicPr>
          <p:nvPr/>
        </p:nvPicPr>
        <p:blipFill rotWithShape="1">
          <a:blip r:embed="rId2"/>
          <a:srcRect t="2476"/>
          <a:stretch/>
        </p:blipFill>
        <p:spPr>
          <a:xfrm>
            <a:off x="1410494" y="946150"/>
            <a:ext cx="6323012" cy="3541712"/>
          </a:xfrm>
          <a:prstGeom prst="rect">
            <a:avLst/>
          </a:prstGeom>
        </p:spPr>
      </p:pic>
    </p:spTree>
    <p:extLst>
      <p:ext uri="{BB962C8B-B14F-4D97-AF65-F5344CB8AC3E}">
        <p14:creationId xmlns:p14="http://schemas.microsoft.com/office/powerpoint/2010/main" val="1265053935"/>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Management—Metabolic Surgery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14.72</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Metabolic surgery may be considered for the treatment of adolescents with 	type 2 diabetes who have class 2 obesity or higher (BMI </a:t>
            </a:r>
            <a:r>
              <a:rPr lang="en-US" sz="1800" b="0" i="0" u="none" strike="noStrike" baseline="0" dirty="0">
                <a:solidFill>
                  <a:srgbClr val="000000"/>
                </a:solidFill>
                <a:latin typeface="AdvP4C4E51"/>
              </a:rPr>
              <a:t>&gt;</a:t>
            </a:r>
            <a:r>
              <a:rPr lang="en-US" sz="1800" b="0" i="0" u="none" strike="noStrike" baseline="0" dirty="0">
                <a:solidFill>
                  <a:srgbClr val="000000"/>
                </a:solidFill>
                <a:latin typeface="AdvOT7b515deb"/>
              </a:rPr>
              <a:t>35 kg/m2 or 120% 	of 95</a:t>
            </a:r>
            <a:r>
              <a:rPr lang="en-US" sz="1800" b="0" i="0" u="none" strike="noStrike" baseline="30000" dirty="0">
                <a:solidFill>
                  <a:srgbClr val="000000"/>
                </a:solidFill>
                <a:latin typeface="AdvOT7b515deb"/>
              </a:rPr>
              <a:t>th</a:t>
            </a:r>
            <a:r>
              <a:rPr lang="en-US" sz="1800" b="0" i="0" u="none" strike="noStrike" baseline="0" dirty="0">
                <a:solidFill>
                  <a:srgbClr val="000000"/>
                </a:solidFill>
                <a:latin typeface="AdvOT7b515deb"/>
              </a:rPr>
              <a:t> percentile for age and sex, whichever is lower) and who have 	elevated A1C and/or serious comorbidities despite lifestyle and 	pharmacologic intervention. </a:t>
            </a:r>
            <a:r>
              <a:rPr lang="en-US" sz="1800" b="1" i="0" u="none" strike="noStrike" baseline="0" dirty="0">
                <a:solidFill>
                  <a:srgbClr val="87161F"/>
                </a:solidFill>
                <a:latin typeface="AdvOT8eb9eec2.B"/>
              </a:rPr>
              <a:t>A</a:t>
            </a:r>
          </a:p>
          <a:p>
            <a:pPr algn="l"/>
            <a:r>
              <a:rPr lang="en-US" sz="1800" b="0" i="0" u="none" strike="noStrike" baseline="0" dirty="0">
                <a:solidFill>
                  <a:srgbClr val="A6192E"/>
                </a:solidFill>
                <a:latin typeface="AdvOT8eb9eec2.B"/>
              </a:rPr>
              <a:t>14.73</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Metabolic surgery should be performed only by an experienced surgeon 	working as part of a well-organized and engaged interprofessional team, 	including a surgeon, endocrinologist, registered dietitian nutritionist, 	behavioral health specialist, and nurse. </a:t>
            </a:r>
            <a:r>
              <a:rPr lang="en-US" sz="1800" b="1" i="0" u="none" strike="noStrike" baseline="0" dirty="0">
                <a:solidFill>
                  <a:srgbClr val="87161F"/>
                </a:solidFill>
                <a:latin typeface="AdvOT8eb9eec2.B"/>
              </a:rPr>
              <a:t>A</a:t>
            </a:r>
            <a:endParaRPr lang="en-US" sz="1800" b="1" dirty="0">
              <a:solidFill>
                <a:srgbClr val="A6192E"/>
              </a:solidFill>
              <a:latin typeface="AdvOT8eb9eec2.B"/>
            </a:endParaRPr>
          </a:p>
        </p:txBody>
      </p:sp>
    </p:spTree>
    <p:extLst>
      <p:ext uri="{BB962C8B-B14F-4D97-AF65-F5344CB8AC3E}">
        <p14:creationId xmlns:p14="http://schemas.microsoft.com/office/powerpoint/2010/main" val="249868610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Diabetes Complications—Hypertension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72466" y="1730324"/>
            <a:ext cx="7999068"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14.74</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Blood pressure should be measured at every clinic visit. In youth with high 	blood pressure (blood pressure </a:t>
            </a:r>
            <a:r>
              <a:rPr lang="it-IT" sz="1800" dirty="0">
                <a:latin typeface="AdvOT7b515deb"/>
              </a:rPr>
              <a:t>≥</a:t>
            </a:r>
            <a:r>
              <a:rPr lang="en-US" sz="1800" b="0" i="0" u="none" strike="noStrike" baseline="0" dirty="0">
                <a:solidFill>
                  <a:srgbClr val="000000"/>
                </a:solidFill>
                <a:latin typeface="AdvOT7b515deb"/>
              </a:rPr>
              <a:t>90</a:t>
            </a:r>
            <a:r>
              <a:rPr lang="en-US" sz="1800" b="0" i="0" u="none" strike="noStrike" baseline="30000" dirty="0">
                <a:solidFill>
                  <a:srgbClr val="000000"/>
                </a:solidFill>
                <a:latin typeface="AdvOT7b515deb"/>
              </a:rPr>
              <a:t>th</a:t>
            </a:r>
            <a:r>
              <a:rPr lang="en-US" sz="1800" b="0" i="0" u="none" strike="noStrike" baseline="0" dirty="0">
                <a:solidFill>
                  <a:srgbClr val="000000"/>
                </a:solidFill>
                <a:latin typeface="AdvOT7b515deb"/>
              </a:rPr>
              <a:t> percentile for age, sex, and height or, 	in adolescents aged </a:t>
            </a:r>
            <a:r>
              <a:rPr lang="it-IT" sz="1800" dirty="0">
                <a:latin typeface="AdvOT7b515deb"/>
              </a:rPr>
              <a:t>≥</a:t>
            </a:r>
            <a:r>
              <a:rPr lang="en-US" sz="1800" b="0" i="0" u="none" strike="noStrike" baseline="0" dirty="0">
                <a:solidFill>
                  <a:srgbClr val="000000"/>
                </a:solidFill>
                <a:latin typeface="AdvOT7b515deb"/>
              </a:rPr>
              <a:t>13 years, </a:t>
            </a:r>
            <a:r>
              <a:rPr lang="it-IT" sz="1800" dirty="0">
                <a:latin typeface="AdvOT7b515deb"/>
              </a:rPr>
              <a:t>≥</a:t>
            </a:r>
            <a:r>
              <a:rPr lang="en-US" sz="1800" b="0" i="0" u="none" strike="noStrike" baseline="0" dirty="0">
                <a:solidFill>
                  <a:srgbClr val="000000"/>
                </a:solidFill>
                <a:latin typeface="AdvOT7b515deb"/>
              </a:rPr>
              <a:t>120/80mmHg) on three separate 		measurements, ambulatory blood pressure monitoring should be strongly 	considered. </a:t>
            </a:r>
            <a:r>
              <a:rPr lang="en-US" sz="1800" b="1" i="0" u="none" strike="noStrike" baseline="0" dirty="0">
                <a:solidFill>
                  <a:srgbClr val="87161F"/>
                </a:solidFill>
                <a:latin typeface="AdvOT8eb9eec2.B"/>
              </a:rPr>
              <a:t>B</a:t>
            </a:r>
          </a:p>
          <a:p>
            <a:pPr algn="l"/>
            <a:r>
              <a:rPr lang="en-US" sz="1800" b="0" i="0" u="none" strike="noStrike" baseline="0" dirty="0">
                <a:solidFill>
                  <a:srgbClr val="A6192E"/>
                </a:solidFill>
                <a:latin typeface="AdvOT8eb9eec2.B"/>
              </a:rPr>
              <a:t>14.75</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Treatment of elevated blood pressure (de</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ned as 90</a:t>
            </a:r>
            <a:r>
              <a:rPr lang="en-US" sz="1800" b="0" i="0" u="none" strike="noStrike" baseline="30000" dirty="0">
                <a:solidFill>
                  <a:srgbClr val="000000"/>
                </a:solidFill>
                <a:latin typeface="AdvOT7b515deb"/>
              </a:rPr>
              <a:t>th</a:t>
            </a:r>
            <a:r>
              <a:rPr lang="en-US" sz="1800" b="0" i="0" u="none" strike="noStrike" baseline="0" dirty="0">
                <a:solidFill>
                  <a:srgbClr val="000000"/>
                </a:solidFill>
                <a:latin typeface="AdvOT7b515deb"/>
              </a:rPr>
              <a:t> to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95</a:t>
            </a:r>
            <a:r>
              <a:rPr lang="en-US" sz="1800" b="0" i="0" u="none" strike="noStrike" baseline="30000" dirty="0">
                <a:solidFill>
                  <a:srgbClr val="000000"/>
                </a:solidFill>
                <a:latin typeface="AdvOT7b515deb"/>
              </a:rPr>
              <a:t>th</a:t>
            </a:r>
            <a:r>
              <a:rPr lang="en-US" sz="1800" b="0" i="0" u="none" strike="noStrike" baseline="0" dirty="0">
                <a:solidFill>
                  <a:srgbClr val="000000"/>
                </a:solidFill>
                <a:latin typeface="AdvOT7b515deb"/>
              </a:rPr>
              <a:t> percentile 	for age, sex, and height or, in adolescents aged </a:t>
            </a:r>
            <a:r>
              <a:rPr lang="it-IT" sz="1800" dirty="0">
                <a:latin typeface="AdvOT7b515deb"/>
              </a:rPr>
              <a:t>≥</a:t>
            </a:r>
            <a:r>
              <a:rPr lang="en-US" sz="1800" b="0" i="0" u="none" strike="noStrike" baseline="0" dirty="0">
                <a:solidFill>
                  <a:srgbClr val="000000"/>
                </a:solidFill>
                <a:latin typeface="AdvOT7b515deb"/>
              </a:rPr>
              <a:t>13 years, 120</a:t>
            </a:r>
            <a:r>
              <a:rPr lang="en-US" sz="1800" b="0" i="0" u="none" strike="noStrike" baseline="0" dirty="0">
                <a:solidFill>
                  <a:srgbClr val="000000"/>
                </a:solidFill>
                <a:latin typeface="AdvOT7b515deb+20"/>
              </a:rPr>
              <a:t>–	</a:t>
            </a:r>
            <a:r>
              <a:rPr lang="en-US" sz="1800" b="0" i="0" u="none" strike="noStrike" baseline="0" dirty="0">
                <a:solidFill>
                  <a:srgbClr val="000000"/>
                </a:solidFill>
                <a:latin typeface="AdvOT7b515deb"/>
              </a:rPr>
              <a:t>129/</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80mmHg) is lifestyle modi</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cation focused on healthy nutrition, 	physical activity, sleep, and, if appropriate, weight management. </a:t>
            </a:r>
            <a:r>
              <a:rPr lang="en-US" sz="1800" b="1" i="0" u="none" strike="noStrike" baseline="0" dirty="0">
                <a:solidFill>
                  <a:srgbClr val="87161F"/>
                </a:solidFill>
                <a:latin typeface="AdvOT8eb9eec2.B"/>
              </a:rPr>
              <a:t>C</a:t>
            </a:r>
            <a:endParaRPr lang="en-US" sz="1800" b="1" dirty="0">
              <a:solidFill>
                <a:srgbClr val="A6192E"/>
              </a:solidFill>
              <a:latin typeface="AdvOT8eb9eec2.B"/>
            </a:endParaRPr>
          </a:p>
        </p:txBody>
      </p:sp>
    </p:spTree>
    <p:extLst>
      <p:ext uri="{BB962C8B-B14F-4D97-AF65-F5344CB8AC3E}">
        <p14:creationId xmlns:p14="http://schemas.microsoft.com/office/powerpoint/2010/main" val="492637275"/>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dirty="0"/>
              <a:t>Prevention &amp; Management of Complications—Hypertension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26950" y="1515196"/>
            <a:ext cx="8290099"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endParaRPr lang="en-US" sz="1800" b="0" i="0" u="none" strike="noStrike" baseline="0" dirty="0">
              <a:solidFill>
                <a:srgbClr val="87161F"/>
              </a:solidFill>
              <a:latin typeface="AdvOT8eb9eec2.B"/>
            </a:endParaRPr>
          </a:p>
          <a:p>
            <a:pPr algn="l"/>
            <a:r>
              <a:rPr lang="en-US" sz="1800" b="0" i="0" u="none" strike="noStrike" baseline="0" dirty="0">
                <a:solidFill>
                  <a:srgbClr val="A6192E"/>
                </a:solidFill>
                <a:latin typeface="AdvOT8eb9eec2.B"/>
              </a:rPr>
              <a:t>14.76	</a:t>
            </a:r>
            <a:r>
              <a:rPr lang="en-US" sz="1800" b="0" i="0" u="none" strike="noStrike" baseline="0" dirty="0">
                <a:solidFill>
                  <a:srgbClr val="000000"/>
                </a:solidFill>
                <a:latin typeface="AdvOT7b515deb"/>
              </a:rPr>
              <a:t>In addition to lifestyle modi</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cation, ACE inhibitors or angiotensin receptor 	blockers should be started for treatment of con</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rmed hypertension (de</a:t>
            </a:r>
            <a:r>
              <a:rPr lang="en-US" sz="1800" b="0" i="0" u="none" strike="noStrike" baseline="0" dirty="0">
                <a:solidFill>
                  <a:srgbClr val="000000"/>
                </a:solidFill>
                <a:latin typeface="AdvOT7b515deb+fb"/>
              </a:rPr>
              <a:t>fi</a:t>
            </a:r>
            <a:r>
              <a:rPr lang="en-US" sz="1800" b="0" i="0" u="none" strike="noStrike" baseline="0" dirty="0">
                <a:solidFill>
                  <a:srgbClr val="000000"/>
                </a:solidFill>
                <a:latin typeface="AdvOT7b515deb"/>
              </a:rPr>
              <a:t>ned as 	blood pressure consistently </a:t>
            </a:r>
            <a:r>
              <a:rPr lang="it-IT" sz="1800" dirty="0">
                <a:latin typeface="AdvOT7b515deb"/>
              </a:rPr>
              <a:t>≥</a:t>
            </a:r>
            <a:r>
              <a:rPr lang="en-US" sz="1800" b="0" i="0" u="none" strike="noStrike" baseline="0" dirty="0">
                <a:solidFill>
                  <a:srgbClr val="000000"/>
                </a:solidFill>
                <a:latin typeface="AdvOT7b515deb"/>
              </a:rPr>
              <a:t>95</a:t>
            </a:r>
            <a:r>
              <a:rPr lang="en-US" sz="1800" b="0" i="0" u="none" strike="noStrike" baseline="30000" dirty="0">
                <a:solidFill>
                  <a:srgbClr val="000000"/>
                </a:solidFill>
                <a:latin typeface="AdvOT7b515deb"/>
              </a:rPr>
              <a:t>th</a:t>
            </a:r>
            <a:r>
              <a:rPr lang="en-US" sz="1800" b="0" i="0" u="none" strike="noStrike" baseline="0" dirty="0">
                <a:solidFill>
                  <a:srgbClr val="000000"/>
                </a:solidFill>
                <a:latin typeface="AdvOT7b515deb"/>
              </a:rPr>
              <a:t> percentile for age, sex, and height or, in 	adolescents aged </a:t>
            </a:r>
            <a:r>
              <a:rPr lang="it-IT" sz="1800" dirty="0">
                <a:latin typeface="AdvOT7b515deb"/>
              </a:rPr>
              <a:t>≥</a:t>
            </a:r>
            <a:r>
              <a:rPr lang="en-US" sz="1800" b="0" i="0" u="none" strike="noStrike" baseline="0" dirty="0">
                <a:solidFill>
                  <a:srgbClr val="000000"/>
                </a:solidFill>
                <a:latin typeface="AdvOT7b515deb"/>
              </a:rPr>
              <a:t>13 years, </a:t>
            </a:r>
            <a:r>
              <a:rPr lang="it-IT" sz="1800" dirty="0">
                <a:latin typeface="AdvOT7b515deb"/>
              </a:rPr>
              <a:t>≥</a:t>
            </a:r>
            <a:r>
              <a:rPr lang="en-US" sz="1800" b="0" i="0" u="none" strike="noStrike" baseline="0" dirty="0">
                <a:solidFill>
                  <a:srgbClr val="000000"/>
                </a:solidFill>
                <a:latin typeface="AdvOT7b515deb"/>
              </a:rPr>
              <a:t>130/80 mmHg). Due to the potential teratogenic 	effects, individuals of childbearing age should receive reproductive counseling, 	and ACE inhibitors and angiotensin receptor blockers should be avoided in 	individuals of childbearing age who are not using reliable contraception. </a:t>
            </a:r>
            <a:r>
              <a:rPr lang="en-US" sz="1800" b="1" i="0" u="none" strike="noStrike" baseline="0" dirty="0">
                <a:solidFill>
                  <a:srgbClr val="87161F"/>
                </a:solidFill>
                <a:latin typeface="AdvOT8eb9eec2.B"/>
              </a:rPr>
              <a:t>B</a:t>
            </a:r>
          </a:p>
          <a:p>
            <a:pPr algn="l"/>
            <a:r>
              <a:rPr lang="en-US" sz="1800" b="0" i="0" u="none" strike="noStrike" baseline="0" dirty="0">
                <a:solidFill>
                  <a:srgbClr val="A6192E"/>
                </a:solidFill>
                <a:latin typeface="AdvOT8eb9eec2.B"/>
              </a:rPr>
              <a:t>14.77</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The goal of treatment is blood pressure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90</a:t>
            </a:r>
            <a:r>
              <a:rPr lang="en-US" sz="1800" b="0" i="0" u="none" strike="noStrike" baseline="30000" dirty="0">
                <a:solidFill>
                  <a:srgbClr val="000000"/>
                </a:solidFill>
                <a:latin typeface="AdvOT7b515deb"/>
              </a:rPr>
              <a:t>th</a:t>
            </a:r>
            <a:r>
              <a:rPr lang="en-US" sz="1800" b="0" i="0" u="none" strike="noStrike" baseline="0" dirty="0">
                <a:solidFill>
                  <a:srgbClr val="000000"/>
                </a:solidFill>
                <a:latin typeface="AdvOT7b515deb"/>
              </a:rPr>
              <a:t> percentile for age, sex, and 	height or, in adolescents aged </a:t>
            </a:r>
            <a:r>
              <a:rPr lang="it-IT" sz="1800" dirty="0">
                <a:latin typeface="AdvOT7b515deb"/>
              </a:rPr>
              <a:t>≥</a:t>
            </a:r>
            <a:r>
              <a:rPr lang="en-US" sz="1800" b="0" i="0" u="none" strike="noStrike" baseline="0" dirty="0">
                <a:solidFill>
                  <a:srgbClr val="000000"/>
                </a:solidFill>
                <a:latin typeface="AdvOT7b515deb"/>
              </a:rPr>
              <a:t>13 years,</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130/80mmHg. </a:t>
            </a:r>
            <a:r>
              <a:rPr lang="en-US" sz="1800" b="1" i="0" u="none" strike="noStrike" baseline="0" dirty="0">
                <a:solidFill>
                  <a:srgbClr val="87161F"/>
                </a:solidFill>
                <a:latin typeface="AdvOT8eb9eec2.B"/>
              </a:rPr>
              <a:t>C</a:t>
            </a:r>
            <a:endParaRPr lang="en-US" sz="1800" b="1" dirty="0">
              <a:solidFill>
                <a:srgbClr val="A6192E"/>
              </a:solidFill>
              <a:latin typeface="AdvOT8eb9eec2.B"/>
            </a:endParaRPr>
          </a:p>
        </p:txBody>
      </p:sp>
    </p:spTree>
    <p:extLst>
      <p:ext uri="{BB962C8B-B14F-4D97-AF65-F5344CB8AC3E}">
        <p14:creationId xmlns:p14="http://schemas.microsoft.com/office/powerpoint/2010/main" val="2044563730"/>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Complications—Nephropathy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800888"/>
            <a:ext cx="7999068" cy="219547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14.78</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Protein intake should be at the recommended daily allowance of 0.85</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1.2 	g/kg/day (according to age). </a:t>
            </a:r>
            <a:r>
              <a:rPr lang="en-US" sz="1800" b="1" i="0" u="none" strike="noStrike" baseline="0">
                <a:solidFill>
                  <a:srgbClr val="87161F"/>
                </a:solidFill>
                <a:latin typeface="AdvOT8eb9eec2.B"/>
              </a:rPr>
              <a:t>E</a:t>
            </a:r>
          </a:p>
          <a:p>
            <a:pPr algn="l"/>
            <a:r>
              <a:rPr lang="en-US" sz="1800" b="0" i="0" u="none" strike="noStrike" baseline="0">
                <a:solidFill>
                  <a:srgbClr val="A6192E"/>
                </a:solidFill>
                <a:latin typeface="AdvOT8eb9eec2.B"/>
              </a:rPr>
              <a:t>14.79</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Urine albumin-to-creatinine ratio should be obtained at the time of 	diagnosis and annually thereafter. An elevated urine albumin-to-creatinine 	ratio (</a:t>
            </a:r>
            <a:r>
              <a:rPr lang="en-US" sz="1800" b="0" i="0" u="none" strike="noStrike" baseline="0">
                <a:solidFill>
                  <a:srgbClr val="000000"/>
                </a:solidFill>
                <a:latin typeface="AdvP4C4E51"/>
              </a:rPr>
              <a:t>&gt;</a:t>
            </a:r>
            <a:r>
              <a:rPr lang="en-US" sz="1800" b="0" i="0" u="none" strike="noStrike" baseline="0">
                <a:solidFill>
                  <a:srgbClr val="000000"/>
                </a:solidFill>
                <a:latin typeface="AdvOT7b515deb"/>
              </a:rPr>
              <a:t>30 mg/g creatinine) should be con</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rmed on two of three samples.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14.80</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Estimated glomerular </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ltration rate (GFR) should be determined at the time 	of diagnosis and annually thereafter. </a:t>
            </a:r>
            <a:r>
              <a:rPr lang="en-US" sz="1800" b="1" i="0" u="none" strike="noStrike" baseline="0">
                <a:solidFill>
                  <a:srgbClr val="87161F"/>
                </a:solidFill>
                <a:latin typeface="AdvOT8eb9eec2.B"/>
              </a:rPr>
              <a:t>E</a:t>
            </a:r>
            <a:endParaRPr lang="en-US" sz="1800" b="1">
              <a:solidFill>
                <a:srgbClr val="A6192E"/>
              </a:solidFill>
              <a:latin typeface="AdvOT8eb9eec2.B"/>
            </a:endParaRPr>
          </a:p>
        </p:txBody>
      </p:sp>
    </p:spTree>
    <p:extLst>
      <p:ext uri="{BB962C8B-B14F-4D97-AF65-F5344CB8AC3E}">
        <p14:creationId xmlns:p14="http://schemas.microsoft.com/office/powerpoint/2010/main" val="3201417907"/>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Complications—Nephropathy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800888"/>
            <a:ext cx="8359074" cy="249299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14.81</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In youth with diabetes and hypertension, either an ACE inhibitor or an 	angiotensin receptor blocker is recommended for those with modestly elevated 	urinary albumin-to-creatinine ratio (30</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299 mg/g creatinine) and is strongly 	recommended for those with urinary albumin-to-creatinine ratio </a:t>
            </a:r>
            <a:r>
              <a:rPr lang="en-US" sz="1800" b="0" i="0" u="none" strike="noStrike" baseline="0">
                <a:solidFill>
                  <a:srgbClr val="000000"/>
                </a:solidFill>
                <a:latin typeface="AdvP4C4E51"/>
              </a:rPr>
              <a:t>&gt;</a:t>
            </a:r>
            <a:r>
              <a:rPr lang="en-US" sz="1800" b="0" i="0" u="none" strike="noStrike" baseline="0">
                <a:solidFill>
                  <a:srgbClr val="000000"/>
                </a:solidFill>
                <a:latin typeface="AdvOT7b515deb"/>
              </a:rPr>
              <a:t>300 mg/g 	creatinine and/or estimated </a:t>
            </a:r>
            <a:r>
              <a:rPr lang="sv-SE" sz="1800" b="0" i="0" u="none" strike="noStrike" baseline="0">
                <a:solidFill>
                  <a:srgbClr val="000000"/>
                </a:solidFill>
                <a:latin typeface="AdvOT7b515deb"/>
              </a:rPr>
              <a:t>GFR </a:t>
            </a:r>
            <a:r>
              <a:rPr lang="sv-SE" sz="1800" b="0" i="0" u="none" strike="noStrike" baseline="0">
                <a:solidFill>
                  <a:srgbClr val="000000"/>
                </a:solidFill>
                <a:latin typeface="AdvP4C4E51"/>
              </a:rPr>
              <a:t>&lt;</a:t>
            </a:r>
            <a:r>
              <a:rPr lang="sv-SE" sz="1800" b="0" i="0" u="none" strike="noStrike" baseline="0">
                <a:solidFill>
                  <a:srgbClr val="000000"/>
                </a:solidFill>
                <a:latin typeface="AdvOT7b515deb"/>
              </a:rPr>
              <a:t>60 mL/min/1.73 m</a:t>
            </a:r>
            <a:r>
              <a:rPr lang="sv-SE" sz="1800" b="0" i="0" u="none" strike="noStrike" baseline="30000">
                <a:solidFill>
                  <a:srgbClr val="000000"/>
                </a:solidFill>
                <a:latin typeface="AdvOT7b515deb"/>
              </a:rPr>
              <a:t>2</a:t>
            </a:r>
            <a:r>
              <a:rPr lang="sv-SE" sz="1800" b="0" i="0" u="none" strike="noStrike" baseline="0">
                <a:solidFill>
                  <a:srgbClr val="000000"/>
                </a:solidFill>
                <a:latin typeface="AdvOT7b515deb"/>
              </a:rPr>
              <a:t>. </a:t>
            </a:r>
            <a:r>
              <a:rPr lang="sv-SE" sz="1800" b="1" i="0" u="none" strike="noStrike" baseline="0">
                <a:solidFill>
                  <a:srgbClr val="87161F"/>
                </a:solidFill>
                <a:latin typeface="AdvOT8eb9eec2.B"/>
              </a:rPr>
              <a:t>E </a:t>
            </a:r>
            <a:r>
              <a:rPr lang="en-US" sz="1800" b="0" i="0" u="none" strike="noStrike" baseline="0">
                <a:solidFill>
                  <a:srgbClr val="000000"/>
                </a:solidFill>
                <a:latin typeface="AdvOT7b515deb"/>
              </a:rPr>
              <a:t>Due to the potential 	teratogenic effects, individuals of childbearing age should receive reproductive 	counseling, and ACE inhibitors and angiotensin receptor blockers should be 	avoided in individuals of childbearing age who are not using reliable 	contraception. </a:t>
            </a:r>
            <a:r>
              <a:rPr lang="en-US" sz="1800" b="1" i="0" u="none" strike="noStrike" baseline="0">
                <a:solidFill>
                  <a:srgbClr val="87161F"/>
                </a:solidFill>
                <a:latin typeface="AdvOT8eb9eec2.B"/>
              </a:rPr>
              <a:t>B</a:t>
            </a:r>
            <a:endParaRPr lang="en-US" sz="1800" b="1">
              <a:solidFill>
                <a:srgbClr val="C00000"/>
              </a:solidFill>
              <a:latin typeface="AdvOT8eb9eec2.B"/>
            </a:endParaRPr>
          </a:p>
        </p:txBody>
      </p:sp>
    </p:spTree>
    <p:extLst>
      <p:ext uri="{BB962C8B-B14F-4D97-AF65-F5344CB8AC3E}">
        <p14:creationId xmlns:p14="http://schemas.microsoft.com/office/powerpoint/2010/main" val="261151347"/>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Complications—Nephropathy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72466" y="1815132"/>
            <a:ext cx="8230448" cy="151323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14.82</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For youth with nephropathy, continue monitoring (yearly and/or as indicated 	by urinary albumin-to creatinine ratio and estimated GFR) to detect disease 	progression. </a:t>
            </a:r>
            <a:r>
              <a:rPr lang="en-US" sz="1800" b="1" i="0" u="none" strike="noStrike" baseline="0">
                <a:solidFill>
                  <a:srgbClr val="87161F"/>
                </a:solidFill>
                <a:latin typeface="AdvOT8eb9eec2.B"/>
              </a:rPr>
              <a:t>E</a:t>
            </a:r>
          </a:p>
          <a:p>
            <a:pPr algn="l"/>
            <a:r>
              <a:rPr lang="en-US" sz="1800" b="0" i="0" u="none" strike="noStrike" baseline="0">
                <a:solidFill>
                  <a:srgbClr val="A6192E"/>
                </a:solidFill>
                <a:latin typeface="AdvOT8eb9eec2.B"/>
              </a:rPr>
              <a:t>14.83</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Referral to nephrology is recommended in case of uncertainty of etiology, 	worsening urinary albumin to-creatinine ratio, or decrease in estimated GFR. </a:t>
            </a:r>
            <a:r>
              <a:rPr lang="en-US" sz="1800" b="1" i="0" u="none" strike="noStrike" baseline="0">
                <a:solidFill>
                  <a:srgbClr val="87161F"/>
                </a:solidFill>
                <a:latin typeface="AdvOT8eb9eec2.B"/>
              </a:rPr>
              <a:t>E</a:t>
            </a:r>
            <a:endParaRPr lang="en-US" sz="1800" b="1">
              <a:solidFill>
                <a:srgbClr val="A6192E"/>
              </a:solidFill>
              <a:latin typeface="AdvOT8eb9eec2.B"/>
            </a:endParaRPr>
          </a:p>
        </p:txBody>
      </p:sp>
    </p:spTree>
    <p:extLst>
      <p:ext uri="{BB962C8B-B14F-4D97-AF65-F5344CB8AC3E}">
        <p14:creationId xmlns:p14="http://schemas.microsoft.com/office/powerpoint/2010/main" val="386828848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Complications—Neuropathy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815132"/>
            <a:ext cx="7999068" cy="179023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14.84</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Youth with type 2 diabetes should be screened for the presence of 		neuropathy by foot examination at diagnosis and annually. The examination 	should include inspection, assessment of foot pulses, pinprick and 10-	g mono</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lament sensation tests, testing of vibration sensation using a 128	-Hz tuning fork, and ankle re</a:t>
            </a:r>
            <a:r>
              <a:rPr lang="en-US" sz="1800" b="0" i="0" u="none" strike="noStrike" baseline="0">
                <a:solidFill>
                  <a:srgbClr val="000000"/>
                </a:solidFill>
                <a:latin typeface="AdvOT7b515deb+fb"/>
              </a:rPr>
              <a:t>fl</a:t>
            </a:r>
            <a:r>
              <a:rPr lang="en-US" sz="1800" b="0" i="0" u="none" strike="noStrike" baseline="0">
                <a:solidFill>
                  <a:srgbClr val="000000"/>
                </a:solidFill>
                <a:latin typeface="AdvOT7b515deb"/>
              </a:rPr>
              <a:t>ex tests. </a:t>
            </a:r>
            <a:r>
              <a:rPr lang="en-US" sz="1800" b="1" i="0" u="none" strike="noStrike" baseline="0">
                <a:solidFill>
                  <a:srgbClr val="87161F"/>
                </a:solidFill>
                <a:latin typeface="AdvOT8eb9eec2.B"/>
              </a:rPr>
              <a:t>C</a:t>
            </a:r>
          </a:p>
          <a:p>
            <a:pPr algn="l"/>
            <a:r>
              <a:rPr lang="en-US" sz="1800" b="0" i="0" u="none" strike="noStrike" baseline="0">
                <a:solidFill>
                  <a:srgbClr val="A6192E"/>
                </a:solidFill>
                <a:latin typeface="AdvOT8eb9eec2.B"/>
              </a:rPr>
              <a:t>14.85</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Prevention of neuropathy should focus on achieving glycemic goals. </a:t>
            </a:r>
            <a:r>
              <a:rPr lang="en-US" sz="1800" b="1" i="0" u="none" strike="noStrike" baseline="0">
                <a:solidFill>
                  <a:srgbClr val="87161F"/>
                </a:solidFill>
                <a:latin typeface="AdvOT8eb9eec2.B"/>
              </a:rPr>
              <a:t>C</a:t>
            </a:r>
            <a:endParaRPr lang="en-US" sz="1800" b="1">
              <a:solidFill>
                <a:srgbClr val="A6192E"/>
              </a:solidFill>
              <a:latin typeface="AdvOT8eb9eec2.B"/>
            </a:endParaRPr>
          </a:p>
        </p:txBody>
      </p:sp>
    </p:spTree>
    <p:extLst>
      <p:ext uri="{BB962C8B-B14F-4D97-AF65-F5344CB8AC3E}">
        <p14:creationId xmlns:p14="http://schemas.microsoft.com/office/powerpoint/2010/main" val="125823420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Complications—Retinopathy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744021"/>
            <a:ext cx="7999068" cy="191847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14.86</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Screening for retinopathy should be performed by dilated fundoscopy at or 	soon after diagnosis and annually thereafter. </a:t>
            </a:r>
            <a:r>
              <a:rPr lang="en-US" sz="1800" b="1" i="0" u="none" strike="noStrike" baseline="0">
                <a:solidFill>
                  <a:srgbClr val="87161F"/>
                </a:solidFill>
                <a:latin typeface="AdvOT8eb9eec2.B"/>
              </a:rPr>
              <a:t>C</a:t>
            </a:r>
          </a:p>
          <a:p>
            <a:pPr algn="l"/>
            <a:r>
              <a:rPr lang="en-US" sz="1800" b="0" i="0" u="none" strike="noStrike" baseline="0">
                <a:solidFill>
                  <a:srgbClr val="A6192E"/>
                </a:solidFill>
                <a:latin typeface="AdvOT8eb9eec2.B"/>
              </a:rPr>
              <a:t>14.87</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Optimizing glycemia is recommended to decrease the risk or slow the 	progression of retinopathy.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14.88</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Less frequent examination (every 2 years) may be considered if achieving 	glycemic goals and a normal eye exam. </a:t>
            </a:r>
            <a:r>
              <a:rPr lang="en-US" sz="1800" b="1" i="0" u="none" strike="noStrike" baseline="0">
                <a:solidFill>
                  <a:srgbClr val="87161F"/>
                </a:solidFill>
                <a:latin typeface="AdvOT8eb9eec2.B"/>
              </a:rPr>
              <a:t>C</a:t>
            </a:r>
            <a:endParaRPr lang="en-US" sz="1800" b="1">
              <a:solidFill>
                <a:srgbClr val="A6192E"/>
              </a:solidFill>
              <a:latin typeface="AdvOT8eb9eec2.B"/>
            </a:endParaRPr>
          </a:p>
        </p:txBody>
      </p:sp>
    </p:spTree>
    <p:extLst>
      <p:ext uri="{BB962C8B-B14F-4D97-AF65-F5344CB8AC3E}">
        <p14:creationId xmlns:p14="http://schemas.microsoft.com/office/powerpoint/2010/main" val="2676228893"/>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Complications—Retinopathy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744021"/>
            <a:ext cx="7999068" cy="179023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14.89</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Programs that use retinal photography (with remote reading or use of a 	validated assessment tool) to improve access to diabetic retinopathy 	screening can be appropriate screening strategies for diabetic retinopathy.	Such programs need to provide pathways for timely referral for a 	comprehensive eye examination when indicated. </a:t>
            </a:r>
            <a:r>
              <a:rPr lang="en-US" sz="1800" b="1" i="0" u="none" strike="noStrike" baseline="0" dirty="0">
                <a:solidFill>
                  <a:srgbClr val="87161F"/>
                </a:solidFill>
                <a:latin typeface="AdvOT8eb9eec2.B"/>
              </a:rPr>
              <a:t>E</a:t>
            </a:r>
            <a:endParaRPr lang="en-US" sz="1800" b="1" dirty="0">
              <a:solidFill>
                <a:srgbClr val="A6192E"/>
              </a:solidFill>
              <a:latin typeface="AdvOT8eb9eec2.B"/>
            </a:endParaRPr>
          </a:p>
          <a:p>
            <a:pPr algn="l"/>
            <a:r>
              <a:rPr lang="en-US" sz="1800" dirty="0">
                <a:latin typeface="AdvOT8eb9eec2.B"/>
              </a:rPr>
              <a:t>	</a:t>
            </a:r>
            <a:endParaRPr lang="en-US" sz="1800" dirty="0">
              <a:solidFill>
                <a:srgbClr val="A6192E"/>
              </a:solidFill>
              <a:latin typeface="AdvOT8eb9eec2.B"/>
            </a:endParaRPr>
          </a:p>
        </p:txBody>
      </p:sp>
    </p:spTree>
    <p:extLst>
      <p:ext uri="{BB962C8B-B14F-4D97-AF65-F5344CB8AC3E}">
        <p14:creationId xmlns:p14="http://schemas.microsoft.com/office/powerpoint/2010/main" val="1791753527"/>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Complications—Nonalcoholic Fatty Liver Disease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72466" y="1953632"/>
            <a:ext cx="7999068" cy="151323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14.90</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Evaluation of youth with type 2 diabetes for nonalcoholic fatty liver disease 	(by measuring AST and ALT) should be done at diagnosis and annually 	thereafter.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14.91</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Referral to gastroenterology should be considered for persistently elevated 	or worsening transaminases. </a:t>
            </a:r>
            <a:r>
              <a:rPr lang="en-US" sz="1800" b="1" i="0" u="none" strike="noStrike" baseline="0">
                <a:solidFill>
                  <a:srgbClr val="87161F"/>
                </a:solidFill>
                <a:latin typeface="AdvOT8eb9eec2.B"/>
              </a:rPr>
              <a:t>B</a:t>
            </a:r>
            <a:endParaRPr lang="en-US" sz="1800" b="1">
              <a:solidFill>
                <a:srgbClr val="A6192E"/>
              </a:solidFill>
              <a:latin typeface="AdvOT8eb9eec2.B"/>
            </a:endParaRPr>
          </a:p>
        </p:txBody>
      </p:sp>
    </p:spTree>
    <p:extLst>
      <p:ext uri="{BB962C8B-B14F-4D97-AF65-F5344CB8AC3E}">
        <p14:creationId xmlns:p14="http://schemas.microsoft.com/office/powerpoint/2010/main" val="4190688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7" name="Title 1">
            <a:extLst>
              <a:ext uri="{FF2B5EF4-FFF2-40B4-BE49-F238E27FC236}">
                <a16:creationId xmlns:a16="http://schemas.microsoft.com/office/drawing/2014/main" id="{31AC3CE2-C8C2-4809-BF47-045512EA7B86}"/>
              </a:ext>
            </a:extLst>
          </p:cNvPr>
          <p:cNvSpPr txBox="1">
            <a:spLocks/>
          </p:cNvSpPr>
          <p:nvPr/>
        </p:nvSpPr>
        <p:spPr>
          <a:xfrm>
            <a:off x="307754" y="2019666"/>
            <a:ext cx="4136924" cy="38779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dirty="0"/>
              <a:t>diabetes.org/</a:t>
            </a:r>
            <a:r>
              <a:rPr lang="en-US" dirty="0" err="1"/>
              <a:t>socrisktest</a:t>
            </a:r>
            <a:endParaRPr lang="en-US" dirty="0">
              <a:solidFill>
                <a:srgbClr val="A6192E"/>
              </a:solidFill>
            </a:endParaRPr>
          </a:p>
        </p:txBody>
      </p:sp>
      <p:sp>
        <p:nvSpPr>
          <p:cNvPr id="8" name="TextBox 7">
            <a:extLst>
              <a:ext uri="{FF2B5EF4-FFF2-40B4-BE49-F238E27FC236}">
                <a16:creationId xmlns:a16="http://schemas.microsoft.com/office/drawing/2014/main" id="{A0253906-EFDD-4D48-AEB5-AABA93F462D2}"/>
              </a:ext>
            </a:extLst>
          </p:cNvPr>
          <p:cNvSpPr txBox="1">
            <a:spLocks noChangeArrowheads="1"/>
          </p:cNvSpPr>
          <p:nvPr/>
        </p:nvSpPr>
        <p:spPr bwMode="auto">
          <a:xfrm>
            <a:off x="136779" y="4497169"/>
            <a:ext cx="40387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Diagnosis and Classification of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1):S20-S42</a:t>
            </a:r>
          </a:p>
        </p:txBody>
      </p:sp>
      <p:pic>
        <p:nvPicPr>
          <p:cNvPr id="5" name="Picture 4">
            <a:extLst>
              <a:ext uri="{FF2B5EF4-FFF2-40B4-BE49-F238E27FC236}">
                <a16:creationId xmlns:a16="http://schemas.microsoft.com/office/drawing/2014/main" id="{80164E58-57D7-8541-BEBE-D09A7A0FB1DD}"/>
              </a:ext>
            </a:extLst>
          </p:cNvPr>
          <p:cNvPicPr>
            <a:picLocks noChangeAspect="1"/>
          </p:cNvPicPr>
          <p:nvPr/>
        </p:nvPicPr>
        <p:blipFill>
          <a:blip r:embed="rId2"/>
          <a:stretch>
            <a:fillRect/>
          </a:stretch>
        </p:blipFill>
        <p:spPr>
          <a:xfrm>
            <a:off x="5518150" y="216295"/>
            <a:ext cx="3133276" cy="4280874"/>
          </a:xfrm>
          <a:prstGeom prst="rect">
            <a:avLst/>
          </a:prstGeom>
        </p:spPr>
      </p:pic>
    </p:spTree>
    <p:extLst>
      <p:ext uri="{BB962C8B-B14F-4D97-AF65-F5344CB8AC3E}">
        <p14:creationId xmlns:p14="http://schemas.microsoft.com/office/powerpoint/2010/main" val="576237735"/>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Complications—Obstructive Sleep Apnea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835858"/>
            <a:ext cx="7999068" cy="110799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14.92</a:t>
            </a:r>
            <a:r>
              <a:rPr lang="en-US" sz="1800" b="0" i="0" u="none" strike="noStrike" baseline="0">
                <a:latin typeface="AdvOT8eb9eec2.B"/>
              </a:rPr>
              <a:t> 	</a:t>
            </a:r>
            <a:r>
              <a:rPr lang="en-US" sz="1800" b="0" i="0" u="none" strike="noStrike" baseline="0">
                <a:latin typeface="AdvOT7b515deb"/>
              </a:rPr>
              <a:t>Screening for symptoms of sleep apnea should be done at each visit, and 	referral to a pediatric sleep </a:t>
            </a:r>
            <a:r>
              <a:rPr lang="en-US" sz="1800" b="0" i="0" u="none" strike="noStrike" baseline="0">
                <a:solidFill>
                  <a:srgbClr val="000000"/>
                </a:solidFill>
                <a:latin typeface="AdvOT7b515deb"/>
              </a:rPr>
              <a:t>specialist for evaluation and a polysomnogram, 	if indicated, is recommended. Obstructive sleep apnea should be treated 	when documented. </a:t>
            </a:r>
            <a:r>
              <a:rPr lang="en-US" sz="1800" b="1" i="0" u="none" strike="noStrike" baseline="0">
                <a:solidFill>
                  <a:srgbClr val="87161F"/>
                </a:solidFill>
                <a:latin typeface="AdvOT8eb9eec2.B"/>
              </a:rPr>
              <a:t>B</a:t>
            </a:r>
            <a:endParaRPr lang="en-US" sz="1800" b="1">
              <a:solidFill>
                <a:srgbClr val="A6192E"/>
              </a:solidFill>
              <a:latin typeface="AdvOT8eb9eec2.B"/>
            </a:endParaRPr>
          </a:p>
        </p:txBody>
      </p:sp>
    </p:spTree>
    <p:extLst>
      <p:ext uri="{BB962C8B-B14F-4D97-AF65-F5344CB8AC3E}">
        <p14:creationId xmlns:p14="http://schemas.microsoft.com/office/powerpoint/2010/main" val="3060106425"/>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Complications—Polycystic Ovary Syndrome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744021"/>
            <a:ext cx="8144956" cy="151323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14.93</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Evaluate for polycystic ovary syndrome in female adolescents with type 2 	diabetes, including laboratory studies, when indicated.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14.94 	</a:t>
            </a:r>
            <a:r>
              <a:rPr lang="en-US" sz="1800" b="0" i="0" u="none" strike="noStrike" baseline="0">
                <a:solidFill>
                  <a:srgbClr val="000000"/>
                </a:solidFill>
                <a:latin typeface="AdvOT7b515deb"/>
              </a:rPr>
              <a:t>Metformin, in addition to lifestyle modi</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cation, is likely to improve the 	menstrual cyclicity and hyperandrogenism in female individuals with type 2 	diabetes. </a:t>
            </a:r>
            <a:r>
              <a:rPr lang="en-US" sz="1800" b="1" i="0" u="none" strike="noStrike" baseline="0">
                <a:solidFill>
                  <a:srgbClr val="87161F"/>
                </a:solidFill>
                <a:latin typeface="AdvOT8eb9eec2.B"/>
              </a:rPr>
              <a:t>E</a:t>
            </a:r>
            <a:endParaRPr lang="en-US" sz="1800" b="1">
              <a:solidFill>
                <a:srgbClr val="A6192E"/>
              </a:solidFill>
              <a:latin typeface="AdvOT8eb9eec2.B"/>
            </a:endParaRPr>
          </a:p>
        </p:txBody>
      </p:sp>
    </p:spTree>
    <p:extLst>
      <p:ext uri="{BB962C8B-B14F-4D97-AF65-F5344CB8AC3E}">
        <p14:creationId xmlns:p14="http://schemas.microsoft.com/office/powerpoint/2010/main" val="2026337082"/>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Complications—Cardiovascular Disease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744021"/>
            <a:ext cx="7999068" cy="8309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14.95</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Intensive lifestyle interventions focusing on weight loss, dyslipidemia, 	hypertension, and </a:t>
            </a:r>
            <a:r>
              <a:rPr lang="en-US" sz="1800" b="0" i="0" u="none" strike="noStrike" baseline="0" err="1">
                <a:solidFill>
                  <a:srgbClr val="000000"/>
                </a:solidFill>
                <a:latin typeface="AdvOT7b515deb"/>
              </a:rPr>
              <a:t>dysglycemia</a:t>
            </a:r>
            <a:r>
              <a:rPr lang="en-US" sz="1800" b="0" i="0" u="none" strike="noStrike" baseline="0">
                <a:solidFill>
                  <a:srgbClr val="000000"/>
                </a:solidFill>
                <a:latin typeface="AdvOT7b515deb"/>
              </a:rPr>
              <a:t> are important to prevent overt 	macrovascular disease in early adulthood. </a:t>
            </a:r>
            <a:r>
              <a:rPr lang="en-US" sz="1800" b="1" i="0" u="none" strike="noStrike" baseline="0">
                <a:solidFill>
                  <a:srgbClr val="87161F"/>
                </a:solidFill>
                <a:latin typeface="AdvOT8eb9eec2.B"/>
              </a:rPr>
              <a:t>E</a:t>
            </a:r>
            <a:endParaRPr lang="en-US" sz="1800" b="1">
              <a:solidFill>
                <a:srgbClr val="A6192E"/>
              </a:solidFill>
              <a:latin typeface="AdvOT8eb9eec2.B"/>
            </a:endParaRPr>
          </a:p>
        </p:txBody>
      </p:sp>
    </p:spTree>
    <p:extLst>
      <p:ext uri="{BB962C8B-B14F-4D97-AF65-F5344CB8AC3E}">
        <p14:creationId xmlns:p14="http://schemas.microsoft.com/office/powerpoint/2010/main" val="1240556009"/>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Complications—Dyslipidemia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319724" y="1655008"/>
            <a:ext cx="8359074"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14.96</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Lipid screening should be performed initially after optimizing glycemia and 	annually thereafter. </a:t>
            </a:r>
            <a:r>
              <a:rPr lang="en-US" sz="1800" b="1" i="0" u="none" strike="noStrike" baseline="0" dirty="0">
                <a:solidFill>
                  <a:srgbClr val="87161F"/>
                </a:solidFill>
                <a:latin typeface="AdvOT8eb9eec2.B"/>
              </a:rPr>
              <a:t>B</a:t>
            </a:r>
          </a:p>
          <a:p>
            <a:pPr algn="l"/>
            <a:r>
              <a:rPr lang="en-US" sz="1800" b="0" i="0" u="none" strike="noStrike" baseline="0" dirty="0">
                <a:solidFill>
                  <a:srgbClr val="A6192E"/>
                </a:solidFill>
                <a:latin typeface="AdvOT8eb9eec2.B"/>
              </a:rPr>
              <a:t>14.97</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Optimal goals are LDL cholesterol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100 mg/dL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2.6 mmol/L), HDL cholesterol 	</a:t>
            </a:r>
            <a:r>
              <a:rPr lang="en-US" sz="1800" b="0" i="0" u="none" strike="noStrike" baseline="0" dirty="0">
                <a:solidFill>
                  <a:srgbClr val="000000"/>
                </a:solidFill>
                <a:latin typeface="AdvP4C4E51"/>
              </a:rPr>
              <a:t>&gt;</a:t>
            </a:r>
            <a:r>
              <a:rPr lang="en-US" sz="1800" b="0" i="0" u="none" strike="noStrike" baseline="0" dirty="0">
                <a:solidFill>
                  <a:srgbClr val="000000"/>
                </a:solidFill>
                <a:latin typeface="AdvOT7b515deb"/>
              </a:rPr>
              <a:t>35 mg/dL (</a:t>
            </a:r>
            <a:r>
              <a:rPr lang="en-US" sz="1800" b="0" i="0" u="none" strike="noStrike" baseline="0" dirty="0">
                <a:solidFill>
                  <a:srgbClr val="000000"/>
                </a:solidFill>
                <a:latin typeface="AdvP4C4E51"/>
              </a:rPr>
              <a:t>&gt;</a:t>
            </a:r>
            <a:r>
              <a:rPr lang="en-US" sz="1800" b="0" i="0" u="none" strike="noStrike" baseline="0" dirty="0">
                <a:solidFill>
                  <a:srgbClr val="000000"/>
                </a:solidFill>
                <a:latin typeface="AdvOT7b515deb"/>
              </a:rPr>
              <a:t>0.91 mmol/L), and triglycerides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150 mg/dL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1.7 mmol/L). </a:t>
            </a:r>
            <a:r>
              <a:rPr lang="en-US" sz="1800" b="1" i="0" u="none" strike="noStrike" baseline="0" dirty="0">
                <a:solidFill>
                  <a:srgbClr val="87161F"/>
                </a:solidFill>
                <a:latin typeface="AdvOT8eb9eec2.B"/>
              </a:rPr>
              <a:t>E</a:t>
            </a:r>
          </a:p>
          <a:p>
            <a:pPr algn="l"/>
            <a:r>
              <a:rPr lang="en-US" sz="1800" b="0" i="0" u="none" strike="noStrike" baseline="0" dirty="0">
                <a:solidFill>
                  <a:srgbClr val="A6192E"/>
                </a:solidFill>
                <a:latin typeface="AdvOT8eb9eec2.B"/>
              </a:rPr>
              <a:t>14.98</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If lipids are abnormal, initial therapy should consist of optimizing glycemia 	and medical nutritional therapy to limit the amount of calories from fat to 	25</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30% and saturated fat to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7%, limit cholesterol to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200 mg/day, avoid 	trans fats, and aim for 10% calories from monounsaturated fats for elevated 	LDL. For elevated triglycerides, medical nutrition therapy should also focus 	on decreasing simple sugar intake and increasing dietary n-3 fatty acids in 	addition to the above changes. </a:t>
            </a:r>
            <a:r>
              <a:rPr lang="en-US" sz="1800" b="1" i="0" u="none" strike="noStrike" baseline="0" dirty="0">
                <a:solidFill>
                  <a:srgbClr val="87161F"/>
                </a:solidFill>
                <a:latin typeface="AdvOT8eb9eec2.B"/>
              </a:rPr>
              <a:t>A</a:t>
            </a:r>
          </a:p>
        </p:txBody>
      </p:sp>
    </p:spTree>
    <p:extLst>
      <p:ext uri="{BB962C8B-B14F-4D97-AF65-F5344CB8AC3E}">
        <p14:creationId xmlns:p14="http://schemas.microsoft.com/office/powerpoint/2010/main" val="3624806959"/>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Complications—Dyslipidemia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72466" y="1807408"/>
            <a:ext cx="7999068"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14.99</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If LDL cholesterol remains </a:t>
            </a:r>
            <a:r>
              <a:rPr lang="en-US" sz="1800" b="0" i="0" u="none" strike="noStrike" baseline="0">
                <a:solidFill>
                  <a:srgbClr val="000000"/>
                </a:solidFill>
                <a:latin typeface="AdvP4C4E51"/>
              </a:rPr>
              <a:t>&gt;</a:t>
            </a:r>
            <a:r>
              <a:rPr lang="en-US" sz="1800" b="0" i="0" u="none" strike="noStrike" baseline="0">
                <a:solidFill>
                  <a:srgbClr val="000000"/>
                </a:solidFill>
                <a:latin typeface="AdvOT7b515deb"/>
              </a:rPr>
              <a:t>130 mg/dL (</a:t>
            </a:r>
            <a:r>
              <a:rPr lang="en-US" sz="1800" b="0" i="0" u="none" strike="noStrike" baseline="0">
                <a:solidFill>
                  <a:srgbClr val="000000"/>
                </a:solidFill>
                <a:latin typeface="AdvP4C4E51"/>
              </a:rPr>
              <a:t>&gt;</a:t>
            </a:r>
            <a:r>
              <a:rPr lang="en-US" sz="1800" b="0" i="0" u="none" strike="noStrike" baseline="0">
                <a:solidFill>
                  <a:srgbClr val="000000"/>
                </a:solidFill>
                <a:latin typeface="AdvOT7b515deb"/>
              </a:rPr>
              <a:t>3.4 mmol/L) after 6 months of 	dietary intervention, initiate therapy with statin, with a goal of </a:t>
            </a:r>
            <a:r>
              <a:rPr lang="it-IT" sz="1800" b="0" i="0" u="none" strike="noStrike" baseline="0">
                <a:solidFill>
                  <a:srgbClr val="000000"/>
                </a:solidFill>
                <a:latin typeface="AdvOT7b515deb"/>
              </a:rPr>
              <a:t>LDL </a:t>
            </a:r>
            <a:r>
              <a:rPr lang="it-IT" sz="1800" b="0" i="0" u="none" strike="noStrike" baseline="0">
                <a:solidFill>
                  <a:srgbClr val="000000"/>
                </a:solidFill>
                <a:latin typeface="AdvP4C4E51"/>
              </a:rPr>
              <a:t>&lt;</a:t>
            </a:r>
            <a:r>
              <a:rPr lang="it-IT" sz="1800" b="0" i="0" u="none" strike="noStrike" baseline="0">
                <a:solidFill>
                  <a:srgbClr val="000000"/>
                </a:solidFill>
                <a:latin typeface="AdvOT7b515deb"/>
              </a:rPr>
              <a:t>100 	mg/dL (</a:t>
            </a:r>
            <a:r>
              <a:rPr lang="it-IT" sz="1800" b="0" i="0" u="none" strike="noStrike" baseline="0">
                <a:solidFill>
                  <a:srgbClr val="000000"/>
                </a:solidFill>
                <a:latin typeface="AdvP4C4E51"/>
              </a:rPr>
              <a:t>&lt;</a:t>
            </a:r>
            <a:r>
              <a:rPr lang="it-IT" sz="1800" b="0" i="0" u="none" strike="noStrike" baseline="0">
                <a:solidFill>
                  <a:srgbClr val="000000"/>
                </a:solidFill>
                <a:latin typeface="AdvOT7b515deb"/>
              </a:rPr>
              <a:t>2.6 mmol/L). Due </a:t>
            </a:r>
            <a:r>
              <a:rPr lang="en-US" sz="1800" b="0" i="0" u="none" strike="noStrike" baseline="0">
                <a:solidFill>
                  <a:srgbClr val="000000"/>
                </a:solidFill>
                <a:latin typeface="AdvOT7b515deb"/>
              </a:rPr>
              <a:t>to the potential teratogenic effects, individuals 	of childbearing age should receive reproductive counseling, and statins 	should be avoided in individuals of childbearing age who are not using 	reliable contraception.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14.100</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If triglycerides are</a:t>
            </a:r>
            <a:r>
              <a:rPr lang="en-US" sz="1800" b="0" i="0" u="none" strike="noStrike" baseline="0">
                <a:solidFill>
                  <a:srgbClr val="000000"/>
                </a:solidFill>
                <a:latin typeface="AdvP4C4E51"/>
              </a:rPr>
              <a:t>&gt;</a:t>
            </a:r>
            <a:r>
              <a:rPr lang="en-US" sz="1800" b="0" i="0" u="none" strike="noStrike" baseline="0">
                <a:solidFill>
                  <a:srgbClr val="000000"/>
                </a:solidFill>
                <a:latin typeface="AdvOT7b515deb"/>
              </a:rPr>
              <a:t>400mg/dL (</a:t>
            </a:r>
            <a:r>
              <a:rPr lang="en-US" sz="1800" b="0" i="0" u="none" strike="noStrike" baseline="0">
                <a:solidFill>
                  <a:srgbClr val="000000"/>
                </a:solidFill>
                <a:latin typeface="AdvP4C4E51"/>
              </a:rPr>
              <a:t>&gt;</a:t>
            </a:r>
            <a:r>
              <a:rPr lang="en-US" sz="1800" b="0" i="0" u="none" strike="noStrike" baseline="0">
                <a:solidFill>
                  <a:srgbClr val="000000"/>
                </a:solidFill>
                <a:latin typeface="AdvOT7b515deb"/>
              </a:rPr>
              <a:t>4.7mmol/L) fasting or</a:t>
            </a:r>
            <a:r>
              <a:rPr lang="en-US" sz="1800" b="0" i="0" u="none" strike="noStrike" baseline="0">
                <a:solidFill>
                  <a:srgbClr val="000000"/>
                </a:solidFill>
                <a:latin typeface="AdvP4C4E51"/>
              </a:rPr>
              <a:t>&gt;</a:t>
            </a:r>
            <a:r>
              <a:rPr lang="en-US" sz="1800" b="0" i="0" u="none" strike="noStrike" baseline="0">
                <a:solidFill>
                  <a:srgbClr val="000000"/>
                </a:solidFill>
                <a:latin typeface="AdvOT7b515deb"/>
              </a:rPr>
              <a:t>1,000mg/dL (</a:t>
            </a:r>
            <a:r>
              <a:rPr lang="en-US" sz="1800" b="0" i="0" u="none" strike="noStrike" baseline="0">
                <a:solidFill>
                  <a:srgbClr val="000000"/>
                </a:solidFill>
                <a:latin typeface="AdvP4C4E51"/>
              </a:rPr>
              <a:t>&gt;</a:t>
            </a:r>
            <a:r>
              <a:rPr lang="en-US" sz="1800" b="0" i="0" u="none" strike="noStrike" baseline="0">
                <a:solidFill>
                  <a:srgbClr val="000000"/>
                </a:solidFill>
                <a:latin typeface="AdvOT7b515deb"/>
              </a:rPr>
              <a:t>11.6 	mmol/L) non fasting, optimize glycemia and begin </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brate, with a goal of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400 mg/dL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4.7 mmol/L) fasting to reduce risk for pancreatitis. </a:t>
            </a:r>
            <a:r>
              <a:rPr lang="en-US" sz="1800" b="1" i="0" u="none" strike="noStrike" baseline="0">
                <a:solidFill>
                  <a:srgbClr val="87161F"/>
                </a:solidFill>
                <a:latin typeface="AdvOT8eb9eec2.B"/>
              </a:rPr>
              <a:t>C</a:t>
            </a:r>
            <a:endParaRPr lang="en-US" sz="1800" b="1">
              <a:solidFill>
                <a:srgbClr val="A6192E"/>
              </a:solidFill>
              <a:latin typeface="AdvOT8eb9eec2.B"/>
            </a:endParaRPr>
          </a:p>
        </p:txBody>
      </p:sp>
    </p:spTree>
    <p:extLst>
      <p:ext uri="{BB962C8B-B14F-4D97-AF65-F5344CB8AC3E}">
        <p14:creationId xmlns:p14="http://schemas.microsoft.com/office/powerpoint/2010/main" val="2891811083"/>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Prevention &amp; Management of Complications—Cardiac Function Testing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655008"/>
            <a:ext cx="7999068" cy="8309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14.101</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Routine screening for heart disease with electrocardiogram, 	echocardiogram, or stress testing is not recommended in asymptomatic 	youth with type 2 diabetes. </a:t>
            </a:r>
            <a:r>
              <a:rPr lang="en-US" sz="1800" b="1" i="0" u="none" strike="noStrike" baseline="0">
                <a:solidFill>
                  <a:srgbClr val="87161F"/>
                </a:solidFill>
                <a:latin typeface="AdvOT8eb9eec2.B"/>
              </a:rPr>
              <a:t>B</a:t>
            </a:r>
            <a:endParaRPr lang="en-US" sz="1800" b="1">
              <a:solidFill>
                <a:srgbClr val="A6192E"/>
              </a:solidFill>
              <a:latin typeface="AdvOT8eb9eec2.B"/>
            </a:endParaRPr>
          </a:p>
        </p:txBody>
      </p:sp>
    </p:spTree>
    <p:extLst>
      <p:ext uri="{BB962C8B-B14F-4D97-AF65-F5344CB8AC3E}">
        <p14:creationId xmlns:p14="http://schemas.microsoft.com/office/powerpoint/2010/main" val="3521707872"/>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Psychosocial Factors (Type 2)</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14.102</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Health care professionals should screen for food insecurity, housing 	instability/homelessness, health literacy, </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nancial barriers, and social/ 	community support and apply that information to treatment decisions. </a:t>
            </a:r>
            <a:r>
              <a:rPr lang="en-US" sz="1800" b="1" i="0" u="none" strike="noStrike" baseline="0">
                <a:solidFill>
                  <a:srgbClr val="87161F"/>
                </a:solidFill>
                <a:latin typeface="AdvOT8eb9eec2.B"/>
              </a:rPr>
              <a:t>E</a:t>
            </a:r>
          </a:p>
          <a:p>
            <a:pPr algn="l"/>
            <a:r>
              <a:rPr lang="en-US" sz="1800" b="0" i="0" u="none" strike="noStrike" baseline="0">
                <a:solidFill>
                  <a:srgbClr val="A6192E"/>
                </a:solidFill>
                <a:latin typeface="AdvOT8eb9eec2.B"/>
              </a:rPr>
              <a:t>14.103</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Use age-appropriate standardized and validated tools to screen for diabetes 	distress, depressive symptoms, and behavioral health in youth with type 2 	diabetes, with attention to symptoms of depression and disordered eating, 	and refer to a quali</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ed behavioral health professional when indicated. </a:t>
            </a:r>
            <a:r>
              <a:rPr lang="en-US" sz="1800" b="1" i="0" u="none" strike="noStrike" baseline="0">
                <a:solidFill>
                  <a:srgbClr val="87161F"/>
                </a:solidFill>
                <a:latin typeface="AdvOT8eb9eec2.B"/>
              </a:rPr>
              <a:t>B</a:t>
            </a:r>
            <a:endParaRPr lang="en-US" sz="1800" b="1">
              <a:solidFill>
                <a:srgbClr val="A6192E"/>
              </a:solidFill>
              <a:latin typeface="AdvOT8eb9eec2.B"/>
            </a:endParaRPr>
          </a:p>
        </p:txBody>
      </p:sp>
    </p:spTree>
    <p:extLst>
      <p:ext uri="{BB962C8B-B14F-4D97-AF65-F5344CB8AC3E}">
        <p14:creationId xmlns:p14="http://schemas.microsoft.com/office/powerpoint/2010/main" val="3625321192"/>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Psychosocial Factors (Type 2)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314306"/>
            <a:ext cx="7999068" cy="179023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14.104</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Starting at puberty, preconception counseling should be incorporated into 	routine diabetes clinic visits for all individuals of childbearing potential 	because of the adverse pregnancy outcomes in this population. </a:t>
            </a:r>
            <a:r>
              <a:rPr lang="en-US" sz="1800" b="1" i="0" u="none" strike="noStrike" baseline="0">
                <a:solidFill>
                  <a:srgbClr val="87161F"/>
                </a:solidFill>
                <a:latin typeface="AdvOT8eb9eec2.B"/>
              </a:rPr>
              <a:t>A</a:t>
            </a:r>
          </a:p>
          <a:p>
            <a:pPr algn="l"/>
            <a:r>
              <a:rPr lang="en-US" sz="1800" b="0" i="0" u="none" strike="noStrike" baseline="0">
                <a:solidFill>
                  <a:srgbClr val="A6192E"/>
                </a:solidFill>
                <a:latin typeface="AdvOT8eb9eec2.B"/>
              </a:rPr>
              <a:t>14.105</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Adolescents and young adults should be screened for tobacco/nicotine, 	electronic cigarettes, substance use, and alcohol use at diagnosis and 	regularly thereafter. </a:t>
            </a:r>
            <a:r>
              <a:rPr lang="en-US" sz="1800" b="1" i="0" u="none" strike="noStrike" baseline="0">
                <a:solidFill>
                  <a:srgbClr val="87161F"/>
                </a:solidFill>
                <a:latin typeface="AdvOT8eb9eec2.B"/>
              </a:rPr>
              <a:t>C</a:t>
            </a:r>
            <a:endParaRPr lang="en-US" sz="1800" b="1">
              <a:solidFill>
                <a:srgbClr val="A6192E"/>
              </a:solidFill>
              <a:latin typeface="AdvOT8eb9eec2.B"/>
            </a:endParaRPr>
          </a:p>
        </p:txBody>
      </p:sp>
    </p:spTree>
    <p:extLst>
      <p:ext uri="{BB962C8B-B14F-4D97-AF65-F5344CB8AC3E}">
        <p14:creationId xmlns:p14="http://schemas.microsoft.com/office/powerpoint/2010/main" val="1827768795"/>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dirty="0"/>
              <a:t>Substance use in Pediatric Diabetes: Tobacco and Electronic Cigarettes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727644"/>
            <a:ext cx="7999068" cy="123623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14.106</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Elicit a smoking history at initial and follow-up diabetes visits. </a:t>
            </a:r>
            <a:r>
              <a:rPr lang="en-US" sz="1800" dirty="0">
                <a:solidFill>
                  <a:srgbClr val="000000"/>
                </a:solidFill>
                <a:latin typeface="AdvOT7b515deb"/>
              </a:rPr>
              <a:t>D</a:t>
            </a:r>
            <a:r>
              <a:rPr lang="en-US" sz="1800" b="0" i="0" u="none" strike="noStrike" baseline="0" dirty="0">
                <a:solidFill>
                  <a:srgbClr val="000000"/>
                </a:solidFill>
                <a:latin typeface="AdvOT7b515deb"/>
              </a:rPr>
              <a:t>iscourage 	smoking in youth who do not smoke and encourage smoking cessation in 	those who do smoke. </a:t>
            </a:r>
            <a:r>
              <a:rPr lang="en-US" sz="1800" b="1" i="0" u="none" strike="noStrike" baseline="0" dirty="0">
                <a:solidFill>
                  <a:srgbClr val="87161F"/>
                </a:solidFill>
                <a:latin typeface="AdvOT8eb9eec2.B"/>
              </a:rPr>
              <a:t>A</a:t>
            </a:r>
          </a:p>
          <a:p>
            <a:pPr algn="l"/>
            <a:r>
              <a:rPr lang="en-US" sz="1800" b="0" i="0" u="none" strike="noStrike" baseline="0" dirty="0">
                <a:solidFill>
                  <a:srgbClr val="A6192E"/>
                </a:solidFill>
                <a:latin typeface="AdvOT8eb9eec2.B"/>
              </a:rPr>
              <a:t>14.107</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Electronic cigarette use should be discouraged. </a:t>
            </a:r>
            <a:r>
              <a:rPr lang="en-US" sz="1800" b="1" i="0" u="none" strike="noStrike" baseline="0" dirty="0">
                <a:solidFill>
                  <a:srgbClr val="87161F"/>
                </a:solidFill>
                <a:latin typeface="AdvOT8eb9eec2.B"/>
              </a:rPr>
              <a:t>A</a:t>
            </a:r>
            <a:endParaRPr lang="en-US" sz="1800" b="1" dirty="0">
              <a:solidFill>
                <a:srgbClr val="A6192E"/>
              </a:solidFill>
              <a:latin typeface="AdvOT8eb9eec2.B"/>
            </a:endParaRPr>
          </a:p>
        </p:txBody>
      </p:sp>
    </p:spTree>
    <p:extLst>
      <p:ext uri="{BB962C8B-B14F-4D97-AF65-F5344CB8AC3E}">
        <p14:creationId xmlns:p14="http://schemas.microsoft.com/office/powerpoint/2010/main" val="3742340397"/>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dirty="0"/>
              <a:t>Transition from Pediatric to Adult Care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Children and adolescents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14.108</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Pediatric diabetes care teams should implement transition preparation 	programs for youth beginning in early adolescence and, at the latest, at 	least 1 year before the anticipated transfer from pediatric to adult health 	care. </a:t>
            </a:r>
            <a:r>
              <a:rPr lang="en-US" sz="1800" b="1" i="0" u="none" strike="noStrike" baseline="0">
                <a:solidFill>
                  <a:srgbClr val="87161F"/>
                </a:solidFill>
                <a:latin typeface="AdvOT8eb9eec2.B"/>
              </a:rPr>
              <a:t>E</a:t>
            </a:r>
          </a:p>
          <a:p>
            <a:pPr algn="l"/>
            <a:r>
              <a:rPr lang="en-US" sz="1800" b="0" i="0" u="none" strike="noStrike" baseline="0">
                <a:solidFill>
                  <a:srgbClr val="A6192E"/>
                </a:solidFill>
                <a:latin typeface="AdvOT8eb9eec2.B"/>
              </a:rPr>
              <a:t>14.109</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Interprofessional adult and pediatric health care teams should provide 	support and resources for adolescents, young adults, and their families prior 	to and during the transition process from pediatric to adult health care. </a:t>
            </a:r>
            <a:r>
              <a:rPr lang="en-US" sz="1800" b="1" i="0" u="none" strike="noStrike" baseline="0">
                <a:solidFill>
                  <a:srgbClr val="87161F"/>
                </a:solidFill>
                <a:latin typeface="AdvOT8eb9eec2.B"/>
              </a:rPr>
              <a:t>E</a:t>
            </a:r>
          </a:p>
          <a:p>
            <a:pPr algn="l"/>
            <a:r>
              <a:rPr lang="en-US" sz="1800" b="0" i="0" u="none" strike="noStrike" baseline="0">
                <a:solidFill>
                  <a:srgbClr val="A6192E"/>
                </a:solidFill>
                <a:latin typeface="AdvOT8eb9eec2.B"/>
              </a:rPr>
              <a:t>14.110</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Pediatric diabetes specialists should partner with youth with diabetes and 	their caregivers to decide on the timing of transfer to an adult diabetes 	specialist. </a:t>
            </a:r>
            <a:r>
              <a:rPr lang="en-US" sz="1800" b="1" i="0" u="none" strike="noStrike" baseline="0">
                <a:solidFill>
                  <a:srgbClr val="87161F"/>
                </a:solidFill>
                <a:latin typeface="AdvOT8eb9eec2.B"/>
              </a:rPr>
              <a:t>E</a:t>
            </a:r>
            <a:endParaRPr lang="en-US" sz="1800" b="1">
              <a:solidFill>
                <a:srgbClr val="A6192E"/>
              </a:solidFill>
              <a:latin typeface="AdvOT8eb9eec2.B"/>
            </a:endParaRPr>
          </a:p>
        </p:txBody>
      </p:sp>
    </p:spTree>
    <p:extLst>
      <p:ext uri="{BB962C8B-B14F-4D97-AF65-F5344CB8AC3E}">
        <p14:creationId xmlns:p14="http://schemas.microsoft.com/office/powerpoint/2010/main" val="1101976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664797"/>
          </a:xfrm>
        </p:spPr>
        <p:txBody>
          <a:bodyPr/>
          <a:lstStyle/>
          <a:p>
            <a:r>
              <a:rPr lang="en-US" sz="2400" dirty="0"/>
              <a:t>Pancreatic Diabetes or Diabetes in the Context of the Exocrine Pancreas</a:t>
            </a:r>
            <a:endParaRPr lang="en-US" sz="24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530574"/>
            <a:ext cx="7930382" cy="8309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2.17</a:t>
            </a:r>
            <a:r>
              <a:rPr lang="en-US" sz="1800" dirty="0"/>
              <a:t>	</a:t>
            </a:r>
            <a:r>
              <a:rPr lang="en-US" sz="1800" b="0" i="0" u="none" strike="noStrike" baseline="0" dirty="0">
                <a:solidFill>
                  <a:srgbClr val="000000"/>
                </a:solidFill>
              </a:rPr>
              <a:t>Screen people for diabetes within 3–6 months following an episode 	of acute pancreatitis and annually thereafter. Screening for diabetes 	is recommended annually for people with chronic pancreatitis. </a:t>
            </a:r>
            <a:r>
              <a:rPr lang="en-US" sz="1800" b="1" i="0" u="none" strike="noStrike" baseline="0" dirty="0">
                <a:solidFill>
                  <a:srgbClr val="87161F"/>
                </a:solidFill>
              </a:rPr>
              <a:t>E</a:t>
            </a:r>
          </a:p>
        </p:txBody>
      </p:sp>
    </p:spTree>
    <p:extLst>
      <p:ext uri="{BB962C8B-B14F-4D97-AF65-F5344CB8AC3E}">
        <p14:creationId xmlns:p14="http://schemas.microsoft.com/office/powerpoint/2010/main" val="286736206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1801D2-8477-0A4D-338F-885017C0247C}"/>
              </a:ext>
            </a:extLst>
          </p:cNvPr>
          <p:cNvSpPr>
            <a:spLocks noGrp="1"/>
          </p:cNvSpPr>
          <p:nvPr>
            <p:ph type="title"/>
          </p:nvPr>
        </p:nvSpPr>
        <p:spPr>
          <a:xfrm>
            <a:off x="1077264" y="1372481"/>
            <a:ext cx="3338876" cy="1335550"/>
          </a:xfrm>
        </p:spPr>
        <p:txBody>
          <a:bodyPr/>
          <a:lstStyle/>
          <a:p>
            <a:r>
              <a:rPr lang="en-US" dirty="0"/>
              <a:t>Section 15. </a:t>
            </a:r>
            <a:br>
              <a:rPr lang="en-US" dirty="0"/>
            </a:br>
            <a:br>
              <a:rPr lang="en-US" dirty="0"/>
            </a:br>
            <a:r>
              <a:rPr lang="en-US" dirty="0"/>
              <a:t>Management of Diabetes in Pregnancy</a:t>
            </a:r>
          </a:p>
        </p:txBody>
      </p:sp>
    </p:spTree>
    <p:extLst>
      <p:ext uri="{BB962C8B-B14F-4D97-AF65-F5344CB8AC3E}">
        <p14:creationId xmlns:p14="http://schemas.microsoft.com/office/powerpoint/2010/main" val="2104405887"/>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Preconception Counseling</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rgbClr val="A6192E"/>
                </a:solidFill>
                <a:latin typeface="AdvOT8eb9eec2.B"/>
              </a:rPr>
              <a:t>15.1</a:t>
            </a:r>
            <a:r>
              <a:rPr lang="en-US" sz="1800">
                <a:latin typeface="AdvOT8eb9eec2.B"/>
              </a:rPr>
              <a:t> </a:t>
            </a:r>
            <a:r>
              <a:rPr lang="en-US" sz="1800">
                <a:latin typeface="AdvOT7b515deb"/>
              </a:rPr>
              <a:t> 	Starting at puberty and continuing in all people with diabetes and 	childbearing potential, preconception counseling should be incorporated 	into routine diabetes care. </a:t>
            </a:r>
            <a:r>
              <a:rPr lang="en-US" sz="1800" b="1">
                <a:solidFill>
                  <a:srgbClr val="A6192E"/>
                </a:solidFill>
                <a:latin typeface="AdvOT7b515deb"/>
              </a:rPr>
              <a:t>A</a:t>
            </a:r>
          </a:p>
          <a:p>
            <a:r>
              <a:rPr lang="en-US" sz="1800">
                <a:solidFill>
                  <a:srgbClr val="A6192E"/>
                </a:solidFill>
                <a:latin typeface="AdvOT7b515deb"/>
              </a:rPr>
              <a:t>15.2</a:t>
            </a:r>
            <a:r>
              <a:rPr lang="en-US" sz="1800">
                <a:latin typeface="AdvOT7b515deb"/>
              </a:rPr>
              <a:t> 	Family planning should be discussed, and effective contraception (with 	consideration of long-acting, reversible contraception) should be prescribed 	and used until an individual’s treatment plan and A1C are optimized for 	pregnancy. </a:t>
            </a:r>
            <a:r>
              <a:rPr lang="en-US" sz="1800" b="1">
                <a:solidFill>
                  <a:srgbClr val="A6192E"/>
                </a:solidFill>
                <a:latin typeface="AdvOT7b515deb"/>
              </a:rPr>
              <a:t>A</a:t>
            </a:r>
          </a:p>
          <a:p>
            <a:r>
              <a:rPr lang="en-US" sz="1800">
                <a:solidFill>
                  <a:srgbClr val="A6192E"/>
                </a:solidFill>
                <a:latin typeface="AdvOT7b515deb"/>
              </a:rPr>
              <a:t>15.3</a:t>
            </a:r>
            <a:r>
              <a:rPr lang="en-US" sz="1800">
                <a:latin typeface="AdvOT7b515deb"/>
              </a:rPr>
              <a:t> 	Preconception counseling should address the importance of achieving 	glucose levels as close to normal as is safely possible, ideally A1C &lt;6.5% (&lt;48 	mmol/mol), to reduce the risk of congenital anomalies, preeclampsia, 	macrosomia, preterm birth, and other complications. </a:t>
            </a:r>
            <a:r>
              <a:rPr lang="en-US" sz="1800" b="1">
                <a:solidFill>
                  <a:srgbClr val="A6192E"/>
                </a:solidFill>
                <a:latin typeface="AdvOT7b515deb"/>
              </a:rPr>
              <a:t>A</a:t>
            </a:r>
            <a:endParaRPr lang="en-US" sz="1800" b="1">
              <a:solidFill>
                <a:srgbClr val="A6192E"/>
              </a:solidFill>
              <a:latin typeface="AdvOT8eb9eec2.B"/>
            </a:endParaRPr>
          </a:p>
        </p:txBody>
      </p:sp>
    </p:spTree>
    <p:extLst>
      <p:ext uri="{BB962C8B-B14F-4D97-AF65-F5344CB8AC3E}">
        <p14:creationId xmlns:p14="http://schemas.microsoft.com/office/powerpoint/2010/main" val="1961376997"/>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Preconception Care</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88413" y="1263505"/>
            <a:ext cx="7999068"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latin typeface="AdvOT8eb9eec2.B"/>
              </a:rPr>
              <a:t>15.4 	</a:t>
            </a:r>
            <a:r>
              <a:rPr lang="en-US" sz="1800" dirty="0">
                <a:latin typeface="AdvOT8eb9eec2.B"/>
              </a:rPr>
              <a:t>Individuals with preexisting diabetes who are planning a pregnancy should 	ideally begin receiving interprofessional care for preconception, which 	includes an endocrinology health care professional, maternal-fetal medicine 	specialist, registered dietitian nutritionist, and diabetes care and education 	specialist, when available. </a:t>
            </a:r>
            <a:r>
              <a:rPr lang="en-US" sz="1800" b="1" dirty="0">
                <a:solidFill>
                  <a:srgbClr val="A6192E"/>
                </a:solidFill>
                <a:latin typeface="AdvOT8eb9eec2.B"/>
              </a:rPr>
              <a:t>B</a:t>
            </a:r>
          </a:p>
          <a:p>
            <a:pPr algn="l"/>
            <a:r>
              <a:rPr lang="en-US" sz="1800" dirty="0">
                <a:solidFill>
                  <a:srgbClr val="A6192E"/>
                </a:solidFill>
                <a:latin typeface="AdvOT8eb9eec2.B"/>
              </a:rPr>
              <a:t>15.5</a:t>
            </a:r>
            <a:r>
              <a:rPr lang="en-US" sz="1800" dirty="0">
                <a:latin typeface="AdvOT8eb9eec2.B"/>
              </a:rPr>
              <a:t> 	In addition to focused attention on achieving glycemic targets, </a:t>
            </a:r>
            <a:r>
              <a:rPr lang="en-US" sz="1800" b="1" dirty="0">
                <a:solidFill>
                  <a:srgbClr val="A6192E"/>
                </a:solidFill>
                <a:latin typeface="AdvOT8eb9eec2.B"/>
              </a:rPr>
              <a:t>A </a:t>
            </a:r>
            <a:r>
              <a:rPr lang="en-US" sz="1800" dirty="0">
                <a:latin typeface="AdvOT8eb9eec2.B"/>
              </a:rPr>
              <a:t>standard 	preconception care should be augmented with extra focus on nutrition, 	physical activity, diabetes selfcare education, and screening for diabetes 	comorbidities and complications. </a:t>
            </a:r>
            <a:r>
              <a:rPr lang="en-US" sz="1800" b="1" dirty="0">
                <a:solidFill>
                  <a:srgbClr val="A6192E"/>
                </a:solidFill>
                <a:latin typeface="AdvOT8eb9eec2.B"/>
              </a:rPr>
              <a:t>B</a:t>
            </a:r>
          </a:p>
        </p:txBody>
      </p:sp>
    </p:spTree>
    <p:extLst>
      <p:ext uri="{BB962C8B-B14F-4D97-AF65-F5344CB8AC3E}">
        <p14:creationId xmlns:p14="http://schemas.microsoft.com/office/powerpoint/2010/main" val="304238177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Preconception Care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193899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A6192E"/>
                </a:solidFill>
                <a:latin typeface="AdvOT8eb9eec2.B"/>
              </a:rPr>
              <a:t>15.6 	</a:t>
            </a:r>
            <a:r>
              <a:rPr lang="en-US" sz="1800" dirty="0">
                <a:latin typeface="AdvOT8eb9eec2.B"/>
              </a:rPr>
              <a:t>Individuals with preexisting type 1 or type 2 diabetes who are planning a 	pregnancy or who have become pregnant should be counseled on the risk 	of development and/or progression of diabetic retinopathy. Dilated eye 	examinations should occur ideally before pregnancy or in the first trimester, 	and pregnant individuals should be monitored every trimester and for 	1 year postpartum as indicated by the degree of retinopathy and as 	recommended by the eye care health care professional. </a:t>
            </a:r>
            <a:r>
              <a:rPr lang="en-US" sz="1800" b="1" dirty="0">
                <a:solidFill>
                  <a:srgbClr val="A6192E"/>
                </a:solidFill>
                <a:latin typeface="AdvOT8eb9eec2.B"/>
              </a:rPr>
              <a:t>B</a:t>
            </a:r>
          </a:p>
        </p:txBody>
      </p:sp>
    </p:spTree>
    <p:extLst>
      <p:ext uri="{BB962C8B-B14F-4D97-AF65-F5344CB8AC3E}">
        <p14:creationId xmlns:p14="http://schemas.microsoft.com/office/powerpoint/2010/main" val="4043986733"/>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EAAEAE6-C6CE-4067-BB9C-1B93C6A38B35}"/>
              </a:ext>
            </a:extLst>
          </p:cNvPr>
          <p:cNvSpPr txBox="1">
            <a:spLocks noChangeArrowheads="1"/>
          </p:cNvSpPr>
          <p:nvPr/>
        </p:nvSpPr>
        <p:spPr bwMode="auto">
          <a:xfrm>
            <a:off x="41697" y="4750986"/>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Management of Diabetes in Pregnancy: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 S282-S294</a:t>
            </a:r>
          </a:p>
        </p:txBody>
      </p:sp>
      <p:pic>
        <p:nvPicPr>
          <p:cNvPr id="5" name="Picture 4">
            <a:extLst>
              <a:ext uri="{FF2B5EF4-FFF2-40B4-BE49-F238E27FC236}">
                <a16:creationId xmlns:a16="http://schemas.microsoft.com/office/drawing/2014/main" id="{FF9607F4-F883-94FE-C095-D3160BFE733B}"/>
              </a:ext>
            </a:extLst>
          </p:cNvPr>
          <p:cNvPicPr>
            <a:picLocks noChangeAspect="1"/>
          </p:cNvPicPr>
          <p:nvPr/>
        </p:nvPicPr>
        <p:blipFill>
          <a:blip r:embed="rId2"/>
          <a:stretch>
            <a:fillRect/>
          </a:stretch>
        </p:blipFill>
        <p:spPr>
          <a:xfrm>
            <a:off x="1902296" y="69850"/>
            <a:ext cx="4625503" cy="4693617"/>
          </a:xfrm>
          <a:prstGeom prst="rect">
            <a:avLst/>
          </a:prstGeom>
        </p:spPr>
      </p:pic>
    </p:spTree>
    <p:extLst>
      <p:ext uri="{BB962C8B-B14F-4D97-AF65-F5344CB8AC3E}">
        <p14:creationId xmlns:p14="http://schemas.microsoft.com/office/powerpoint/2010/main" val="367312911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7ABF543-FBA5-60E1-B622-D0676F366961}"/>
              </a:ext>
            </a:extLst>
          </p:cNvPr>
          <p:cNvSpPr txBox="1">
            <a:spLocks noChangeArrowheads="1"/>
          </p:cNvSpPr>
          <p:nvPr/>
        </p:nvSpPr>
        <p:spPr bwMode="auto">
          <a:xfrm>
            <a:off x="41697" y="4750986"/>
            <a:ext cx="66461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Management of Diabetes in Pregnancy: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 S282-S294</a:t>
            </a:r>
          </a:p>
        </p:txBody>
      </p:sp>
      <p:pic>
        <p:nvPicPr>
          <p:cNvPr id="6" name="Picture 5">
            <a:extLst>
              <a:ext uri="{FF2B5EF4-FFF2-40B4-BE49-F238E27FC236}">
                <a16:creationId xmlns:a16="http://schemas.microsoft.com/office/drawing/2014/main" id="{3D9737D3-9B07-0EA3-5077-A60F64D92005}"/>
              </a:ext>
            </a:extLst>
          </p:cNvPr>
          <p:cNvPicPr>
            <a:picLocks noChangeAspect="1"/>
          </p:cNvPicPr>
          <p:nvPr/>
        </p:nvPicPr>
        <p:blipFill>
          <a:blip r:embed="rId2"/>
          <a:stretch>
            <a:fillRect/>
          </a:stretch>
        </p:blipFill>
        <p:spPr>
          <a:xfrm>
            <a:off x="2305957" y="94914"/>
            <a:ext cx="4315098" cy="4656072"/>
          </a:xfrm>
          <a:prstGeom prst="rect">
            <a:avLst/>
          </a:prstGeom>
        </p:spPr>
      </p:pic>
    </p:spTree>
    <p:extLst>
      <p:ext uri="{BB962C8B-B14F-4D97-AF65-F5344CB8AC3E}">
        <p14:creationId xmlns:p14="http://schemas.microsoft.com/office/powerpoint/2010/main" val="1905756330"/>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Glycemic Goals in Pregnancy</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72466" y="1532020"/>
            <a:ext cx="7999068" cy="289822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15.7</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Fasting, </a:t>
            </a:r>
            <a:r>
              <a:rPr lang="en-US" sz="1800" b="0" i="0" u="none" strike="noStrike" baseline="0" err="1">
                <a:solidFill>
                  <a:srgbClr val="000000"/>
                </a:solidFill>
                <a:latin typeface="AdvOT7b515deb"/>
              </a:rPr>
              <a:t>preprandial</a:t>
            </a:r>
            <a:r>
              <a:rPr lang="en-US" sz="1800" b="0" i="0" u="none" strike="noStrike" baseline="0">
                <a:solidFill>
                  <a:srgbClr val="000000"/>
                </a:solidFill>
                <a:latin typeface="AdvOT7b515deb"/>
              </a:rPr>
              <a:t>, and postprandial blood glucose monitoring are 	recommended in individuals with diabetes in pregnancy to achieve optimal 	glucose levels. Glucose goals are fasting plasma </a:t>
            </a:r>
            <a:r>
              <a:rPr lang="it-IT" sz="1800" b="0" i="0" u="none" strike="noStrike" baseline="0">
                <a:solidFill>
                  <a:srgbClr val="000000"/>
                </a:solidFill>
                <a:latin typeface="AdvOT7b515deb"/>
              </a:rPr>
              <a:t>glucose </a:t>
            </a:r>
            <a:r>
              <a:rPr lang="it-IT" sz="1800" b="0" i="0" u="none" strike="noStrike" baseline="0">
                <a:solidFill>
                  <a:srgbClr val="000000"/>
                </a:solidFill>
                <a:latin typeface="AdvP4C4E51"/>
              </a:rPr>
              <a:t>&lt;</a:t>
            </a:r>
            <a:r>
              <a:rPr lang="it-IT" sz="1800" b="0" i="0" u="none" strike="noStrike" baseline="0">
                <a:solidFill>
                  <a:srgbClr val="000000"/>
                </a:solidFill>
                <a:latin typeface="AdvOT7b515deb"/>
              </a:rPr>
              <a:t>95 mg/dL (</a:t>
            </a:r>
            <a:r>
              <a:rPr lang="it-IT" sz="1800" b="0" i="0" u="none" strike="noStrike" baseline="0">
                <a:solidFill>
                  <a:srgbClr val="000000"/>
                </a:solidFill>
                <a:latin typeface="AdvP4C4E51"/>
              </a:rPr>
              <a:t>&lt;</a:t>
            </a:r>
            <a:r>
              <a:rPr lang="it-IT" sz="1800" b="0" i="0" u="none" strike="noStrike" baseline="0">
                <a:solidFill>
                  <a:srgbClr val="000000"/>
                </a:solidFill>
                <a:latin typeface="AdvOT7b515deb"/>
              </a:rPr>
              <a:t>5.3 	mmol/L) </a:t>
            </a:r>
            <a:r>
              <a:rPr lang="en-US" sz="1800" b="0" i="0" u="none" strike="noStrike" baseline="0">
                <a:solidFill>
                  <a:srgbClr val="000000"/>
                </a:solidFill>
                <a:latin typeface="AdvOT7b515deb"/>
              </a:rPr>
              <a:t>and either 1-h postprandial glucose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140 mg/dL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7.8 mmol/L) or 	2-h </a:t>
            </a:r>
            <a:r>
              <a:rPr lang="it-IT" sz="1800" b="0" i="0" u="none" strike="noStrike" baseline="0">
                <a:solidFill>
                  <a:srgbClr val="000000"/>
                </a:solidFill>
                <a:latin typeface="AdvOT7b515deb"/>
              </a:rPr>
              <a:t>postprandial glucose </a:t>
            </a:r>
            <a:r>
              <a:rPr lang="it-IT" sz="1800" b="0" i="0" u="none" strike="noStrike" baseline="0">
                <a:solidFill>
                  <a:srgbClr val="000000"/>
                </a:solidFill>
                <a:latin typeface="AdvP4C4E51"/>
              </a:rPr>
              <a:t>&lt;</a:t>
            </a:r>
            <a:r>
              <a:rPr lang="it-IT" sz="1800" b="0" i="0" u="none" strike="noStrike" baseline="0">
                <a:solidFill>
                  <a:srgbClr val="000000"/>
                </a:solidFill>
                <a:latin typeface="AdvOT7b515deb"/>
              </a:rPr>
              <a:t>120 mg/dL </a:t>
            </a:r>
            <a:r>
              <a:rPr lang="en-US" sz="1800" b="0" i="0" u="none" strike="noStrike" baseline="0">
                <a:solidFill>
                  <a:srgbClr val="000000"/>
                </a:solidFill>
                <a:latin typeface="AdvOT7b515deb"/>
              </a:rPr>
              <a:t>(</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6.7mmol/L).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15.8</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Due to increased red blood cell turnover, A1C is slightly lower during 	pregnancy in people with and without diabetes. Ideally, the A1C goal in 	pregnancy is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6%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42 mmol/mol) if this can be achieved without signi</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cant 	hypoglycemia, but the goal may be relaxed to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7% (</a:t>
            </a:r>
            <a:r>
              <a:rPr lang="en-US" sz="1800" b="0" i="0" u="none" strike="noStrike" baseline="0">
                <a:solidFill>
                  <a:srgbClr val="000000"/>
                </a:solidFill>
                <a:latin typeface="AdvP4C4E51"/>
              </a:rPr>
              <a:t>&lt;</a:t>
            </a:r>
            <a:r>
              <a:rPr lang="en-US" sz="1800" b="0" i="0" u="none" strike="noStrike" baseline="0">
                <a:solidFill>
                  <a:srgbClr val="000000"/>
                </a:solidFill>
                <a:latin typeface="AdvOT7b515deb"/>
              </a:rPr>
              <a:t>53 mmol/mol) if 	necessary to prevent hypoglycemia. </a:t>
            </a:r>
            <a:r>
              <a:rPr lang="en-US" sz="1800" b="1" i="0" u="none" strike="noStrike" baseline="0">
                <a:solidFill>
                  <a:srgbClr val="87161F"/>
                </a:solidFill>
                <a:latin typeface="AdvOT8eb9eec2.B"/>
              </a:rPr>
              <a:t>B </a:t>
            </a:r>
          </a:p>
        </p:txBody>
      </p:sp>
    </p:spTree>
    <p:extLst>
      <p:ext uri="{BB962C8B-B14F-4D97-AF65-F5344CB8AC3E}">
        <p14:creationId xmlns:p14="http://schemas.microsoft.com/office/powerpoint/2010/main" val="1223746735"/>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Glycemic Goals in Pregnancy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69178" y="1365105"/>
            <a:ext cx="8205644"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15.9</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When used in addition to pre and postprandial blood glucose monitoring, 	continuous glucose monitoring (CGM) can help to achieve the A1C goal in 	diabetes and pregnancy. </a:t>
            </a:r>
            <a:r>
              <a:rPr lang="en-US" sz="1800" b="1" i="0" u="none" strike="noStrike" baseline="0" dirty="0">
                <a:solidFill>
                  <a:srgbClr val="87161F"/>
                </a:solidFill>
                <a:latin typeface="AdvOT8eb9eec2.B"/>
              </a:rPr>
              <a:t>B</a:t>
            </a:r>
          </a:p>
          <a:p>
            <a:pPr algn="l"/>
            <a:r>
              <a:rPr lang="en-US" sz="1800" b="0" i="0" u="none" strike="noStrike" baseline="0" dirty="0">
                <a:solidFill>
                  <a:srgbClr val="A6192E"/>
                </a:solidFill>
                <a:latin typeface="AdvOT8eb9eec2.B"/>
              </a:rPr>
              <a:t>15.10</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CGM is recommended in pregnancies associated with type 1 diabetes. </a:t>
            </a:r>
            <a:r>
              <a:rPr lang="en-US" sz="1800" b="1" i="0" u="none" strike="noStrike" baseline="0" dirty="0">
                <a:solidFill>
                  <a:srgbClr val="87161F"/>
                </a:solidFill>
                <a:latin typeface="AdvOT8eb9eec2.B"/>
              </a:rPr>
              <a:t>A</a:t>
            </a:r>
            <a:r>
              <a:rPr lang="en-US" sz="1800" b="0" i="0" u="none" strike="noStrike" baseline="0" dirty="0">
                <a:solidFill>
                  <a:srgbClr val="87161F"/>
                </a:solidFill>
                <a:latin typeface="AdvOT8eb9eec2.B"/>
              </a:rPr>
              <a:t> 	</a:t>
            </a:r>
            <a:r>
              <a:rPr lang="en-US" sz="1800" b="0" i="0" u="none" strike="noStrike" baseline="0" dirty="0">
                <a:solidFill>
                  <a:srgbClr val="000000"/>
                </a:solidFill>
                <a:latin typeface="AdvOT7b515deb"/>
              </a:rPr>
              <a:t>When used in addition to blood glucose monitoring, achieving traditional pre- 	and postprandial goals, real-time CGM can reduce the risk for large-for-	gestational age infants and neonatal hypoglycemia in pregnancy complicated 	by type 1 diabetes. </a:t>
            </a:r>
            <a:r>
              <a:rPr lang="en-US" sz="1800" b="1" i="0" u="none" strike="noStrike" baseline="0" dirty="0">
                <a:solidFill>
                  <a:srgbClr val="87161F"/>
                </a:solidFill>
                <a:latin typeface="AdvOT8eb9eec2.B"/>
              </a:rPr>
              <a:t>A</a:t>
            </a:r>
          </a:p>
          <a:p>
            <a:pPr algn="l"/>
            <a:r>
              <a:rPr lang="en-US" sz="1800" b="0" i="0" u="none" strike="noStrike" baseline="0" dirty="0">
                <a:solidFill>
                  <a:srgbClr val="A6192E"/>
                </a:solidFill>
                <a:latin typeface="AdvOT8eb9eec2.B"/>
              </a:rPr>
              <a:t>15.11</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CGM metrics may be used in addition to but should not be used as a 	substitute for blood glucose monitoring to achieve optimal pre- and 	postprandial glycemic goals. </a:t>
            </a:r>
            <a:r>
              <a:rPr lang="en-US" sz="1800" b="1" i="0" u="none" strike="noStrike" baseline="0" dirty="0">
                <a:solidFill>
                  <a:srgbClr val="87161F"/>
                </a:solidFill>
                <a:latin typeface="AdvOT8eb9eec2.B"/>
              </a:rPr>
              <a:t>E</a:t>
            </a:r>
          </a:p>
        </p:txBody>
      </p:sp>
    </p:spTree>
    <p:extLst>
      <p:ext uri="{BB962C8B-B14F-4D97-AF65-F5344CB8AC3E}">
        <p14:creationId xmlns:p14="http://schemas.microsoft.com/office/powerpoint/2010/main" val="1161083368"/>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Glycemic Goals in Pregnancy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1357848"/>
            <a:ext cx="7999068" cy="179023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0" i="0" u="none" strike="noStrike" baseline="0">
                <a:solidFill>
                  <a:srgbClr val="A6192E"/>
                </a:solidFill>
                <a:latin typeface="AdvOT8eb9eec2.B"/>
              </a:rPr>
              <a:t>15.12</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Commonly used estimated A1C and glucose management indicator 	calculations should not be used in pregnancy as estimates of A1C. </a:t>
            </a:r>
            <a:r>
              <a:rPr lang="en-US" sz="1800" b="1" i="0" u="none" strike="noStrike" baseline="0">
                <a:solidFill>
                  <a:srgbClr val="87161F"/>
                </a:solidFill>
                <a:latin typeface="AdvOT8eb9eec2.B"/>
              </a:rPr>
              <a:t>C</a:t>
            </a:r>
            <a:endParaRPr lang="en-US" sz="1800" b="1" i="0" u="none" strike="noStrike" baseline="0">
              <a:solidFill>
                <a:srgbClr val="000000"/>
              </a:solidFill>
              <a:latin typeface="AdvOT7b515deb"/>
            </a:endParaRPr>
          </a:p>
          <a:p>
            <a:pPr algn="l"/>
            <a:r>
              <a:rPr lang="en-US" sz="1800" b="0" i="0" u="none" strike="noStrike" baseline="0">
                <a:solidFill>
                  <a:srgbClr val="A6192E"/>
                </a:solidFill>
                <a:latin typeface="AdvOT8eb9eec2.B"/>
              </a:rPr>
              <a:t>15.13</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Nutrition counseling should endorse a balance of macronutrients including 	nutrient-dense fruits, vegetables, legumes, whole grains, and healthy fats 	with n-3 fatty acids that include nuts and seeds and </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sh in the eating 	pattern. </a:t>
            </a:r>
            <a:r>
              <a:rPr lang="en-US" sz="1800" b="1" i="0" u="none" strike="noStrike" baseline="0">
                <a:solidFill>
                  <a:srgbClr val="87161F"/>
                </a:solidFill>
                <a:latin typeface="AdvOT8eb9eec2.B"/>
              </a:rPr>
              <a:t>E</a:t>
            </a:r>
            <a:endParaRPr lang="en-US" sz="1800" b="1">
              <a:solidFill>
                <a:srgbClr val="A6192E"/>
              </a:solidFill>
              <a:latin typeface="AdvOT8eb9eec2.B"/>
            </a:endParaRPr>
          </a:p>
        </p:txBody>
      </p:sp>
    </p:spTree>
    <p:extLst>
      <p:ext uri="{BB962C8B-B14F-4D97-AF65-F5344CB8AC3E}">
        <p14:creationId xmlns:p14="http://schemas.microsoft.com/office/powerpoint/2010/main" val="3740065"/>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10185" y="1182466"/>
            <a:ext cx="7999068" cy="204671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latin typeface="AdvOT7b515deb"/>
              </a:rPr>
              <a:t>Similar to the targets recommended by ACOG (upper limits are the same as for GDM, described below), the ADA-recommended targets for pregnant people with type 1 or type 2 diabetes are as follows:</a:t>
            </a:r>
          </a:p>
          <a:p>
            <a:pPr algn="l"/>
            <a:r>
              <a:rPr lang="en-US" sz="1800" b="0" i="0" u="none" strike="noStrike" baseline="0">
                <a:latin typeface="AdvOT7b515deb+20"/>
              </a:rPr>
              <a:t>• </a:t>
            </a:r>
            <a:r>
              <a:rPr lang="en-US" sz="1800" b="0" i="0" u="none" strike="noStrike" baseline="0">
                <a:latin typeface="AdvOT7b515deb"/>
              </a:rPr>
              <a:t>Fasting glucose 70</a:t>
            </a:r>
            <a:r>
              <a:rPr lang="en-US" sz="1800" b="0" i="0" u="none" strike="noStrike" baseline="0">
                <a:latin typeface="AdvOT7b515deb+20"/>
              </a:rPr>
              <a:t>–</a:t>
            </a:r>
            <a:r>
              <a:rPr lang="en-US" sz="1800" b="0" i="0" u="none" strike="noStrike" baseline="0">
                <a:latin typeface="AdvOT7b515deb"/>
              </a:rPr>
              <a:t>95 mg/dL (3.9</a:t>
            </a:r>
            <a:r>
              <a:rPr lang="en-US" sz="1800" b="0" i="0" u="none" strike="noStrike" baseline="0">
                <a:latin typeface="AdvOT7b515deb+20"/>
              </a:rPr>
              <a:t>–</a:t>
            </a:r>
            <a:r>
              <a:rPr lang="en-US" sz="1800" b="0" i="0" u="none" strike="noStrike" baseline="0">
                <a:latin typeface="AdvOT7b515deb"/>
              </a:rPr>
              <a:t>5.3mmol/L) and either</a:t>
            </a:r>
          </a:p>
          <a:p>
            <a:pPr algn="l"/>
            <a:r>
              <a:rPr lang="en-US" sz="1800" b="0" i="0" u="none" strike="noStrike" baseline="0">
                <a:latin typeface="AdvOT7b515deb+20"/>
              </a:rPr>
              <a:t>• </a:t>
            </a:r>
            <a:r>
              <a:rPr lang="en-US" sz="1800" b="0" i="0" u="none" strike="noStrike" baseline="0">
                <a:latin typeface="AdvOT7b515deb"/>
              </a:rPr>
              <a:t>One-hour postprandial glucose 110</a:t>
            </a:r>
            <a:r>
              <a:rPr lang="en-US" sz="1800" b="0" i="0" u="none" strike="noStrike" baseline="0">
                <a:latin typeface="AdvOT7b515deb+20"/>
              </a:rPr>
              <a:t>–</a:t>
            </a:r>
            <a:r>
              <a:rPr lang="en-US" sz="1800" b="0" i="0" u="none" strike="noStrike" baseline="0">
                <a:latin typeface="AdvOT7b515deb"/>
              </a:rPr>
              <a:t>140 mg/dL (6.1</a:t>
            </a:r>
            <a:r>
              <a:rPr lang="en-US" sz="1800" b="0" i="0" u="none" strike="noStrike" baseline="0">
                <a:latin typeface="AdvOT7b515deb+20"/>
              </a:rPr>
              <a:t>–</a:t>
            </a:r>
            <a:r>
              <a:rPr lang="en-US" sz="1800" b="0" i="0" u="none" strike="noStrike" baseline="0">
                <a:latin typeface="AdvOT7b515deb"/>
              </a:rPr>
              <a:t>7.8 mmol/L) or</a:t>
            </a:r>
          </a:p>
          <a:p>
            <a:pPr algn="l"/>
            <a:r>
              <a:rPr lang="en-US" sz="1800" b="0" i="0" u="none" strike="noStrike" baseline="0">
                <a:latin typeface="AdvOT7b515deb+20"/>
              </a:rPr>
              <a:t>• </a:t>
            </a:r>
            <a:r>
              <a:rPr lang="en-US" sz="1800" b="0" i="0" u="none" strike="noStrike" baseline="0">
                <a:latin typeface="AdvOT7b515deb"/>
              </a:rPr>
              <a:t>Two-hour postprandial glucose 100</a:t>
            </a:r>
            <a:r>
              <a:rPr lang="en-US" sz="1800" b="0" i="0" u="none" strike="noStrike" baseline="0">
                <a:latin typeface="AdvOT7b515deb+20"/>
              </a:rPr>
              <a:t>–</a:t>
            </a:r>
            <a:r>
              <a:rPr lang="en-US" sz="1800" b="0" i="0" u="none" strike="noStrike" baseline="0">
                <a:latin typeface="AdvOT7b515deb"/>
              </a:rPr>
              <a:t>120 mg/dL (5.6</a:t>
            </a:r>
            <a:r>
              <a:rPr lang="en-US" sz="1800" b="0" i="0" u="none" strike="noStrike" baseline="0">
                <a:latin typeface="AdvOT7b515deb+20"/>
              </a:rPr>
              <a:t>–</a:t>
            </a:r>
            <a:r>
              <a:rPr lang="en-US" sz="1800" b="0" i="0" u="none" strike="noStrike" baseline="0">
                <a:latin typeface="AdvOT7b515deb"/>
              </a:rPr>
              <a:t>6.7 mmol/L)</a:t>
            </a:r>
            <a:endParaRPr lang="en-US" sz="1800">
              <a:latin typeface="AdvOT7b515deb"/>
            </a:endParaRPr>
          </a:p>
        </p:txBody>
      </p:sp>
    </p:spTree>
    <p:extLst>
      <p:ext uri="{BB962C8B-B14F-4D97-AF65-F5344CB8AC3E}">
        <p14:creationId xmlns:p14="http://schemas.microsoft.com/office/powerpoint/2010/main" val="2815764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Cystic Fibrosis-Related Diabetes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75930"/>
            <a:ext cx="7930382" cy="24724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2.18 	</a:t>
            </a:r>
            <a:r>
              <a:rPr lang="en-US" sz="1800" b="0" i="0" u="none" strike="noStrike" baseline="0" dirty="0">
                <a:solidFill>
                  <a:srgbClr val="000000"/>
                </a:solidFill>
              </a:rPr>
              <a:t>Annual screening for cystic fibrosis-related diabetes (CFRD) with an 	OGTT should begin by age 10 years in all people with cystic fibrosis 	not previously diagnosed with CFRD. </a:t>
            </a:r>
            <a:r>
              <a:rPr lang="en-US" sz="1800" b="1" i="0" u="none" strike="noStrike" baseline="0" dirty="0">
                <a:solidFill>
                  <a:srgbClr val="87161F"/>
                </a:solidFill>
              </a:rPr>
              <a:t>B</a:t>
            </a:r>
            <a:r>
              <a:rPr lang="en-US" sz="1800" b="1" dirty="0">
                <a:solidFill>
                  <a:srgbClr val="87161F"/>
                </a:solidFill>
              </a:rPr>
              <a:t> </a:t>
            </a:r>
          </a:p>
          <a:p>
            <a:pPr algn="l"/>
            <a:r>
              <a:rPr lang="en-US" sz="1800" dirty="0">
                <a:solidFill>
                  <a:srgbClr val="A6192E"/>
                </a:solidFill>
              </a:rPr>
              <a:t>2.19 	</a:t>
            </a:r>
            <a:r>
              <a:rPr lang="en-US" sz="1800" b="0" i="0" u="none" strike="noStrike" baseline="0" dirty="0">
                <a:solidFill>
                  <a:srgbClr val="000000"/>
                </a:solidFill>
              </a:rPr>
              <a:t>A1C is not recommended as a screening test for CFRD due to low 	sensitivity. However, a value of ≥ 6.5% (≥48 mmol/mol) is consistent 	with a diagnosis of CFRD. </a:t>
            </a:r>
            <a:r>
              <a:rPr lang="en-US" sz="1800" b="1" i="0" u="none" strike="noStrike" baseline="0" dirty="0">
                <a:solidFill>
                  <a:srgbClr val="87161F"/>
                </a:solidFill>
              </a:rPr>
              <a:t>B</a:t>
            </a:r>
          </a:p>
          <a:p>
            <a:pPr algn="l"/>
            <a:r>
              <a:rPr lang="en-US" sz="1800" dirty="0">
                <a:solidFill>
                  <a:srgbClr val="A6192E"/>
                </a:solidFill>
              </a:rPr>
              <a:t>2.20 	</a:t>
            </a:r>
            <a:r>
              <a:rPr lang="en-US" sz="1800" b="0" i="0" u="none" strike="noStrike" baseline="0" dirty="0">
                <a:solidFill>
                  <a:srgbClr val="000000"/>
                </a:solidFill>
              </a:rPr>
              <a:t>Beginning 5 years after the diagnosis of CFRD, annual monitoring for 	complications of diabetes is recommended. </a:t>
            </a:r>
            <a:r>
              <a:rPr lang="en-US" sz="1800" b="1" i="0" u="none" strike="noStrike" baseline="0" dirty="0">
                <a:solidFill>
                  <a:srgbClr val="87161F"/>
                </a:solidFill>
              </a:rPr>
              <a:t>E</a:t>
            </a:r>
            <a:endParaRPr lang="en-US" sz="1800" b="1" dirty="0">
              <a:solidFill>
                <a:srgbClr val="A6192E"/>
              </a:solidFill>
            </a:endParaRPr>
          </a:p>
        </p:txBody>
      </p:sp>
    </p:spTree>
    <p:extLst>
      <p:ext uri="{BB962C8B-B14F-4D97-AF65-F5344CB8AC3E}">
        <p14:creationId xmlns:p14="http://schemas.microsoft.com/office/powerpoint/2010/main" val="3514440160"/>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7099" y="855895"/>
            <a:ext cx="7999068" cy="217495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latin typeface="AdvOT7b515deb"/>
              </a:rPr>
              <a:t>Selection of CGM device should be based on an individual</a:t>
            </a:r>
            <a:r>
              <a:rPr lang="en-US" sz="1800" b="0" i="0" u="none" strike="noStrike" baseline="0">
                <a:latin typeface="AdvOT7b515deb+20"/>
              </a:rPr>
              <a:t>’</a:t>
            </a:r>
            <a:r>
              <a:rPr lang="en-US" sz="1800" b="0" i="0" u="none" strike="noStrike" baseline="0">
                <a:latin typeface="AdvOT7b515deb"/>
              </a:rPr>
              <a:t>s circumstances, preferences, and needs.</a:t>
            </a:r>
          </a:p>
          <a:p>
            <a:pPr marL="285750" indent="-285750" algn="l">
              <a:buFont typeface="Arial" panose="020B0604020202020204" pitchFamily="34" charset="0"/>
              <a:buChar char="•"/>
            </a:pPr>
            <a:r>
              <a:rPr lang="en-US" sz="1800" b="0" i="0" u="none" strike="noStrike" baseline="0">
                <a:latin typeface="AdvOT7b515deb"/>
              </a:rPr>
              <a:t>Target range 63</a:t>
            </a:r>
            <a:r>
              <a:rPr lang="en-US" sz="1800" b="0" i="0" u="none" strike="noStrike" baseline="0">
                <a:latin typeface="AdvOT7b515deb+20"/>
              </a:rPr>
              <a:t>–</a:t>
            </a:r>
            <a:r>
              <a:rPr lang="en-US" sz="1800" b="0" i="0" u="none" strike="noStrike" baseline="0">
                <a:latin typeface="AdvOT7b515deb"/>
              </a:rPr>
              <a:t>140 mg/dL (3.5</a:t>
            </a:r>
            <a:r>
              <a:rPr lang="en-US" sz="1800" b="0" i="0" u="none" strike="noStrike" baseline="0">
                <a:latin typeface="AdvOT7b515deb+20"/>
              </a:rPr>
              <a:t>–</a:t>
            </a:r>
            <a:r>
              <a:rPr lang="en-US" sz="1800" b="0" i="0" u="none" strike="noStrike" baseline="0">
                <a:latin typeface="AdvOT7b515deb"/>
              </a:rPr>
              <a:t>7.8 mmol/L): TIR, goal </a:t>
            </a:r>
            <a:r>
              <a:rPr lang="en-US" sz="1800" b="0" i="0" u="none" strike="noStrike" baseline="0">
                <a:latin typeface="AdvP4C4E51"/>
              </a:rPr>
              <a:t>&gt;</a:t>
            </a:r>
            <a:r>
              <a:rPr lang="en-US" sz="1800" b="0" i="0" u="none" strike="noStrike" baseline="0">
                <a:latin typeface="AdvOT7b515deb"/>
              </a:rPr>
              <a:t>70%</a:t>
            </a:r>
          </a:p>
          <a:p>
            <a:pPr marL="285750" indent="-285750" algn="l">
              <a:buFont typeface="Arial" panose="020B0604020202020204" pitchFamily="34" charset="0"/>
              <a:buChar char="•"/>
            </a:pPr>
            <a:r>
              <a:rPr lang="en-US" sz="1800" b="0" i="0" u="none" strike="noStrike" baseline="0">
                <a:latin typeface="AdvOT7b515deb"/>
              </a:rPr>
              <a:t>Time below range (</a:t>
            </a:r>
            <a:r>
              <a:rPr lang="en-US" sz="1800" b="0" i="0" u="none" strike="noStrike" baseline="0">
                <a:latin typeface="AdvP4C4E51"/>
              </a:rPr>
              <a:t>&lt;</a:t>
            </a:r>
            <a:r>
              <a:rPr lang="en-US" sz="1800" b="0" i="0" u="none" strike="noStrike" baseline="0">
                <a:latin typeface="AdvOT7b515deb"/>
              </a:rPr>
              <a:t>63 mg/dL [&lt;3.5 mmol/L]), goal </a:t>
            </a:r>
            <a:r>
              <a:rPr lang="en-US" sz="1800" b="0" i="0" u="none" strike="noStrike" baseline="0">
                <a:latin typeface="AdvP4C4E51"/>
              </a:rPr>
              <a:t>&lt;</a:t>
            </a:r>
            <a:r>
              <a:rPr lang="en-US" sz="1800" b="0" i="0" u="none" strike="noStrike" baseline="0">
                <a:latin typeface="AdvOT7b515deb"/>
              </a:rPr>
              <a:t>4%</a:t>
            </a:r>
          </a:p>
          <a:p>
            <a:pPr marL="285750" indent="-285750" algn="l">
              <a:buFont typeface="Arial" panose="020B0604020202020204" pitchFamily="34" charset="0"/>
              <a:buChar char="•"/>
            </a:pPr>
            <a:r>
              <a:rPr lang="en-US" sz="1800" b="0" i="0" u="none" strike="noStrike" baseline="0">
                <a:latin typeface="AdvOT7b515deb"/>
              </a:rPr>
              <a:t>Time below range (</a:t>
            </a:r>
            <a:r>
              <a:rPr lang="en-US" sz="1800" b="0" i="0" u="none" strike="noStrike" baseline="0">
                <a:latin typeface="AdvP4C4E51"/>
              </a:rPr>
              <a:t>&lt;</a:t>
            </a:r>
            <a:r>
              <a:rPr lang="en-US" sz="1800" b="0" i="0" u="none" strike="noStrike" baseline="0">
                <a:latin typeface="AdvOT7b515deb"/>
              </a:rPr>
              <a:t>54 mg/dL [&lt;3.0 mmol/L]), goal </a:t>
            </a:r>
            <a:r>
              <a:rPr lang="en-US" sz="1800" b="0" i="0" u="none" strike="noStrike" baseline="0">
                <a:latin typeface="AdvP4C4E51"/>
              </a:rPr>
              <a:t>&lt;</a:t>
            </a:r>
            <a:r>
              <a:rPr lang="en-US" sz="1800" b="0" i="0" u="none" strike="noStrike" baseline="0">
                <a:latin typeface="AdvOT7b515deb"/>
              </a:rPr>
              <a:t>1%</a:t>
            </a:r>
          </a:p>
          <a:p>
            <a:pPr marL="285750" indent="-285750" algn="l">
              <a:buFont typeface="Arial" panose="020B0604020202020204" pitchFamily="34" charset="0"/>
              <a:buChar char="•"/>
            </a:pPr>
            <a:r>
              <a:rPr lang="en-US" sz="1800" b="0" i="0" u="none" strike="noStrike" baseline="0">
                <a:latin typeface="AdvOT7b515deb"/>
              </a:rPr>
              <a:t>Time above range (</a:t>
            </a:r>
            <a:r>
              <a:rPr lang="en-US" sz="1800" b="0" i="0" u="none" strike="noStrike" baseline="0">
                <a:latin typeface="AdvP4C4E51"/>
              </a:rPr>
              <a:t>&gt;</a:t>
            </a:r>
            <a:r>
              <a:rPr lang="en-US" sz="1800" b="0" i="0" u="none" strike="noStrike" baseline="0">
                <a:latin typeface="AdvOT7b515deb"/>
              </a:rPr>
              <a:t>140 mg/dL [&gt;7.8 mmol/L]), goal </a:t>
            </a:r>
            <a:r>
              <a:rPr lang="en-US" sz="1800" b="0" i="0" u="none" strike="noStrike" baseline="0">
                <a:latin typeface="AdvP4C4E51"/>
              </a:rPr>
              <a:t>&lt;</a:t>
            </a:r>
            <a:r>
              <a:rPr lang="en-US" sz="1800" b="0" i="0" u="none" strike="noStrike" baseline="0">
                <a:latin typeface="AdvOT7b515deb"/>
              </a:rPr>
              <a:t>25%</a:t>
            </a:r>
            <a:endParaRPr lang="en-US" sz="1800">
              <a:latin typeface="AdvOT7b515deb"/>
            </a:endParaRPr>
          </a:p>
        </p:txBody>
      </p:sp>
    </p:spTree>
    <p:extLst>
      <p:ext uri="{BB962C8B-B14F-4D97-AF65-F5344CB8AC3E}">
        <p14:creationId xmlns:p14="http://schemas.microsoft.com/office/powerpoint/2010/main" val="4253027128"/>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dirty="0"/>
              <a:t>Management of Gestational Diabetes Mellitus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01327" y="1321562"/>
            <a:ext cx="8359074" cy="309315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b="0" i="0" u="none" strike="noStrike" baseline="0" dirty="0">
                <a:solidFill>
                  <a:srgbClr val="A6192E"/>
                </a:solidFill>
                <a:latin typeface="AdvOT8eb9eec2.B"/>
              </a:rPr>
              <a:t>15.14</a:t>
            </a:r>
            <a:r>
              <a:rPr lang="en-US" sz="1600" b="0" i="0" u="none" strike="noStrike" baseline="0" dirty="0">
                <a:solidFill>
                  <a:srgbClr val="000000"/>
                </a:solidFill>
                <a:latin typeface="AdvOT8eb9eec2.B"/>
              </a:rPr>
              <a:t> 	</a:t>
            </a:r>
            <a:r>
              <a:rPr lang="en-US" sz="1600" b="0" i="0" u="none" strike="noStrike" baseline="0" dirty="0">
                <a:solidFill>
                  <a:srgbClr val="000000"/>
                </a:solidFill>
                <a:latin typeface="AdvOT7b515deb"/>
              </a:rPr>
              <a:t>Lifestyle behavior change is an essential component of management of gestational 	diabetes mellitus (GDM) and may suf</a:t>
            </a:r>
            <a:r>
              <a:rPr lang="en-US" sz="1600" b="0" i="0" u="none" strike="noStrike" baseline="0" dirty="0">
                <a:solidFill>
                  <a:srgbClr val="000000"/>
                </a:solidFill>
                <a:latin typeface="AdvOT7b515deb+fb"/>
              </a:rPr>
              <a:t>fi</a:t>
            </a:r>
            <a:r>
              <a:rPr lang="en-US" sz="1600" b="0" i="0" u="none" strike="noStrike" baseline="0" dirty="0">
                <a:solidFill>
                  <a:srgbClr val="000000"/>
                </a:solidFill>
                <a:latin typeface="AdvOT7b515deb"/>
              </a:rPr>
              <a:t>ce as treatment for many individuals. Insulin should 	be added if needed to achieve glycemic goals. </a:t>
            </a:r>
            <a:r>
              <a:rPr lang="en-US" sz="1600" b="1" i="0" u="none" strike="noStrike" baseline="0" dirty="0">
                <a:solidFill>
                  <a:srgbClr val="87161F"/>
                </a:solidFill>
                <a:latin typeface="AdvOT8eb9eec2.B"/>
              </a:rPr>
              <a:t>A</a:t>
            </a:r>
          </a:p>
          <a:p>
            <a:pPr algn="l"/>
            <a:r>
              <a:rPr lang="en-US" sz="1600" b="0" i="0" u="none" strike="noStrike" baseline="0" dirty="0">
                <a:solidFill>
                  <a:srgbClr val="A6192E"/>
                </a:solidFill>
                <a:latin typeface="AdvOT8eb9eec2.B"/>
              </a:rPr>
              <a:t>15.15</a:t>
            </a:r>
            <a:r>
              <a:rPr lang="en-US" sz="1600" b="0" i="0" u="none" strike="noStrike" baseline="0" dirty="0">
                <a:solidFill>
                  <a:srgbClr val="000000"/>
                </a:solidFill>
                <a:latin typeface="AdvOT8eb9eec2.B"/>
              </a:rPr>
              <a:t> 	</a:t>
            </a:r>
            <a:r>
              <a:rPr lang="en-US" sz="1600" b="0" i="0" u="none" strike="noStrike" baseline="0" dirty="0">
                <a:solidFill>
                  <a:srgbClr val="000000"/>
                </a:solidFill>
                <a:latin typeface="AdvOT7b515deb"/>
              </a:rPr>
              <a:t>Insulin is the preferred medication for treating hyperglycemia in GDM. Metformin and 	glyburide, individually or in combination, should not be used as </a:t>
            </a:r>
            <a:r>
              <a:rPr lang="en-US" sz="1600" b="0" i="0" u="none" strike="noStrike" baseline="0" dirty="0">
                <a:solidFill>
                  <a:srgbClr val="000000"/>
                </a:solidFill>
                <a:latin typeface="AdvOT7b515deb+fb"/>
              </a:rPr>
              <a:t>fi</a:t>
            </a:r>
            <a:r>
              <a:rPr lang="en-US" sz="1600" b="0" i="0" u="none" strike="noStrike" baseline="0" dirty="0">
                <a:solidFill>
                  <a:srgbClr val="000000"/>
                </a:solidFill>
                <a:latin typeface="AdvOT7b515deb"/>
              </a:rPr>
              <a:t>rst-line agents, as both 	cross the placenta to the fetus. </a:t>
            </a:r>
            <a:r>
              <a:rPr lang="en-US" sz="1600" b="1" i="0" u="none" strike="noStrike" baseline="0" dirty="0">
                <a:solidFill>
                  <a:srgbClr val="87161F"/>
                </a:solidFill>
                <a:latin typeface="AdvOT8eb9eec2.B"/>
              </a:rPr>
              <a:t>A</a:t>
            </a:r>
            <a:r>
              <a:rPr lang="en-US" sz="1600" b="0" i="0" u="none" strike="noStrike" baseline="0" dirty="0">
                <a:solidFill>
                  <a:srgbClr val="87161F"/>
                </a:solidFill>
                <a:latin typeface="AdvOT8eb9eec2.B"/>
              </a:rPr>
              <a:t> </a:t>
            </a:r>
            <a:r>
              <a:rPr lang="en-US" sz="1600" b="0" i="0" u="none" strike="noStrike" baseline="0" dirty="0">
                <a:solidFill>
                  <a:srgbClr val="000000"/>
                </a:solidFill>
                <a:latin typeface="AdvOT7b515deb"/>
              </a:rPr>
              <a:t>Other oral and noninsulin injectable glucose-lowering 	medications lack long term safety data. </a:t>
            </a:r>
            <a:r>
              <a:rPr lang="en-US" sz="1600" b="1" i="0" u="none" strike="noStrike" baseline="0" dirty="0">
                <a:solidFill>
                  <a:srgbClr val="87161F"/>
                </a:solidFill>
                <a:latin typeface="AdvOT8eb9eec2.B"/>
              </a:rPr>
              <a:t>E</a:t>
            </a:r>
          </a:p>
          <a:p>
            <a:pPr algn="l"/>
            <a:r>
              <a:rPr lang="en-US" sz="1600" b="0" i="0" u="none" strike="noStrike" baseline="0" dirty="0">
                <a:solidFill>
                  <a:srgbClr val="A6192E"/>
                </a:solidFill>
                <a:latin typeface="AdvOT8eb9eec2.B"/>
              </a:rPr>
              <a:t>15.16</a:t>
            </a:r>
            <a:r>
              <a:rPr lang="en-US" sz="1600" b="0" i="0" u="none" strike="noStrike" baseline="0" dirty="0">
                <a:solidFill>
                  <a:srgbClr val="000000"/>
                </a:solidFill>
                <a:latin typeface="AdvOT8eb9eec2.B"/>
              </a:rPr>
              <a:t> 	</a:t>
            </a:r>
            <a:r>
              <a:rPr lang="en-US" sz="1600" b="0" i="0" u="none" strike="noStrike" baseline="0" dirty="0">
                <a:solidFill>
                  <a:srgbClr val="000000"/>
                </a:solidFill>
                <a:latin typeface="AdvOT7b515deb"/>
              </a:rPr>
              <a:t>Metformin, when used to treat polycystic ovary syndrome and induce ovulation, should 	be discontinued by the end of the </a:t>
            </a:r>
            <a:r>
              <a:rPr lang="en-US" sz="1600" b="0" i="0" u="none" strike="noStrike" baseline="0" dirty="0">
                <a:solidFill>
                  <a:srgbClr val="000000"/>
                </a:solidFill>
                <a:latin typeface="AdvOT7b515deb+fb"/>
              </a:rPr>
              <a:t>fi</a:t>
            </a:r>
            <a:r>
              <a:rPr lang="en-US" sz="1600" b="0" i="0" u="none" strike="noStrike" baseline="0" dirty="0">
                <a:solidFill>
                  <a:srgbClr val="000000"/>
                </a:solidFill>
                <a:latin typeface="AdvOT7b515deb"/>
              </a:rPr>
              <a:t>rst trimester. </a:t>
            </a:r>
            <a:r>
              <a:rPr lang="en-US" sz="1600" b="1" i="0" u="none" strike="noStrike" baseline="0" dirty="0">
                <a:solidFill>
                  <a:srgbClr val="87161F"/>
                </a:solidFill>
                <a:latin typeface="AdvOT8eb9eec2.B"/>
              </a:rPr>
              <a:t>A</a:t>
            </a:r>
          </a:p>
          <a:p>
            <a:pPr algn="l"/>
            <a:r>
              <a:rPr lang="en-US" sz="1600" b="0" i="0" u="none" strike="noStrike" baseline="0" dirty="0">
                <a:solidFill>
                  <a:srgbClr val="A6192E"/>
                </a:solidFill>
                <a:latin typeface="AdvOT8eb9eec2.B"/>
              </a:rPr>
              <a:t>15.17</a:t>
            </a:r>
            <a:r>
              <a:rPr lang="en-US" sz="1600" b="0" i="0" u="none" strike="noStrike" baseline="0" dirty="0">
                <a:solidFill>
                  <a:srgbClr val="000000"/>
                </a:solidFill>
                <a:latin typeface="AdvOT8eb9eec2.B"/>
              </a:rPr>
              <a:t> 	</a:t>
            </a:r>
            <a:r>
              <a:rPr lang="en-US" sz="1600" b="0" i="0" u="none" strike="noStrike" baseline="0" dirty="0">
                <a:solidFill>
                  <a:srgbClr val="000000"/>
                </a:solidFill>
                <a:latin typeface="AdvOT7b515deb"/>
              </a:rPr>
              <a:t>Telehealth visits used in combination with in-person visits for pregnant people with GDM 	can improve outcomes compared with standard in person care alone. </a:t>
            </a:r>
            <a:r>
              <a:rPr lang="en-US" sz="1600" b="1" i="0" u="none" strike="noStrike" baseline="0" dirty="0">
                <a:solidFill>
                  <a:srgbClr val="87161F"/>
                </a:solidFill>
                <a:latin typeface="AdvOT8eb9eec2.B"/>
              </a:rPr>
              <a:t>A</a:t>
            </a:r>
            <a:endParaRPr lang="en-US" sz="1600" b="1" i="0" u="none" strike="noStrike" baseline="0" dirty="0">
              <a:solidFill>
                <a:srgbClr val="000000"/>
              </a:solidFill>
              <a:latin typeface="AdvOT7b515deb"/>
            </a:endParaRPr>
          </a:p>
        </p:txBody>
      </p:sp>
    </p:spTree>
    <p:extLst>
      <p:ext uri="{BB962C8B-B14F-4D97-AF65-F5344CB8AC3E}">
        <p14:creationId xmlns:p14="http://schemas.microsoft.com/office/powerpoint/2010/main" val="3436245913"/>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72466" y="1008295"/>
            <a:ext cx="7999068" cy="260071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latin typeface="AdvOT7b515deb"/>
              </a:rPr>
              <a:t>After diagnosis, treatment starts with medical nutrition therapy, physical activity, and weight management, depending on pregestational weight, as outlined in the section below on preexisting type 2 diabetes, as well as glucose monitoring aiming for the goals recommended by the Fifth International Workshop-Conference </a:t>
            </a:r>
            <a:r>
              <a:rPr lang="fr-FR" sz="1800" b="0" i="0" u="none" strike="noStrike" baseline="0">
                <a:latin typeface="AdvOT7b515deb"/>
              </a:rPr>
              <a:t>on </a:t>
            </a:r>
            <a:r>
              <a:rPr lang="fr-FR" sz="1800" b="0" i="0" u="none" strike="noStrike" baseline="0" err="1">
                <a:latin typeface="AdvOT7b515deb"/>
              </a:rPr>
              <a:t>Gestational</a:t>
            </a:r>
            <a:r>
              <a:rPr lang="fr-FR" sz="1800" b="0" i="0" u="none" strike="noStrike" baseline="0">
                <a:latin typeface="AdvOT7b515deb"/>
              </a:rPr>
              <a:t> Diabetes </a:t>
            </a:r>
            <a:r>
              <a:rPr lang="fr-FR" sz="1800" b="0" i="0" u="none" strike="noStrike" baseline="0" err="1">
                <a:latin typeface="AdvOT7b515deb"/>
              </a:rPr>
              <a:t>Mellitus</a:t>
            </a:r>
            <a:r>
              <a:rPr lang="fr-FR" sz="1800" b="0" i="0" u="none" strike="noStrike" baseline="0">
                <a:latin typeface="AdvOT7b515deb"/>
              </a:rPr>
              <a:t>:</a:t>
            </a:r>
          </a:p>
          <a:p>
            <a:pPr algn="l"/>
            <a:r>
              <a:rPr lang="en-US" sz="1800" b="0" i="0" u="none" strike="noStrike" baseline="0">
                <a:latin typeface="AdvOT7b515deb+20"/>
              </a:rPr>
              <a:t>• </a:t>
            </a:r>
            <a:r>
              <a:rPr lang="en-US" sz="1800" b="0" i="0" u="none" strike="noStrike" baseline="0">
                <a:latin typeface="AdvOT7b515deb"/>
              </a:rPr>
              <a:t>Fasting glucose</a:t>
            </a:r>
            <a:r>
              <a:rPr lang="en-US" sz="1800" b="0" i="0" u="none" strike="noStrike" baseline="0">
                <a:latin typeface="AdvP4C4E51"/>
              </a:rPr>
              <a:t>&lt;</a:t>
            </a:r>
            <a:r>
              <a:rPr lang="en-US" sz="1800" b="0" i="0" u="none" strike="noStrike" baseline="0">
                <a:latin typeface="AdvOT7b515deb"/>
              </a:rPr>
              <a:t>95mg/dL (</a:t>
            </a:r>
            <a:r>
              <a:rPr lang="en-US" sz="1800" b="0" i="0" u="none" strike="noStrike" baseline="0">
                <a:latin typeface="AdvP4C4E51"/>
              </a:rPr>
              <a:t>&lt;</a:t>
            </a:r>
            <a:r>
              <a:rPr lang="en-US" sz="1800" b="0" i="0" u="none" strike="noStrike" baseline="0">
                <a:latin typeface="AdvOT7b515deb"/>
              </a:rPr>
              <a:t>5.3mmol/L) and either</a:t>
            </a:r>
          </a:p>
          <a:p>
            <a:pPr algn="l"/>
            <a:r>
              <a:rPr lang="en-US" sz="1800" b="0" i="0" u="none" strike="noStrike" baseline="0">
                <a:latin typeface="AdvOT7b515deb+20"/>
              </a:rPr>
              <a:t>• </a:t>
            </a:r>
            <a:r>
              <a:rPr lang="en-US" sz="1800" b="0" i="0" u="none" strike="noStrike" baseline="0">
                <a:latin typeface="AdvOT7b515deb"/>
              </a:rPr>
              <a:t>One-hour postprandial glucose </a:t>
            </a:r>
            <a:r>
              <a:rPr lang="en-US" sz="1800" b="0" i="0" u="none" strike="noStrike" baseline="0">
                <a:latin typeface="AdvP4C4E51"/>
              </a:rPr>
              <a:t>&lt;</a:t>
            </a:r>
            <a:r>
              <a:rPr lang="en-US" sz="1800" b="0" i="0" u="none" strike="noStrike" baseline="0">
                <a:latin typeface="AdvOT7b515deb"/>
              </a:rPr>
              <a:t>140 mg/dL (</a:t>
            </a:r>
            <a:r>
              <a:rPr lang="en-US" sz="1800" b="0" i="0" u="none" strike="noStrike" baseline="0">
                <a:latin typeface="AdvP4C4E51"/>
              </a:rPr>
              <a:t>&lt;</a:t>
            </a:r>
            <a:r>
              <a:rPr lang="en-US" sz="1800" b="0" i="0" u="none" strike="noStrike" baseline="0">
                <a:latin typeface="AdvOT7b515deb"/>
              </a:rPr>
              <a:t>7.8 mmol/L) or</a:t>
            </a:r>
          </a:p>
          <a:p>
            <a:pPr algn="l"/>
            <a:r>
              <a:rPr lang="en-US" sz="1800" b="0" i="0" u="none" strike="noStrike" baseline="0">
                <a:latin typeface="AdvOT7b515deb+20"/>
              </a:rPr>
              <a:t>• </a:t>
            </a:r>
            <a:r>
              <a:rPr lang="en-US" sz="1800" b="0" i="0" u="none" strike="noStrike" baseline="0">
                <a:latin typeface="AdvOT7b515deb"/>
              </a:rPr>
              <a:t>Two-hour postprandial glucose </a:t>
            </a:r>
            <a:r>
              <a:rPr lang="en-US" sz="1800" b="0" i="0" u="none" strike="noStrike" baseline="0">
                <a:latin typeface="AdvP4C4E51"/>
              </a:rPr>
              <a:t>&lt;</a:t>
            </a:r>
            <a:r>
              <a:rPr lang="en-US" sz="1800" b="0" i="0" u="none" strike="noStrike" baseline="0">
                <a:latin typeface="AdvOT7b515deb"/>
              </a:rPr>
              <a:t>120 mg/dL (</a:t>
            </a:r>
            <a:r>
              <a:rPr lang="en-US" sz="1800" b="0" i="0" u="none" strike="noStrike" baseline="0">
                <a:latin typeface="AdvP4C4E51"/>
              </a:rPr>
              <a:t>&lt;</a:t>
            </a:r>
            <a:r>
              <a:rPr lang="en-US" sz="1800" b="0" i="0" u="none" strike="noStrike" baseline="0">
                <a:latin typeface="AdvOT7b515deb"/>
              </a:rPr>
              <a:t>6.7 mmol/L)</a:t>
            </a:r>
          </a:p>
        </p:txBody>
      </p:sp>
    </p:spTree>
    <p:extLst>
      <p:ext uri="{BB962C8B-B14F-4D97-AF65-F5344CB8AC3E}">
        <p14:creationId xmlns:p14="http://schemas.microsoft.com/office/powerpoint/2010/main" val="2741740234"/>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Management of Preexisting Type 1 Diabetes and Type 2 Diabetes in Pregnancy</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11"/>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689621"/>
            <a:ext cx="7999068" cy="164147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15.18</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Insulin should be used to manage type 1 diabetes in pregnancy. </a:t>
            </a:r>
            <a:r>
              <a:rPr lang="en-US" sz="1800" b="1" i="0" u="none" strike="noStrike" baseline="0">
                <a:solidFill>
                  <a:srgbClr val="87161F"/>
                </a:solidFill>
                <a:latin typeface="AdvOT8eb9eec2.B"/>
              </a:rPr>
              <a:t>A</a:t>
            </a:r>
            <a:r>
              <a:rPr lang="en-US" sz="1800" b="0" i="0" u="none" strike="noStrike" baseline="0">
                <a:solidFill>
                  <a:srgbClr val="87161F"/>
                </a:solidFill>
                <a:latin typeface="AdvOT8eb9eec2.B"/>
              </a:rPr>
              <a:t> </a:t>
            </a:r>
            <a:r>
              <a:rPr lang="en-US" sz="1800" b="0" i="0" u="none" strike="noStrike" baseline="0">
                <a:solidFill>
                  <a:srgbClr val="000000"/>
                </a:solidFill>
                <a:latin typeface="AdvOT7b515deb"/>
              </a:rPr>
              <a:t>Insulin is 	the preferred agent for the management of type 2 diabetes in pregnancy.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15.19</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Either multiple daily injections or insulin pump technology can be used in 	pregnancy complicated by type 1 diabetes. </a:t>
            </a:r>
            <a:r>
              <a:rPr lang="en-US" sz="1800" b="1" i="0" u="none" strike="noStrike" baseline="0">
                <a:solidFill>
                  <a:srgbClr val="87161F"/>
                </a:solidFill>
                <a:latin typeface="AdvOT8eb9eec2.B"/>
              </a:rPr>
              <a:t>C</a:t>
            </a:r>
          </a:p>
          <a:p>
            <a:pPr algn="l"/>
            <a:endParaRPr lang="en-US" sz="1800">
              <a:solidFill>
                <a:srgbClr val="A6192E"/>
              </a:solidFill>
              <a:latin typeface="AdvOT8eb9eec2.B"/>
            </a:endParaRPr>
          </a:p>
        </p:txBody>
      </p:sp>
    </p:spTree>
    <p:extLst>
      <p:ext uri="{BB962C8B-B14F-4D97-AF65-F5344CB8AC3E}">
        <p14:creationId xmlns:p14="http://schemas.microsoft.com/office/powerpoint/2010/main" val="1747557620"/>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Preeclampsia and Aspirin</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386314"/>
            <a:ext cx="7999068" cy="138499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15.20 	</a:t>
            </a:r>
            <a:r>
              <a:rPr lang="en-US" sz="1800" b="0" i="0" u="none" strike="noStrike" baseline="0">
                <a:solidFill>
                  <a:srgbClr val="000000"/>
                </a:solidFill>
                <a:latin typeface="AdvOT7b515deb"/>
              </a:rPr>
              <a:t>Pregnant individuals with type 1 or type 2 diabetes should be prescribed 	low-dose aspirin 100</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150 mg/ day starting at 12 to 16 weeks of gestation to 	lower the risk of preeclampsia. </a:t>
            </a:r>
            <a:r>
              <a:rPr lang="en-US" sz="1800" b="1" i="0" u="none" strike="noStrike" baseline="0">
                <a:solidFill>
                  <a:srgbClr val="87161F"/>
                </a:solidFill>
                <a:latin typeface="AdvOT8eb9eec2.B"/>
              </a:rPr>
              <a:t>E</a:t>
            </a:r>
            <a:r>
              <a:rPr lang="en-US" sz="1800" b="0" i="0" u="none" strike="noStrike" baseline="0">
                <a:solidFill>
                  <a:srgbClr val="87161F"/>
                </a:solidFill>
                <a:latin typeface="AdvOT8eb9eec2.B"/>
              </a:rPr>
              <a:t> </a:t>
            </a:r>
            <a:r>
              <a:rPr lang="en-US" sz="1800" b="0" i="0" u="none" strike="noStrike" baseline="0">
                <a:solidFill>
                  <a:srgbClr val="000000"/>
                </a:solidFill>
                <a:latin typeface="AdvOT7b515deb"/>
              </a:rPr>
              <a:t>A dosage of 162 mg/day may be 	acceptable; </a:t>
            </a:r>
            <a:r>
              <a:rPr lang="en-US" sz="1800" b="1" i="0" u="none" strike="noStrike" baseline="0">
                <a:solidFill>
                  <a:srgbClr val="87161F"/>
                </a:solidFill>
                <a:latin typeface="AdvOT8eb9eec2.B"/>
              </a:rPr>
              <a:t>E </a:t>
            </a:r>
            <a:r>
              <a:rPr lang="en-US" sz="1800" b="0" i="0" u="none" strike="noStrike" baseline="0">
                <a:solidFill>
                  <a:srgbClr val="000000"/>
                </a:solidFill>
                <a:latin typeface="AdvOT7b515deb"/>
              </a:rPr>
              <a:t>currently, in the U.S., low-dose aspirin is available in 81-mg 	tablets.</a:t>
            </a:r>
            <a:endParaRPr lang="en-US" sz="1800">
              <a:solidFill>
                <a:srgbClr val="A6192E"/>
              </a:solidFill>
              <a:latin typeface="AdvOT8eb9eec2.B"/>
            </a:endParaRPr>
          </a:p>
        </p:txBody>
      </p:sp>
    </p:spTree>
    <p:extLst>
      <p:ext uri="{BB962C8B-B14F-4D97-AF65-F5344CB8AC3E}">
        <p14:creationId xmlns:p14="http://schemas.microsoft.com/office/powerpoint/2010/main" val="3062525631"/>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Pregnancy and Drug Considerations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335514"/>
            <a:ext cx="7999068" cy="283667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b="0" i="0" u="none" strike="noStrike" baseline="0" dirty="0">
                <a:solidFill>
                  <a:srgbClr val="A6192E"/>
                </a:solidFill>
                <a:latin typeface="AdvOT8eb9eec2.B"/>
              </a:rPr>
              <a:t>15.21</a:t>
            </a:r>
            <a:r>
              <a:rPr lang="en-US" sz="1600" b="0" i="0" u="none" strike="noStrike" baseline="0" dirty="0">
                <a:solidFill>
                  <a:srgbClr val="000000"/>
                </a:solidFill>
                <a:latin typeface="AdvOT8eb9eec2.B"/>
              </a:rPr>
              <a:t> 	</a:t>
            </a:r>
            <a:r>
              <a:rPr lang="en-US" sz="1600" b="0" i="0" u="none" strike="noStrike" baseline="0" dirty="0">
                <a:solidFill>
                  <a:srgbClr val="000000"/>
                </a:solidFill>
                <a:latin typeface="AdvOT7b515deb"/>
              </a:rPr>
              <a:t>In pregnant individuals with diabetes and chronic hypertension, a blood pressure 	threshold of 140/90mmHg for initiation or titration of therapy is associated with 	better pregnancy outcomes than reserving treatment for severe hypertension, with 	no increase in risk of small-for-gestational-age birth weight. </a:t>
            </a:r>
            <a:r>
              <a:rPr lang="en-US" sz="1600" b="1" i="0" u="none" strike="noStrike" baseline="0" dirty="0">
                <a:solidFill>
                  <a:srgbClr val="87161F"/>
                </a:solidFill>
                <a:latin typeface="AdvOT8eb9eec2.B"/>
              </a:rPr>
              <a:t>A</a:t>
            </a:r>
            <a:r>
              <a:rPr lang="en-US" sz="1600" b="0" i="0" u="none" strike="noStrike" baseline="0" dirty="0">
                <a:solidFill>
                  <a:srgbClr val="87161F"/>
                </a:solidFill>
                <a:latin typeface="AdvOT8eb9eec2.B"/>
              </a:rPr>
              <a:t> </a:t>
            </a:r>
            <a:r>
              <a:rPr lang="en-US" sz="1600" b="0" i="0" u="none" strike="noStrike" baseline="0" dirty="0">
                <a:solidFill>
                  <a:srgbClr val="000000"/>
                </a:solidFill>
                <a:latin typeface="AdvOT7b515deb"/>
              </a:rPr>
              <a:t>There are limited data 	on the optimal lower limit, but therapy should be </a:t>
            </a:r>
            <a:r>
              <a:rPr lang="en-US" sz="1600" b="0" i="0" u="none" strike="noStrike" baseline="0" dirty="0" err="1">
                <a:solidFill>
                  <a:srgbClr val="000000"/>
                </a:solidFill>
                <a:latin typeface="AdvOT7b515deb"/>
              </a:rPr>
              <a:t>deintensi</a:t>
            </a:r>
            <a:r>
              <a:rPr lang="en-US" sz="1600" b="0" i="0" u="none" strike="noStrike" baseline="0" dirty="0" err="1">
                <a:solidFill>
                  <a:srgbClr val="000000"/>
                </a:solidFill>
                <a:latin typeface="AdvOT7b515deb+fb"/>
              </a:rPr>
              <a:t>fi</a:t>
            </a:r>
            <a:r>
              <a:rPr lang="en-US" sz="1600" b="0" i="0" u="none" strike="noStrike" baseline="0" dirty="0" err="1">
                <a:solidFill>
                  <a:srgbClr val="000000"/>
                </a:solidFill>
                <a:latin typeface="AdvOT7b515deb"/>
              </a:rPr>
              <a:t>ed</a:t>
            </a:r>
            <a:r>
              <a:rPr lang="en-US" sz="1600" b="0" i="0" u="none" strike="noStrike" baseline="0" dirty="0">
                <a:solidFill>
                  <a:srgbClr val="000000"/>
                </a:solidFill>
                <a:latin typeface="AdvOT7b515deb"/>
              </a:rPr>
              <a:t> for blood pressure 	</a:t>
            </a:r>
            <a:r>
              <a:rPr lang="en-US" sz="1600" b="0" i="0" u="none" strike="noStrike" baseline="0" dirty="0">
                <a:solidFill>
                  <a:srgbClr val="000000"/>
                </a:solidFill>
                <a:latin typeface="AdvP4C4E51"/>
              </a:rPr>
              <a:t>&lt;</a:t>
            </a:r>
            <a:r>
              <a:rPr lang="en-US" sz="1600" b="0" i="0" u="none" strike="noStrike" baseline="0" dirty="0">
                <a:solidFill>
                  <a:srgbClr val="000000"/>
                </a:solidFill>
                <a:latin typeface="AdvOT7b515deb"/>
              </a:rPr>
              <a:t>90/60 mmHg. </a:t>
            </a:r>
            <a:r>
              <a:rPr lang="en-US" sz="1600" b="1" i="0" u="none" strike="noStrike" baseline="0" dirty="0">
                <a:solidFill>
                  <a:srgbClr val="87161F"/>
                </a:solidFill>
                <a:latin typeface="AdvOT8eb9eec2.B"/>
              </a:rPr>
              <a:t>E</a:t>
            </a:r>
            <a:r>
              <a:rPr lang="en-US" sz="1600" b="0" i="0" u="none" strike="noStrike" baseline="0" dirty="0">
                <a:solidFill>
                  <a:srgbClr val="87161F"/>
                </a:solidFill>
                <a:latin typeface="AdvOT8eb9eec2.B"/>
              </a:rPr>
              <a:t> </a:t>
            </a:r>
            <a:r>
              <a:rPr lang="en-US" sz="1600" b="0" i="0" u="none" strike="noStrike" baseline="0" dirty="0">
                <a:solidFill>
                  <a:srgbClr val="000000"/>
                </a:solidFill>
                <a:latin typeface="AdvOT7b515deb"/>
              </a:rPr>
              <a:t>A blood pressure target of 110</a:t>
            </a:r>
            <a:r>
              <a:rPr lang="en-US" sz="1600" b="0" i="0" u="none" strike="noStrike" baseline="0" dirty="0">
                <a:solidFill>
                  <a:srgbClr val="000000"/>
                </a:solidFill>
                <a:latin typeface="AdvOT7b515deb+20"/>
              </a:rPr>
              <a:t>–</a:t>
            </a:r>
            <a:r>
              <a:rPr lang="en-US" sz="1600" b="0" i="0" u="none" strike="noStrike" baseline="0" dirty="0">
                <a:solidFill>
                  <a:srgbClr val="000000"/>
                </a:solidFill>
                <a:latin typeface="AdvOT7b515deb"/>
              </a:rPr>
              <a:t>135/85 mmHg is suggested in the 	interest of reducing the risk for accelerated maternal hypertension. </a:t>
            </a:r>
            <a:r>
              <a:rPr lang="en-US" sz="1600" b="1" i="0" u="none" strike="noStrike" baseline="0" dirty="0">
                <a:solidFill>
                  <a:srgbClr val="87161F"/>
                </a:solidFill>
                <a:latin typeface="AdvOT8eb9eec2.B"/>
              </a:rPr>
              <a:t>A</a:t>
            </a:r>
          </a:p>
          <a:p>
            <a:pPr algn="l"/>
            <a:r>
              <a:rPr lang="en-US" sz="1600" b="0" i="0" u="none" strike="noStrike" baseline="0" dirty="0">
                <a:solidFill>
                  <a:srgbClr val="A6192E"/>
                </a:solidFill>
                <a:latin typeface="AdvOT8eb9eec2.B"/>
              </a:rPr>
              <a:t>15.22</a:t>
            </a:r>
            <a:r>
              <a:rPr lang="en-US" sz="1600" b="0" i="0" u="none" strike="noStrike" baseline="0" dirty="0">
                <a:solidFill>
                  <a:srgbClr val="000000"/>
                </a:solidFill>
                <a:latin typeface="AdvOT8eb9eec2.B"/>
              </a:rPr>
              <a:t> 	</a:t>
            </a:r>
            <a:r>
              <a:rPr lang="en-US" sz="1600" b="0" i="0" u="none" strike="noStrike" baseline="0" dirty="0">
                <a:solidFill>
                  <a:srgbClr val="000000"/>
                </a:solidFill>
                <a:latin typeface="AdvOT7b515deb"/>
              </a:rPr>
              <a:t>Potentially harmful medications in pregnancy (i.e., ACE inhibitors, angiotensin 	receptor blockers, statins) should be stopped prior to conception and avoided in 	sexually active individuals of childbearing potential who are not using reliable 	contraception. </a:t>
            </a:r>
            <a:r>
              <a:rPr lang="en-US" sz="1600" b="1" i="0" u="none" strike="noStrike" baseline="0" dirty="0">
                <a:solidFill>
                  <a:srgbClr val="87161F"/>
                </a:solidFill>
                <a:latin typeface="AdvOT8eb9eec2.B"/>
              </a:rPr>
              <a:t>B</a:t>
            </a:r>
            <a:endParaRPr lang="en-US" sz="1600" b="1" dirty="0">
              <a:latin typeface="AdvOT7b515deb"/>
            </a:endParaRPr>
          </a:p>
        </p:txBody>
      </p:sp>
    </p:spTree>
    <p:extLst>
      <p:ext uri="{BB962C8B-B14F-4D97-AF65-F5344CB8AC3E}">
        <p14:creationId xmlns:p14="http://schemas.microsoft.com/office/powerpoint/2010/main" val="3307821798"/>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Postpartum Care</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335514"/>
            <a:ext cx="7999068" cy="274947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15.23</a:t>
            </a:r>
            <a:r>
              <a:rPr lang="en-US" sz="1800" b="0" i="0" u="none" strike="noStrike" baseline="0" dirty="0">
                <a:latin typeface="AdvOT8eb9eec2.B"/>
              </a:rPr>
              <a:t> 	</a:t>
            </a:r>
            <a:r>
              <a:rPr lang="en-US" sz="1800" b="0" i="0" u="none" strike="noStrike" baseline="0" dirty="0">
                <a:latin typeface="AdvOT7b515deb"/>
              </a:rPr>
              <a:t>Insulin resistance decreases dramatically immediately postpartum, </a:t>
            </a:r>
            <a:r>
              <a:rPr lang="en-US" sz="1800" b="0" i="0" u="none" strike="noStrike" baseline="0" dirty="0">
                <a:solidFill>
                  <a:srgbClr val="000000"/>
                </a:solidFill>
                <a:latin typeface="AdvOT7b515deb"/>
              </a:rPr>
              <a:t>and 	insulin requirements need to be evaluated and adjusted as they are often 	roughly half the </a:t>
            </a:r>
            <a:r>
              <a:rPr lang="en-US" sz="1800" b="0" i="0" u="none" strike="noStrike" baseline="0" dirty="0" err="1">
                <a:solidFill>
                  <a:srgbClr val="000000"/>
                </a:solidFill>
                <a:latin typeface="AdvOT7b515deb"/>
              </a:rPr>
              <a:t>prepregnancy</a:t>
            </a:r>
            <a:r>
              <a:rPr lang="en-US" sz="1800" b="0" i="0" u="none" strike="noStrike" baseline="0" dirty="0">
                <a:solidFill>
                  <a:srgbClr val="000000"/>
                </a:solidFill>
                <a:latin typeface="AdvOT7b515deb"/>
              </a:rPr>
              <a:t> requirements for the initial few days 	postpartum. </a:t>
            </a:r>
            <a:r>
              <a:rPr lang="en-US" sz="1800" b="1" i="0" u="none" strike="noStrike" baseline="0" dirty="0">
                <a:solidFill>
                  <a:srgbClr val="87161F"/>
                </a:solidFill>
                <a:latin typeface="AdvOT8eb9eec2.B"/>
              </a:rPr>
              <a:t>C</a:t>
            </a:r>
          </a:p>
          <a:p>
            <a:pPr algn="l"/>
            <a:r>
              <a:rPr lang="en-US" sz="1800" b="0" i="0" u="none" strike="noStrike" baseline="0" dirty="0">
                <a:solidFill>
                  <a:srgbClr val="A6192E"/>
                </a:solidFill>
                <a:latin typeface="AdvOT8eb9eec2.B"/>
              </a:rPr>
              <a:t>15.24</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A contraceptive plan should be discussed and implemented with all people 	with diabetes of childbearing potential. </a:t>
            </a:r>
            <a:r>
              <a:rPr lang="en-US" sz="1800" b="1" i="0" u="none" strike="noStrike" baseline="0" dirty="0">
                <a:solidFill>
                  <a:srgbClr val="87161F"/>
                </a:solidFill>
                <a:latin typeface="AdvOT8eb9eec2.B"/>
              </a:rPr>
              <a:t>A</a:t>
            </a:r>
          </a:p>
          <a:p>
            <a:pPr algn="l"/>
            <a:r>
              <a:rPr lang="en-US" sz="1800" b="0" i="0" u="none" strike="noStrike" baseline="0" dirty="0">
                <a:solidFill>
                  <a:srgbClr val="A6192E"/>
                </a:solidFill>
                <a:latin typeface="AdvOT8eb9eec2.B"/>
              </a:rPr>
              <a:t>15.25</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Screen individuals with a recent history of GDM at 4</a:t>
            </a:r>
            <a:r>
              <a:rPr lang="en-US" sz="1800" b="0" i="0" u="none" strike="noStrike" baseline="0" dirty="0">
                <a:solidFill>
                  <a:srgbClr val="000000"/>
                </a:solidFill>
                <a:latin typeface="AdvOT7b515deb+20"/>
              </a:rPr>
              <a:t>–</a:t>
            </a:r>
            <a:r>
              <a:rPr lang="en-US" sz="1800" b="0" i="0" u="none" strike="noStrike" baseline="0" dirty="0">
                <a:solidFill>
                  <a:srgbClr val="000000"/>
                </a:solidFill>
                <a:latin typeface="AdvOT7b515deb"/>
              </a:rPr>
              <a:t>12 weeks postpartum, 	using the 75-g oral glucose tolerance test and clinically appropriate 	nonpregnancy diagnostic criteria. </a:t>
            </a:r>
            <a:r>
              <a:rPr lang="en-US" sz="1800" b="1" i="0" u="none" strike="noStrike" baseline="0" dirty="0">
                <a:solidFill>
                  <a:srgbClr val="87161F"/>
                </a:solidFill>
                <a:latin typeface="AdvOT8eb9eec2.B"/>
              </a:rPr>
              <a:t>B</a:t>
            </a:r>
          </a:p>
        </p:txBody>
      </p:sp>
    </p:spTree>
    <p:extLst>
      <p:ext uri="{BB962C8B-B14F-4D97-AF65-F5344CB8AC3E}">
        <p14:creationId xmlns:p14="http://schemas.microsoft.com/office/powerpoint/2010/main" val="94236375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Postpartum Care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335514"/>
            <a:ext cx="7999068" cy="326243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b="0" i="0" u="none" strike="noStrike" baseline="0">
                <a:solidFill>
                  <a:srgbClr val="A6192E"/>
                </a:solidFill>
                <a:latin typeface="AdvOT8eb9eec2.B"/>
              </a:rPr>
              <a:t>15.26</a:t>
            </a:r>
            <a:r>
              <a:rPr lang="en-US" sz="1700" b="0" i="0" u="none" strike="noStrike" baseline="0">
                <a:solidFill>
                  <a:srgbClr val="000000"/>
                </a:solidFill>
                <a:latin typeface="AdvOT8eb9eec2.B"/>
              </a:rPr>
              <a:t> 	</a:t>
            </a:r>
            <a:r>
              <a:rPr lang="en-US" sz="1700" b="0" i="0" u="none" strike="noStrike" baseline="0">
                <a:solidFill>
                  <a:srgbClr val="000000"/>
                </a:solidFill>
                <a:latin typeface="AdvOT7b515deb"/>
              </a:rPr>
              <a:t>Individuals with overweight/obesity and a history of GDM found to have 	prediabetes should receive intensive lifestyle interventions and/or metformin to 	prevent diabetes. </a:t>
            </a:r>
            <a:r>
              <a:rPr lang="en-US" sz="1700" b="1" i="0" u="none" strike="noStrike" baseline="0">
                <a:solidFill>
                  <a:srgbClr val="87161F"/>
                </a:solidFill>
                <a:latin typeface="AdvOT8eb9eec2.B"/>
              </a:rPr>
              <a:t>A</a:t>
            </a:r>
          </a:p>
          <a:p>
            <a:pPr algn="l"/>
            <a:r>
              <a:rPr lang="en-US" sz="1700" b="0" i="0" u="none" strike="noStrike" baseline="0">
                <a:solidFill>
                  <a:srgbClr val="A6192E"/>
                </a:solidFill>
                <a:latin typeface="AdvOT8eb9eec2.B"/>
              </a:rPr>
              <a:t>15.27</a:t>
            </a:r>
            <a:r>
              <a:rPr lang="en-US" sz="1700" b="0" i="0" u="none" strike="noStrike" baseline="0">
                <a:solidFill>
                  <a:srgbClr val="000000"/>
                </a:solidFill>
                <a:latin typeface="AdvOT8eb9eec2.B"/>
              </a:rPr>
              <a:t> 	</a:t>
            </a:r>
            <a:r>
              <a:rPr lang="en-US" sz="1700" b="0" i="0" u="none" strike="noStrike" baseline="0">
                <a:solidFill>
                  <a:srgbClr val="000000"/>
                </a:solidFill>
                <a:latin typeface="AdvOT7b515deb"/>
              </a:rPr>
              <a:t>Breastfeeding efforts are recommended for all individuals with diabetes. </a:t>
            </a:r>
            <a:r>
              <a:rPr lang="en-US" sz="1700" b="1" i="0" u="none" strike="noStrike" baseline="0">
                <a:solidFill>
                  <a:srgbClr val="87161F"/>
                </a:solidFill>
                <a:latin typeface="AdvOT8eb9eec2.B"/>
              </a:rPr>
              <a:t>A</a:t>
            </a:r>
            <a:r>
              <a:rPr lang="en-US" sz="1700" b="0" i="0" u="none" strike="noStrike" baseline="0">
                <a:solidFill>
                  <a:srgbClr val="87161F"/>
                </a:solidFill>
                <a:latin typeface="AdvOT8eb9eec2.B"/>
              </a:rPr>
              <a:t> 	</a:t>
            </a:r>
            <a:r>
              <a:rPr lang="en-US" sz="1700" b="0" i="0" u="none" strike="noStrike" baseline="0">
                <a:solidFill>
                  <a:srgbClr val="000000"/>
                </a:solidFill>
                <a:latin typeface="AdvOT7b515deb"/>
              </a:rPr>
              <a:t>Breastfeeding is recommended for individuals with a history of GDM for multiple 	bene</a:t>
            </a:r>
            <a:r>
              <a:rPr lang="en-US" sz="1700" b="0" i="0" u="none" strike="noStrike" baseline="0">
                <a:solidFill>
                  <a:srgbClr val="000000"/>
                </a:solidFill>
                <a:latin typeface="AdvOT7b515deb+fb"/>
              </a:rPr>
              <a:t>fi</a:t>
            </a:r>
            <a:r>
              <a:rPr lang="en-US" sz="1700" b="0" i="0" u="none" strike="noStrike" baseline="0">
                <a:solidFill>
                  <a:srgbClr val="000000"/>
                </a:solidFill>
                <a:latin typeface="AdvOT7b515deb"/>
              </a:rPr>
              <a:t>ts, </a:t>
            </a:r>
            <a:r>
              <a:rPr lang="en-US" sz="1700" b="1" i="0" u="none" strike="noStrike" baseline="0">
                <a:solidFill>
                  <a:srgbClr val="87161F"/>
                </a:solidFill>
                <a:latin typeface="AdvOT8eb9eec2.B"/>
              </a:rPr>
              <a:t>A</a:t>
            </a:r>
            <a:r>
              <a:rPr lang="en-US" sz="1700" b="0" i="0" u="none" strike="noStrike" baseline="0">
                <a:solidFill>
                  <a:srgbClr val="87161F"/>
                </a:solidFill>
                <a:latin typeface="AdvOT8eb9eec2.B"/>
              </a:rPr>
              <a:t> </a:t>
            </a:r>
            <a:r>
              <a:rPr lang="en-US" sz="1700" b="0" i="0" u="none" strike="noStrike" baseline="0">
                <a:solidFill>
                  <a:srgbClr val="000000"/>
                </a:solidFill>
                <a:latin typeface="AdvOT7b515deb"/>
              </a:rPr>
              <a:t>including a reduced risk for type 2 diabetes later in life. </a:t>
            </a:r>
            <a:r>
              <a:rPr lang="en-US" sz="1700" b="1" i="0" u="none" strike="noStrike" baseline="0">
                <a:solidFill>
                  <a:srgbClr val="87161F"/>
                </a:solidFill>
                <a:latin typeface="AdvOT8eb9eec2.B"/>
              </a:rPr>
              <a:t>B</a:t>
            </a:r>
          </a:p>
          <a:p>
            <a:pPr algn="l"/>
            <a:r>
              <a:rPr lang="en-US" sz="1700" b="0" i="0" u="none" strike="noStrike" baseline="0">
                <a:solidFill>
                  <a:srgbClr val="A6192E"/>
                </a:solidFill>
                <a:latin typeface="AdvOT8eb9eec2.B"/>
              </a:rPr>
              <a:t>15.28</a:t>
            </a:r>
            <a:r>
              <a:rPr lang="en-US" sz="1700" b="0" i="0" u="none" strike="noStrike" baseline="0">
                <a:solidFill>
                  <a:srgbClr val="000000"/>
                </a:solidFill>
                <a:latin typeface="AdvOT8eb9eec2.B"/>
              </a:rPr>
              <a:t> 	</a:t>
            </a:r>
            <a:r>
              <a:rPr lang="en-US" sz="1700" b="0" i="0" u="none" strike="noStrike" baseline="0">
                <a:solidFill>
                  <a:srgbClr val="000000"/>
                </a:solidFill>
                <a:latin typeface="AdvOT7b515deb"/>
              </a:rPr>
              <a:t>Individuals with a history of GDM should have lifelong screening for the 	development of type 2 diabetes or prediabetes every 1</a:t>
            </a:r>
            <a:r>
              <a:rPr lang="en-US" sz="1700" b="0" i="0" u="none" strike="noStrike" baseline="0">
                <a:solidFill>
                  <a:srgbClr val="000000"/>
                </a:solidFill>
                <a:latin typeface="AdvOT7b515deb+20"/>
              </a:rPr>
              <a:t>–</a:t>
            </a:r>
            <a:r>
              <a:rPr lang="en-US" sz="1700" b="0" i="0" u="none" strike="noStrike" baseline="0">
                <a:solidFill>
                  <a:srgbClr val="000000"/>
                </a:solidFill>
                <a:latin typeface="AdvOT7b515deb"/>
              </a:rPr>
              <a:t>3 years. </a:t>
            </a:r>
            <a:r>
              <a:rPr lang="en-US" sz="1700" b="1" i="0" u="none" strike="noStrike" baseline="0">
                <a:solidFill>
                  <a:srgbClr val="87161F"/>
                </a:solidFill>
                <a:latin typeface="AdvOT8eb9eec2.B"/>
              </a:rPr>
              <a:t>B</a:t>
            </a:r>
          </a:p>
          <a:p>
            <a:pPr algn="l"/>
            <a:r>
              <a:rPr lang="en-US" sz="1700" b="0" i="0" u="none" strike="noStrike" baseline="0">
                <a:solidFill>
                  <a:srgbClr val="A6192E"/>
                </a:solidFill>
                <a:latin typeface="AdvOT8eb9eec2.B"/>
              </a:rPr>
              <a:t>15.29</a:t>
            </a:r>
            <a:r>
              <a:rPr lang="en-US" sz="1700" b="0" i="0" u="none" strike="noStrike" baseline="0">
                <a:solidFill>
                  <a:srgbClr val="000000"/>
                </a:solidFill>
                <a:latin typeface="AdvOT8eb9eec2.B"/>
              </a:rPr>
              <a:t> 	</a:t>
            </a:r>
            <a:r>
              <a:rPr lang="en-US" sz="1700" b="0" i="0" u="none" strike="noStrike" baseline="0">
                <a:solidFill>
                  <a:srgbClr val="000000"/>
                </a:solidFill>
                <a:latin typeface="AdvOT7b515deb"/>
              </a:rPr>
              <a:t>Individuals with a history of GDM should seek preconception screening for 	diabetes and preconception care to identify and treat hyperglycemia and 	prevent congenital malformations. </a:t>
            </a:r>
            <a:r>
              <a:rPr lang="en-US" sz="1700" b="1" i="0" u="none" strike="noStrike" baseline="0">
                <a:solidFill>
                  <a:srgbClr val="87161F"/>
                </a:solidFill>
                <a:latin typeface="AdvOT8eb9eec2.B"/>
              </a:rPr>
              <a:t>E</a:t>
            </a:r>
            <a:endParaRPr lang="en-US" sz="1700" b="1">
              <a:solidFill>
                <a:srgbClr val="A6192E"/>
              </a:solidFill>
              <a:latin typeface="AdvOT8eb9eec2.B"/>
            </a:endParaRPr>
          </a:p>
        </p:txBody>
      </p:sp>
    </p:spTree>
    <p:extLst>
      <p:ext uri="{BB962C8B-B14F-4D97-AF65-F5344CB8AC3E}">
        <p14:creationId xmlns:p14="http://schemas.microsoft.com/office/powerpoint/2010/main" val="4179442"/>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Postpartum Care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Management of Diabetes in Pregnancy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335514"/>
            <a:ext cx="7999068"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15.30</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Postpartum care should include psychosocial assessment and support for 	self-care. </a:t>
            </a:r>
            <a:r>
              <a:rPr lang="en-US" sz="1800" b="1" i="0" u="none" strike="noStrike" baseline="0">
                <a:solidFill>
                  <a:srgbClr val="87161F"/>
                </a:solidFill>
                <a:latin typeface="AdvOT8eb9eec2.B"/>
              </a:rPr>
              <a:t>E</a:t>
            </a:r>
            <a:endParaRPr lang="en-US" sz="1800" b="1">
              <a:solidFill>
                <a:srgbClr val="A6192E"/>
              </a:solidFill>
              <a:latin typeface="AdvOT8eb9eec2.B"/>
            </a:endParaRPr>
          </a:p>
        </p:txBody>
      </p:sp>
    </p:spTree>
    <p:extLst>
      <p:ext uri="{BB962C8B-B14F-4D97-AF65-F5344CB8AC3E}">
        <p14:creationId xmlns:p14="http://schemas.microsoft.com/office/powerpoint/2010/main" val="2542947608"/>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5F4C39C0-9F59-2C42-7FC5-A6AA863B6E84}"/>
              </a:ext>
            </a:extLst>
          </p:cNvPr>
          <p:cNvSpPr>
            <a:spLocks noGrp="1"/>
          </p:cNvSpPr>
          <p:nvPr>
            <p:ph type="title"/>
          </p:nvPr>
        </p:nvSpPr>
        <p:spPr>
          <a:xfrm>
            <a:off x="1077264" y="1372481"/>
            <a:ext cx="3338876" cy="1335550"/>
          </a:xfrm>
        </p:spPr>
        <p:txBody>
          <a:bodyPr/>
          <a:lstStyle/>
          <a:p>
            <a:r>
              <a:rPr lang="en-US" dirty="0"/>
              <a:t>Section 16. </a:t>
            </a:r>
            <a:br>
              <a:rPr lang="en-US" dirty="0"/>
            </a:br>
            <a:br>
              <a:rPr lang="en-US" dirty="0"/>
            </a:br>
            <a:r>
              <a:rPr lang="en-US" dirty="0"/>
              <a:t>Diabetes Care in the Hospital</a:t>
            </a:r>
          </a:p>
        </p:txBody>
      </p:sp>
    </p:spTree>
    <p:extLst>
      <p:ext uri="{BB962C8B-B14F-4D97-AF65-F5344CB8AC3E}">
        <p14:creationId xmlns:p14="http://schemas.microsoft.com/office/powerpoint/2010/main" val="473871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err="1"/>
              <a:t>Posttransplantation</a:t>
            </a:r>
            <a:r>
              <a:rPr lang="en-US" dirty="0"/>
              <a:t> Diabetes Mellitus</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4724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2.21</a:t>
            </a:r>
            <a:r>
              <a:rPr lang="en-US" sz="1800" dirty="0"/>
              <a:t> 	</a:t>
            </a:r>
            <a:r>
              <a:rPr lang="en-US" sz="1800" b="0" i="0" u="none" strike="noStrike" baseline="0" dirty="0">
                <a:solidFill>
                  <a:srgbClr val="000000"/>
                </a:solidFill>
              </a:rPr>
              <a:t>After organ transplantation, screening for hyperglycemia should be 	done. A formal diagnosis of </a:t>
            </a:r>
            <a:r>
              <a:rPr lang="en-US" sz="1800" b="0" i="0" u="none" strike="noStrike" baseline="0" dirty="0" err="1">
                <a:solidFill>
                  <a:srgbClr val="000000"/>
                </a:solidFill>
              </a:rPr>
              <a:t>posttransplantation</a:t>
            </a:r>
            <a:r>
              <a:rPr lang="en-US" sz="1800" dirty="0">
                <a:solidFill>
                  <a:srgbClr val="000000"/>
                </a:solidFill>
              </a:rPr>
              <a:t> </a:t>
            </a:r>
            <a:r>
              <a:rPr lang="en-US" sz="1800" b="0" i="0" u="none" strike="noStrike" baseline="0" dirty="0">
                <a:solidFill>
                  <a:srgbClr val="000000"/>
                </a:solidFill>
              </a:rPr>
              <a:t>diabetes mellitus 	(PTDM) is best made once the individual is stable on an 	immunosuppressive plan and in the absence of an acute infection. </a:t>
            </a:r>
            <a:r>
              <a:rPr lang="en-US" sz="1800" b="1" i="0" u="none" strike="noStrike" baseline="0" dirty="0">
                <a:solidFill>
                  <a:srgbClr val="87161F"/>
                </a:solidFill>
              </a:rPr>
              <a:t>B</a:t>
            </a:r>
          </a:p>
          <a:p>
            <a:pPr algn="l"/>
            <a:r>
              <a:rPr lang="en-US" sz="1800" dirty="0">
                <a:solidFill>
                  <a:srgbClr val="A6192E"/>
                </a:solidFill>
              </a:rPr>
              <a:t>2.22</a:t>
            </a:r>
            <a:r>
              <a:rPr lang="en-US" sz="1800" dirty="0"/>
              <a:t> 	</a:t>
            </a:r>
            <a:r>
              <a:rPr lang="en-US" sz="1800" b="0" i="0" u="none" strike="noStrike" baseline="0" dirty="0">
                <a:solidFill>
                  <a:srgbClr val="000000"/>
                </a:solidFill>
              </a:rPr>
              <a:t>The OGTT is the preferred test to make a diagnosis of PTDM. </a:t>
            </a:r>
            <a:r>
              <a:rPr lang="en-US" sz="1800" b="1" i="0" u="none" strike="noStrike" baseline="0" dirty="0">
                <a:solidFill>
                  <a:srgbClr val="87161F"/>
                </a:solidFill>
              </a:rPr>
              <a:t>B</a:t>
            </a:r>
          </a:p>
          <a:p>
            <a:pPr algn="l"/>
            <a:r>
              <a:rPr lang="en-US" sz="1800" dirty="0">
                <a:solidFill>
                  <a:srgbClr val="A6192E"/>
                </a:solidFill>
              </a:rPr>
              <a:t>2.23</a:t>
            </a:r>
            <a:r>
              <a:rPr lang="en-US" sz="1800" dirty="0"/>
              <a:t> 	</a:t>
            </a:r>
            <a:r>
              <a:rPr lang="en-US" sz="1800" b="0" i="0" u="none" strike="noStrike" baseline="0" dirty="0">
                <a:solidFill>
                  <a:srgbClr val="000000"/>
                </a:solidFill>
              </a:rPr>
              <a:t>Immunosuppressive plans shown to provide the best outcomes for 	individuals and graft survival should be used, irrespective of PTDM 	risk. </a:t>
            </a:r>
            <a:r>
              <a:rPr lang="en-US" sz="1800" b="1" i="0" u="none" strike="noStrike" baseline="0" dirty="0">
                <a:solidFill>
                  <a:srgbClr val="87161F"/>
                </a:solidFill>
              </a:rPr>
              <a:t>E</a:t>
            </a:r>
            <a:endParaRPr lang="en-US" sz="1800" b="1" dirty="0">
              <a:solidFill>
                <a:srgbClr val="A6192E"/>
              </a:solidFill>
            </a:endParaRPr>
          </a:p>
        </p:txBody>
      </p:sp>
    </p:spTree>
    <p:extLst>
      <p:ext uri="{BB962C8B-B14F-4D97-AF65-F5344CB8AC3E}">
        <p14:creationId xmlns:p14="http://schemas.microsoft.com/office/powerpoint/2010/main" val="311285329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Hospital Care Delivery Standards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214527" y="1473400"/>
            <a:ext cx="8824277" cy="289822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latin typeface="AdvOT8eb9eec2.B"/>
              </a:rPr>
              <a:t>16.1 	</a:t>
            </a:r>
            <a:r>
              <a:rPr lang="en-US" sz="1800" b="0" i="0" u="none" strike="noStrike" baseline="0" dirty="0">
                <a:solidFill>
                  <a:srgbClr val="000000"/>
                </a:solidFill>
                <a:latin typeface="AdvOT7b515deb"/>
              </a:rPr>
              <a:t>Perform an A1C test on all people with diabetes or hyperglycemia (random blood 	glucose </a:t>
            </a:r>
            <a:r>
              <a:rPr lang="en-US" sz="1800" b="0" i="0" u="none" strike="noStrike" baseline="0" dirty="0">
                <a:solidFill>
                  <a:srgbClr val="000000"/>
                </a:solidFill>
                <a:latin typeface="AdvP4C4E51"/>
              </a:rPr>
              <a:t>&gt;</a:t>
            </a:r>
            <a:r>
              <a:rPr lang="en-US" sz="1800" b="0" i="0" u="none" strike="noStrike" baseline="0" dirty="0">
                <a:solidFill>
                  <a:srgbClr val="000000"/>
                </a:solidFill>
                <a:latin typeface="AdvOT7b515deb"/>
              </a:rPr>
              <a:t>140 mg/dL [</a:t>
            </a:r>
            <a:r>
              <a:rPr lang="en-US" sz="1800" b="0" i="0" u="none" strike="noStrike" baseline="0" dirty="0">
                <a:solidFill>
                  <a:srgbClr val="000000"/>
                </a:solidFill>
                <a:latin typeface="AdvP4C4E51"/>
              </a:rPr>
              <a:t>&gt;</a:t>
            </a:r>
            <a:r>
              <a:rPr lang="en-US" sz="1800" b="0" i="0" u="none" strike="noStrike" baseline="0" dirty="0">
                <a:solidFill>
                  <a:srgbClr val="000000"/>
                </a:solidFill>
                <a:latin typeface="AdvOT7b515deb"/>
              </a:rPr>
              <a:t>7.8 mmol/L]) admitted to the hospital if no A1C test result is 	available from the prior 3 months. </a:t>
            </a:r>
            <a:r>
              <a:rPr lang="en-US" sz="1800" b="1" i="0" u="none" strike="noStrike" baseline="0" dirty="0">
                <a:solidFill>
                  <a:srgbClr val="A6192E"/>
                </a:solidFill>
                <a:latin typeface="AdvOT8eb9eec2.B"/>
              </a:rPr>
              <a:t>B</a:t>
            </a:r>
            <a:endParaRPr lang="en-US" sz="1800" b="1" i="0" u="none" strike="noStrike" baseline="0" dirty="0">
              <a:solidFill>
                <a:srgbClr val="87161F"/>
              </a:solidFill>
              <a:latin typeface="AdvOT8eb9eec2.B"/>
            </a:endParaRPr>
          </a:p>
          <a:p>
            <a:pPr algn="l"/>
            <a:r>
              <a:rPr lang="en-US" sz="1800" b="0" i="0" u="none" strike="noStrike" baseline="0" dirty="0">
                <a:solidFill>
                  <a:srgbClr val="A6192E"/>
                </a:solidFill>
                <a:latin typeface="AdvOT8eb9eec2.B"/>
              </a:rPr>
              <a:t>16.2	</a:t>
            </a:r>
            <a:r>
              <a:rPr lang="en-US" sz="1800" dirty="0">
                <a:solidFill>
                  <a:srgbClr val="000000"/>
                </a:solidFill>
                <a:latin typeface="AdvOT7b515deb"/>
              </a:rPr>
              <a:t>Institutions should implement protocols using validated written or computerized 	provider order entry sets for management of </a:t>
            </a:r>
            <a:r>
              <a:rPr lang="en-US" sz="1800" dirty="0" err="1">
                <a:solidFill>
                  <a:srgbClr val="000000"/>
                </a:solidFill>
                <a:latin typeface="AdvOT7b515deb"/>
              </a:rPr>
              <a:t>dysglycemia</a:t>
            </a:r>
            <a:r>
              <a:rPr lang="en-US" sz="1800" dirty="0">
                <a:solidFill>
                  <a:srgbClr val="000000"/>
                </a:solidFill>
                <a:latin typeface="AdvOT7b515deb"/>
              </a:rPr>
              <a:t> in the hospital (including 	emergency department, intensive care unit [ICU] and non-ICU wards, gynecology-	obstetrics/delivery units, dialysis suites, and behavioral health units) that allow for a 	personalized approach, including glucose monitoring, insulin and/or noninsulin 	therapy, hypoglycemia management</a:t>
            </a:r>
            <a:r>
              <a:rPr lang="en-US" sz="1800" b="0" i="0" u="none" strike="noStrike" baseline="0" dirty="0">
                <a:solidFill>
                  <a:srgbClr val="000000"/>
                </a:solidFill>
                <a:latin typeface="AdvOT7b515deb"/>
              </a:rPr>
              <a:t>, diabetes self-management education, nutrition 	recommendations, and transitions of care. </a:t>
            </a:r>
            <a:r>
              <a:rPr lang="en-US" sz="1800" b="1" i="0" u="none" strike="noStrike" baseline="0" dirty="0">
                <a:solidFill>
                  <a:srgbClr val="A6192E"/>
                </a:solidFill>
                <a:latin typeface="AdvOT8eb9eec2.B"/>
              </a:rPr>
              <a:t>B</a:t>
            </a:r>
            <a:endParaRPr lang="en-US" sz="1800" b="1" dirty="0">
              <a:solidFill>
                <a:srgbClr val="A6192E"/>
              </a:solidFill>
              <a:latin typeface="AdvOT8eb9eec2.B"/>
            </a:endParaRPr>
          </a:p>
        </p:txBody>
      </p:sp>
    </p:spTree>
    <p:extLst>
      <p:ext uri="{BB962C8B-B14F-4D97-AF65-F5344CB8AC3E}">
        <p14:creationId xmlns:p14="http://schemas.microsoft.com/office/powerpoint/2010/main" val="1202752399"/>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Diabetes Care Specialists in the Hospital</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512816" y="1484273"/>
            <a:ext cx="7999068" cy="8309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latin typeface="AdvOT8eb9eec2.B"/>
              </a:rPr>
              <a:t>16.3</a:t>
            </a:r>
            <a:r>
              <a:rPr lang="en-US" sz="1800" dirty="0">
                <a:latin typeface="AdvOT8eb9eec2.B"/>
              </a:rPr>
              <a:t> 	</a:t>
            </a:r>
            <a:r>
              <a:rPr lang="en-US" sz="1800" b="0" i="0" u="none" strike="noStrike" baseline="0" dirty="0">
                <a:latin typeface="AdvOT7b515deb"/>
              </a:rPr>
              <a:t>When caring for hospitalized people with diabetes (with an existing or new 	diagnosis) or stress hyperglycemia, consult with a specialized diabetes or 	glucose management team when accessible. </a:t>
            </a:r>
            <a:r>
              <a:rPr lang="en-US" sz="1800" b="1" i="0" u="none" strike="noStrike" baseline="0" dirty="0">
                <a:solidFill>
                  <a:srgbClr val="A6192E"/>
                </a:solidFill>
                <a:latin typeface="AdvOT8eb9eec2.B"/>
              </a:rPr>
              <a:t>B</a:t>
            </a:r>
            <a:endParaRPr lang="en-US" sz="1800" b="1" dirty="0">
              <a:solidFill>
                <a:srgbClr val="A6192E"/>
              </a:solidFill>
              <a:latin typeface="AdvOT8eb9eec2.B"/>
            </a:endParaRPr>
          </a:p>
        </p:txBody>
      </p:sp>
    </p:spTree>
    <p:extLst>
      <p:ext uri="{BB962C8B-B14F-4D97-AF65-F5344CB8AC3E}">
        <p14:creationId xmlns:p14="http://schemas.microsoft.com/office/powerpoint/2010/main" val="3951957354"/>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Glycemic Goals in Hospitalized Adults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54758" y="1625696"/>
            <a:ext cx="7999068" cy="302647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latin typeface="AdvOT8eb9eec2.B"/>
              </a:rPr>
              <a:t>16.4 	</a:t>
            </a:r>
            <a:r>
              <a:rPr lang="en-US" sz="1800" b="0" i="0" u="none" strike="noStrike" baseline="0">
                <a:solidFill>
                  <a:srgbClr val="000000"/>
                </a:solidFill>
                <a:latin typeface="AdvOT7b515deb"/>
              </a:rPr>
              <a:t>Insulin </a:t>
            </a:r>
            <a:r>
              <a:rPr lang="en-US" sz="1800" b="1" i="0" u="none" strike="noStrike" baseline="0">
                <a:solidFill>
                  <a:srgbClr val="87161F"/>
                </a:solidFill>
                <a:latin typeface="AdvOT8eb9eec2.B"/>
              </a:rPr>
              <a:t>A</a:t>
            </a:r>
            <a:r>
              <a:rPr lang="en-US" sz="1800" b="0" i="0" u="none" strike="noStrike" baseline="0">
                <a:solidFill>
                  <a:srgbClr val="87161F"/>
                </a:solidFill>
                <a:latin typeface="AdvOT8eb9eec2.B"/>
              </a:rPr>
              <a:t> </a:t>
            </a:r>
            <a:r>
              <a:rPr lang="en-US" sz="1800" b="0" i="0" u="none" strike="noStrike" baseline="0">
                <a:solidFill>
                  <a:srgbClr val="000000"/>
                </a:solidFill>
                <a:latin typeface="AdvOT7b515deb"/>
              </a:rPr>
              <a:t>and/or other therapies </a:t>
            </a:r>
            <a:r>
              <a:rPr lang="en-US" sz="1800" b="1" i="0" u="none" strike="noStrike" baseline="0">
                <a:solidFill>
                  <a:srgbClr val="87161F"/>
                </a:solidFill>
                <a:latin typeface="AdvOT8eb9eec2.B"/>
              </a:rPr>
              <a:t>B</a:t>
            </a:r>
            <a:r>
              <a:rPr lang="en-US" sz="1800" b="0" i="0" u="none" strike="noStrike" baseline="0">
                <a:solidFill>
                  <a:srgbClr val="87161F"/>
                </a:solidFill>
                <a:latin typeface="AdvOT8eb9eec2.B"/>
              </a:rPr>
              <a:t> </a:t>
            </a:r>
            <a:r>
              <a:rPr lang="en-US" sz="1800" b="0" i="0" u="none" strike="noStrike" baseline="0">
                <a:solidFill>
                  <a:srgbClr val="000000"/>
                </a:solidFill>
                <a:latin typeface="AdvOT7b515deb"/>
              </a:rPr>
              <a:t>should be initiated or intensi</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ed for 	treatment of persistent hyperglycemia starting at a threshold of </a:t>
            </a:r>
            <a:r>
              <a:rPr lang="en-US" sz="1800" b="0" i="0" u="none" strike="noStrike" baseline="0">
                <a:solidFill>
                  <a:srgbClr val="000000"/>
                </a:solidFill>
                <a:latin typeface="AdvOT8817665d"/>
              </a:rPr>
              <a:t>≥</a:t>
            </a:r>
            <a:r>
              <a:rPr lang="en-US" sz="1800" b="0" i="0" u="none" strike="noStrike" baseline="0">
                <a:solidFill>
                  <a:srgbClr val="000000"/>
                </a:solidFill>
                <a:latin typeface="AdvOT7b515deb"/>
              </a:rPr>
              <a:t>180 mg/dL 	(</a:t>
            </a:r>
            <a:r>
              <a:rPr lang="en-US" sz="1800" b="0" i="0" u="none" strike="noStrike" baseline="0">
                <a:solidFill>
                  <a:srgbClr val="000000"/>
                </a:solidFill>
                <a:latin typeface="AdvOT8817665d"/>
              </a:rPr>
              <a:t>≥ </a:t>
            </a:r>
            <a:r>
              <a:rPr lang="en-US" sz="1800" b="0" i="0" u="none" strike="noStrike" baseline="0">
                <a:solidFill>
                  <a:srgbClr val="000000"/>
                </a:solidFill>
                <a:latin typeface="AdvOT7b515deb"/>
              </a:rPr>
              <a:t>10.0 mmol/L) (con</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rmed on two occasions within 24 h) for noncritically 	ill (non-ICU) individuals. </a:t>
            </a:r>
            <a:r>
              <a:rPr lang="en-US" sz="1800" b="1" i="0" u="none" strike="noStrike" baseline="0">
                <a:solidFill>
                  <a:srgbClr val="87161F"/>
                </a:solidFill>
                <a:latin typeface="AdvOT8eb9eec2.B"/>
              </a:rPr>
              <a:t>A</a:t>
            </a:r>
          </a:p>
          <a:p>
            <a:pPr algn="l"/>
            <a:r>
              <a:rPr lang="en-US" sz="1800" b="0" i="0" u="none" strike="noStrike" baseline="0">
                <a:solidFill>
                  <a:srgbClr val="A6192E"/>
                </a:solidFill>
                <a:latin typeface="AdvOT8eb9eec2.B"/>
              </a:rPr>
              <a:t>16.5a</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Once therapy is initiated, a glycemic goal of 140</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180 mg/dL (7.8</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10.0 	mmol/L) is recommended for most critically ill (ICU) individuals with 	hyperglycemia. </a:t>
            </a:r>
            <a:r>
              <a:rPr lang="en-US" sz="1800" b="1" i="0" u="none" strike="noStrike" baseline="0">
                <a:solidFill>
                  <a:srgbClr val="87161F"/>
                </a:solidFill>
                <a:latin typeface="AdvOT8eb9eec2.B"/>
              </a:rPr>
              <a:t>A</a:t>
            </a:r>
          </a:p>
          <a:p>
            <a:pPr algn="l"/>
            <a:r>
              <a:rPr lang="en-US" sz="1800" b="0" i="0" u="none" strike="noStrike" baseline="0">
                <a:solidFill>
                  <a:srgbClr val="A6192E"/>
                </a:solidFill>
                <a:latin typeface="AdvOT8eb9eec2.B"/>
              </a:rPr>
              <a:t>16.5b</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More stringent glycemic goals, such as 110</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140 mg/dL (6.1</a:t>
            </a:r>
            <a:r>
              <a:rPr lang="en-US" sz="1800" b="0" i="0" u="none" strike="noStrike" baseline="0">
                <a:solidFill>
                  <a:srgbClr val="000000"/>
                </a:solidFill>
                <a:latin typeface="AdvOT7b515deb+20"/>
              </a:rPr>
              <a:t>–</a:t>
            </a:r>
            <a:r>
              <a:rPr lang="en-US" sz="1800" b="0" i="0" u="none" strike="noStrike" baseline="0">
                <a:solidFill>
                  <a:srgbClr val="000000"/>
                </a:solidFill>
                <a:latin typeface="AdvOT7b515deb"/>
              </a:rPr>
              <a:t>7.8 mmol/L), 	may be appropriate for selected critically ill individuals and are acceptable if 	they can be achieved without signi</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cant hypoglycemia. </a:t>
            </a:r>
            <a:r>
              <a:rPr lang="en-US" sz="1800" b="1" i="0" u="none" strike="noStrike" baseline="0">
                <a:solidFill>
                  <a:srgbClr val="87161F"/>
                </a:solidFill>
                <a:latin typeface="AdvOT8eb9eec2.B"/>
              </a:rPr>
              <a:t>B</a:t>
            </a:r>
            <a:endParaRPr lang="en-US" sz="1800" b="1">
              <a:latin typeface="AdvOT8eb9eec2.B"/>
            </a:endParaRPr>
          </a:p>
        </p:txBody>
      </p:sp>
    </p:spTree>
    <p:extLst>
      <p:ext uri="{BB962C8B-B14F-4D97-AF65-F5344CB8AC3E}">
        <p14:creationId xmlns:p14="http://schemas.microsoft.com/office/powerpoint/2010/main" val="2792089265"/>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dirty="0"/>
              <a:t>Continuous Glucose Monitoring</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338643" y="1625696"/>
            <a:ext cx="8427985" cy="289822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a:solidFill>
                  <a:srgbClr val="A6192E"/>
                </a:solidFill>
                <a:latin typeface="AdvOT8eb9eec2.B"/>
              </a:rPr>
              <a:t>16.6</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In people with diabetes using a personal continuous glucose monitoring (CGM) 	device, the use of CGM should be continued during hospitalization if clinically 	appropriate, with con</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rmatory point-of-care (POC) glucose measurements for 	insulin dosing decisions and hypoglycemia assessment, if resources and training 	are available, and according to an institutional protocol. </a:t>
            </a:r>
            <a:r>
              <a:rPr lang="en-US" sz="1800" b="1" i="0" u="none" strike="noStrike" baseline="0">
                <a:solidFill>
                  <a:srgbClr val="87161F"/>
                </a:solidFill>
                <a:latin typeface="AdvOT8eb9eec2.B"/>
              </a:rPr>
              <a:t>B</a:t>
            </a:r>
          </a:p>
          <a:p>
            <a:pPr algn="l"/>
            <a:r>
              <a:rPr lang="en-US" sz="1800" b="0" i="0" u="none" strike="noStrike" baseline="0">
                <a:solidFill>
                  <a:srgbClr val="A6192E"/>
                </a:solidFill>
                <a:latin typeface="AdvOT8eb9eec2.B"/>
              </a:rPr>
              <a:t>16.7</a:t>
            </a:r>
            <a:r>
              <a:rPr lang="en-US" sz="1800" b="0" i="0" u="none" strike="noStrike" baseline="0">
                <a:solidFill>
                  <a:srgbClr val="000000"/>
                </a:solidFill>
                <a:latin typeface="AdvOT8eb9eec2.B"/>
              </a:rPr>
              <a:t> 	</a:t>
            </a:r>
            <a:r>
              <a:rPr lang="en-US" sz="1800" b="0" i="0" u="none" strike="noStrike" baseline="0">
                <a:solidFill>
                  <a:srgbClr val="000000"/>
                </a:solidFill>
                <a:latin typeface="AdvOT7b515deb"/>
              </a:rPr>
              <a:t>For people with diabetes using an automated insulin delivery (AID) system along 	with CGM, the use of AID and CGM should be continued during hospitalization if 	clinically appropriate, with con</a:t>
            </a:r>
            <a:r>
              <a:rPr lang="en-US" sz="1800" b="0" i="0" u="none" strike="noStrike" baseline="0">
                <a:solidFill>
                  <a:srgbClr val="000000"/>
                </a:solidFill>
                <a:latin typeface="AdvOT7b515deb+fb"/>
              </a:rPr>
              <a:t>fi</a:t>
            </a:r>
            <a:r>
              <a:rPr lang="en-US" sz="1800" b="0" i="0" u="none" strike="noStrike" baseline="0">
                <a:solidFill>
                  <a:srgbClr val="000000"/>
                </a:solidFill>
                <a:latin typeface="AdvOT7b515deb"/>
              </a:rPr>
              <a:t>rmatory POC blood glucose measurements for 	insulin dosing decisions and hypoglycemia assessment, if resources and training 	are available, and according to an institutional protocol. </a:t>
            </a:r>
            <a:r>
              <a:rPr lang="en-US" sz="1800" b="1" i="0" u="none" strike="noStrike" baseline="0">
                <a:solidFill>
                  <a:srgbClr val="87161F"/>
                </a:solidFill>
                <a:latin typeface="AdvOT8eb9eec2.B"/>
              </a:rPr>
              <a:t>C</a:t>
            </a:r>
          </a:p>
        </p:txBody>
      </p:sp>
    </p:spTree>
    <p:extLst>
      <p:ext uri="{BB962C8B-B14F-4D97-AF65-F5344CB8AC3E}">
        <p14:creationId xmlns:p14="http://schemas.microsoft.com/office/powerpoint/2010/main" val="2216522026"/>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331386" y="1118368"/>
            <a:ext cx="8594899" cy="247247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16.8 	</a:t>
            </a:r>
            <a:r>
              <a:rPr lang="en-US" sz="1800" b="0" i="0" u="none" strike="noStrike" baseline="0" dirty="0">
                <a:solidFill>
                  <a:srgbClr val="000000"/>
                </a:solidFill>
                <a:latin typeface="AdvOT7b515deb"/>
              </a:rPr>
              <a:t>Basal insulin or a basal plus bolus correction insulin plan is the preferred 	treatment for noncritically ill hospitalized individuals with poor oral intake or those 	who are taking nothing by mouth. </a:t>
            </a:r>
            <a:r>
              <a:rPr lang="en-US" sz="1800" b="1" i="0" u="none" strike="noStrike" baseline="0" dirty="0">
                <a:solidFill>
                  <a:srgbClr val="87161F"/>
                </a:solidFill>
                <a:latin typeface="AdvOT8eb9eec2.B"/>
              </a:rPr>
              <a:t>A</a:t>
            </a:r>
          </a:p>
          <a:p>
            <a:pPr algn="l"/>
            <a:r>
              <a:rPr lang="en-US" sz="1800" b="0" i="0" u="none" strike="noStrike" baseline="0" dirty="0">
                <a:solidFill>
                  <a:srgbClr val="A6192E"/>
                </a:solidFill>
                <a:latin typeface="AdvOT8eb9eec2.B"/>
              </a:rPr>
              <a:t>16.9</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An insulin plan with basal, prandial, and correction components is the preferred 	treatment for most noncritically ill hospitalized individuals with adequate 	nutritional intake. </a:t>
            </a:r>
            <a:r>
              <a:rPr lang="en-US" sz="1800" b="1" i="0" u="none" strike="noStrike" baseline="0" dirty="0">
                <a:solidFill>
                  <a:srgbClr val="87161F"/>
                </a:solidFill>
                <a:latin typeface="AdvOT8eb9eec2.B"/>
              </a:rPr>
              <a:t>A</a:t>
            </a:r>
          </a:p>
          <a:p>
            <a:pPr algn="l"/>
            <a:r>
              <a:rPr lang="en-US" sz="1800" b="0" i="0" u="none" strike="noStrike" baseline="0" dirty="0">
                <a:solidFill>
                  <a:srgbClr val="A6192E"/>
                </a:solidFill>
                <a:latin typeface="AdvOT8eb9eec2.B"/>
              </a:rPr>
              <a:t>16.10</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Sole use of a correction or supplemental insulin without basal insulin (formerly 	referred to as a sliding scale) in the inpatient setting is discouraged. </a:t>
            </a:r>
            <a:r>
              <a:rPr lang="en-US" sz="1800" b="1" i="0" u="none" strike="noStrike" baseline="0" dirty="0">
                <a:solidFill>
                  <a:srgbClr val="87161F"/>
                </a:solidFill>
                <a:latin typeface="AdvOT8eb9eec2.B"/>
              </a:rPr>
              <a:t>A</a:t>
            </a:r>
          </a:p>
        </p:txBody>
      </p:sp>
      <p:sp>
        <p:nvSpPr>
          <p:cNvPr id="6" name="Title 1">
            <a:extLst>
              <a:ext uri="{FF2B5EF4-FFF2-40B4-BE49-F238E27FC236}">
                <a16:creationId xmlns:a16="http://schemas.microsoft.com/office/drawing/2014/main" id="{83D89ECE-256D-F6F8-D263-D97B8944897F}"/>
              </a:ext>
            </a:extLst>
          </p:cNvPr>
          <p:cNvSpPr>
            <a:spLocks noGrp="1"/>
          </p:cNvSpPr>
          <p:nvPr>
            <p:ph type="title"/>
          </p:nvPr>
        </p:nvSpPr>
        <p:spPr>
          <a:xfrm>
            <a:off x="679730" y="736608"/>
            <a:ext cx="8359074" cy="387798"/>
          </a:xfrm>
        </p:spPr>
        <p:txBody>
          <a:bodyPr/>
          <a:lstStyle/>
          <a:p>
            <a:r>
              <a:rPr lang="en-US" dirty="0"/>
              <a:t>Insulin Therapy</a:t>
            </a:r>
          </a:p>
        </p:txBody>
      </p:sp>
    </p:spTree>
    <p:extLst>
      <p:ext uri="{BB962C8B-B14F-4D97-AF65-F5344CB8AC3E}">
        <p14:creationId xmlns:p14="http://schemas.microsoft.com/office/powerpoint/2010/main" val="48437394"/>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331386" y="1118368"/>
            <a:ext cx="8594899" cy="110799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16.11</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For people with type 2 diabetes hospitalized with heart failure, it is recommended 	that use of a sodium</a:t>
            </a:r>
            <a:r>
              <a:rPr lang="en-US" sz="1800" dirty="0">
                <a:solidFill>
                  <a:srgbClr val="000000"/>
                </a:solidFill>
                <a:latin typeface="AdvOT7b515deb+20"/>
              </a:rPr>
              <a:t>-</a:t>
            </a:r>
            <a:r>
              <a:rPr lang="en-US" sz="1800" b="0" i="0" u="none" strike="noStrike" baseline="0" dirty="0">
                <a:solidFill>
                  <a:srgbClr val="000000"/>
                </a:solidFill>
                <a:latin typeface="AdvOT7b515deb"/>
              </a:rPr>
              <a:t>glucose cotransporter 2 inhibitor be initiated or continued 	during hospitalization and upon discharge, if there are no contraindications and                              	after recovery from the acute illness. </a:t>
            </a:r>
            <a:r>
              <a:rPr lang="en-US" sz="1800" b="1" i="0" u="none" strike="noStrike" baseline="0" dirty="0">
                <a:solidFill>
                  <a:srgbClr val="87161F"/>
                </a:solidFill>
                <a:latin typeface="AdvOT8eb9eec2.B"/>
              </a:rPr>
              <a:t>A</a:t>
            </a:r>
            <a:endParaRPr lang="en-US" sz="1800" b="1" dirty="0">
              <a:solidFill>
                <a:srgbClr val="A6192E"/>
              </a:solidFill>
              <a:latin typeface="AdvOT8eb9eec2.B"/>
            </a:endParaRPr>
          </a:p>
        </p:txBody>
      </p:sp>
      <p:sp>
        <p:nvSpPr>
          <p:cNvPr id="6" name="Title 1">
            <a:extLst>
              <a:ext uri="{FF2B5EF4-FFF2-40B4-BE49-F238E27FC236}">
                <a16:creationId xmlns:a16="http://schemas.microsoft.com/office/drawing/2014/main" id="{83D89ECE-256D-F6F8-D263-D97B8944897F}"/>
              </a:ext>
            </a:extLst>
          </p:cNvPr>
          <p:cNvSpPr>
            <a:spLocks noGrp="1"/>
          </p:cNvSpPr>
          <p:nvPr>
            <p:ph type="title"/>
          </p:nvPr>
        </p:nvSpPr>
        <p:spPr>
          <a:xfrm>
            <a:off x="679730" y="736608"/>
            <a:ext cx="8359074" cy="387798"/>
          </a:xfrm>
        </p:spPr>
        <p:txBody>
          <a:bodyPr/>
          <a:lstStyle/>
          <a:p>
            <a:r>
              <a:rPr lang="en-US" dirty="0"/>
              <a:t>Noninsulin Therapies</a:t>
            </a:r>
          </a:p>
        </p:txBody>
      </p:sp>
    </p:spTree>
    <p:extLst>
      <p:ext uri="{BB962C8B-B14F-4D97-AF65-F5344CB8AC3E}">
        <p14:creationId xmlns:p14="http://schemas.microsoft.com/office/powerpoint/2010/main" val="1059061927"/>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Hypoglycemia</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353157" y="1328257"/>
            <a:ext cx="8529585"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u="none" strike="noStrike" baseline="0" dirty="0">
                <a:solidFill>
                  <a:srgbClr val="A6192E"/>
                </a:solidFill>
                <a:latin typeface="AdvOT8eb9eec2.B"/>
              </a:rPr>
              <a:t>16.12</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A hypoglycemia management protocol should be adopted and implemented by 	each hospital or hospital system. A plan for preventing and treating hypoglycemia 	should be established for each individual. Episodes of hypoglycemia in the 	hospital should be documented in the electronic health record and tracked for 	quality assessment and quality improvement. </a:t>
            </a:r>
            <a:r>
              <a:rPr lang="en-US" sz="1800" b="1" i="0" u="none" strike="noStrike" baseline="0" dirty="0">
                <a:solidFill>
                  <a:srgbClr val="87161F"/>
                </a:solidFill>
                <a:latin typeface="AdvOT8eb9eec2.B"/>
              </a:rPr>
              <a:t>E</a:t>
            </a:r>
          </a:p>
          <a:p>
            <a:pPr algn="l"/>
            <a:r>
              <a:rPr lang="en-US" sz="1800" b="0" i="0" u="none" strike="noStrike" baseline="0" dirty="0">
                <a:solidFill>
                  <a:srgbClr val="A6192E"/>
                </a:solidFill>
                <a:latin typeface="AdvOT8eb9eec2.B"/>
              </a:rPr>
              <a:t>16.13</a:t>
            </a:r>
            <a:r>
              <a:rPr lang="en-US" sz="1800" b="0" i="0" u="none" strike="noStrike" baseline="0" dirty="0">
                <a:solidFill>
                  <a:srgbClr val="000000"/>
                </a:solidFill>
                <a:latin typeface="AdvOT8eb9eec2.B"/>
              </a:rPr>
              <a:t> 	</a:t>
            </a:r>
            <a:r>
              <a:rPr lang="en-US" sz="1800" b="0" i="0" u="none" strike="noStrike" baseline="0" dirty="0">
                <a:solidFill>
                  <a:srgbClr val="000000"/>
                </a:solidFill>
                <a:latin typeface="AdvOT7b515deb"/>
              </a:rPr>
              <a:t>Treatment plans should be reviewed and changed as necessary to prevent 	hypoglycemia and recurrent hypoglycemia when a blood glucose value of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70 	mg/dL (</a:t>
            </a:r>
            <a:r>
              <a:rPr lang="en-US" sz="1800" b="0" i="0" u="none" strike="noStrike" baseline="0" dirty="0">
                <a:solidFill>
                  <a:srgbClr val="000000"/>
                </a:solidFill>
                <a:latin typeface="AdvP4C4E51"/>
              </a:rPr>
              <a:t>&lt;</a:t>
            </a:r>
            <a:r>
              <a:rPr lang="en-US" sz="1800" b="0" i="0" u="none" strike="noStrike" baseline="0" dirty="0">
                <a:solidFill>
                  <a:srgbClr val="000000"/>
                </a:solidFill>
                <a:latin typeface="AdvOT7b515deb"/>
              </a:rPr>
              <a:t>3.9 mmol/L) is documented. </a:t>
            </a:r>
            <a:r>
              <a:rPr lang="en-US" sz="1800" b="1" i="0" u="none" strike="noStrike" baseline="0" dirty="0">
                <a:solidFill>
                  <a:srgbClr val="87161F"/>
                </a:solidFill>
                <a:latin typeface="AdvOT8eb9eec2.B"/>
              </a:rPr>
              <a:t>C</a:t>
            </a:r>
            <a:endParaRPr lang="en-US" sz="1800" b="1" dirty="0">
              <a:solidFill>
                <a:srgbClr val="A6192E"/>
              </a:solidFill>
              <a:latin typeface="AdvOT8eb9eec2.B"/>
            </a:endParaRPr>
          </a:p>
        </p:txBody>
      </p:sp>
    </p:spTree>
    <p:extLst>
      <p:ext uri="{BB962C8B-B14F-4D97-AF65-F5344CB8AC3E}">
        <p14:creationId xmlns:p14="http://schemas.microsoft.com/office/powerpoint/2010/main" val="208989317"/>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275772" y="732845"/>
            <a:ext cx="8773885" cy="379591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200" b="0" i="0" u="none" strike="noStrike" baseline="0">
                <a:latin typeface="AdvOT7b515deb"/>
              </a:rPr>
              <a:t>To reduce surgical risk in people with diabetes, some institutions have A1C cutoffs for elective surgeries, and some have developed optimization programs to lower A1C before surgery. The following approach may be considered:</a:t>
            </a:r>
          </a:p>
          <a:p>
            <a:pPr marL="285750" indent="-285750" algn="l">
              <a:buFont typeface="Arial" panose="020B0604020202020204" pitchFamily="34" charset="0"/>
              <a:buChar char="•"/>
            </a:pPr>
            <a:r>
              <a:rPr lang="en-US" sz="1200" b="0" i="0" u="none" strike="noStrike" baseline="0">
                <a:latin typeface="AdvOT7b515deb"/>
              </a:rPr>
              <a:t>A preoperative risk assessment should be performed for people with diabetes who are at high risk for ischemic heart disease and those with autonomic neuropathy or renal failure.</a:t>
            </a:r>
          </a:p>
          <a:p>
            <a:pPr marL="285750" indent="-285750" algn="l">
              <a:buFont typeface="Arial" panose="020B0604020202020204" pitchFamily="34" charset="0"/>
              <a:buChar char="•"/>
            </a:pPr>
            <a:r>
              <a:rPr lang="en-US" sz="1200" b="0" i="0" u="none" strike="noStrike" baseline="0">
                <a:latin typeface="AdvOT7b515deb"/>
              </a:rPr>
              <a:t>The A1C goal for elective surgeries should be &lt;8% (&lt;63.9 mmol/L) whenever possible.</a:t>
            </a:r>
          </a:p>
          <a:p>
            <a:pPr marL="285750" indent="-285750" algn="l">
              <a:buFont typeface="Arial" panose="020B0604020202020204" pitchFamily="34" charset="0"/>
              <a:buChar char="•"/>
            </a:pPr>
            <a:r>
              <a:rPr lang="en-US" sz="1200" b="0" i="0" u="none" strike="noStrike" baseline="0">
                <a:latin typeface="AdvOT7b515deb"/>
              </a:rPr>
              <a:t>The blood glucose goal in the perioperative period should be 100–180 mg/dL (5.6–10.0 mmol/L) within 4 h of the surgery. CGM should not be used alone for glucose monitoring during surgery.</a:t>
            </a:r>
          </a:p>
          <a:p>
            <a:pPr marL="285750" indent="-285750" algn="l">
              <a:buFont typeface="Arial" panose="020B0604020202020204" pitchFamily="34" charset="0"/>
              <a:buChar char="•"/>
            </a:pPr>
            <a:r>
              <a:rPr lang="en-US" sz="1200" b="0" i="0" u="none" strike="noStrike" baseline="0">
                <a:latin typeface="AdvOT7b515deb"/>
              </a:rPr>
              <a:t> Metformin should be held on the day of surgery.</a:t>
            </a:r>
          </a:p>
          <a:p>
            <a:pPr marL="285750" indent="-285750" algn="l">
              <a:buFont typeface="Arial" panose="020B0604020202020204" pitchFamily="34" charset="0"/>
              <a:buChar char="•"/>
            </a:pPr>
            <a:r>
              <a:rPr lang="en-US" sz="1200" b="0" i="0" u="none" strike="noStrike" baseline="0">
                <a:latin typeface="AdvOT7b515deb"/>
              </a:rPr>
              <a:t>SGLT2 inhibitors should be discontinued 3–4 days before surgery.</a:t>
            </a:r>
          </a:p>
          <a:p>
            <a:pPr marL="285750" indent="-285750" algn="l">
              <a:buFont typeface="Arial" panose="020B0604020202020204" pitchFamily="34" charset="0"/>
              <a:buChar char="•"/>
            </a:pPr>
            <a:r>
              <a:rPr lang="en-US" sz="1200" b="0" i="0" u="none" strike="noStrike" baseline="0">
                <a:latin typeface="AdvOT7b515deb"/>
              </a:rPr>
              <a:t>Hold other oral glucose-lowering agents the morning of surgery or procedure and give one-half of NPH dose or 75–80% doses of long-acting analog insulin or adjust insulin pump basal rates based on the type of diabetes and clinical judgment.</a:t>
            </a:r>
          </a:p>
          <a:p>
            <a:pPr marL="285750" indent="-285750" algn="l">
              <a:buFont typeface="Arial" panose="020B0604020202020204" pitchFamily="34" charset="0"/>
              <a:buChar char="•"/>
            </a:pPr>
            <a:r>
              <a:rPr lang="en-US" sz="1200" b="0" i="0" u="none" strike="noStrike" baseline="0">
                <a:latin typeface="AdvOT7b515deb"/>
              </a:rPr>
              <a:t> Monitor blood glucose at least every 2–4 h while the individual takes nothing by mouth and dose with short- or rapid-acting insulin as needed.</a:t>
            </a:r>
          </a:p>
          <a:p>
            <a:pPr marL="285750" indent="-285750" algn="l">
              <a:buFont typeface="Arial" panose="020B0604020202020204" pitchFamily="34" charset="0"/>
              <a:buChar char="•"/>
            </a:pPr>
            <a:r>
              <a:rPr lang="en-US" sz="1200" b="0" i="0" u="none" strike="noStrike" baseline="0">
                <a:latin typeface="AdvOT7b515deb"/>
              </a:rPr>
              <a:t>There are little data on the safe use and/or influence of GLP-1 receptor agonists on glycemia and delayed gastric emptying in the perioperative period.</a:t>
            </a:r>
          </a:p>
        </p:txBody>
      </p:sp>
    </p:spTree>
    <p:extLst>
      <p:ext uri="{BB962C8B-B14F-4D97-AF65-F5344CB8AC3E}">
        <p14:creationId xmlns:p14="http://schemas.microsoft.com/office/powerpoint/2010/main" val="1685832891"/>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188686" y="936045"/>
            <a:ext cx="8955314" cy="186204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200" b="0" i="0" u="none" strike="noStrike" baseline="0" dirty="0">
                <a:latin typeface="AdvOT7b515deb"/>
              </a:rPr>
              <a:t>Approaches continued…</a:t>
            </a:r>
          </a:p>
          <a:p>
            <a:pPr marL="285750" indent="-285750" algn="l">
              <a:buFont typeface="Arial" panose="020B0604020202020204" pitchFamily="34" charset="0"/>
              <a:buChar char="•"/>
            </a:pPr>
            <a:r>
              <a:rPr lang="en-US" sz="1200" b="0" i="0" u="none" strike="noStrike" baseline="0" dirty="0">
                <a:latin typeface="AdvOT7b515deb"/>
              </a:rPr>
              <a:t>Stricter perioperative glycemic goals are not advised, as perioperative glycemic goals stricter than 80–180 mg/dL (4.4–10.0 mmol/L) may not improve outcomes and are associated with more hypoglycemia.</a:t>
            </a:r>
          </a:p>
          <a:p>
            <a:pPr marL="285750" indent="-285750" algn="l">
              <a:buFont typeface="Arial" panose="020B0604020202020204" pitchFamily="34" charset="0"/>
              <a:buChar char="•"/>
            </a:pPr>
            <a:r>
              <a:rPr lang="en-US" sz="1200" b="0" i="0" u="none" strike="noStrike" baseline="0" dirty="0">
                <a:latin typeface="AdvOT7b515deb"/>
              </a:rPr>
              <a:t>Compared with usual dosing, a reduction by 25% of basal insulin given the evening before surgery is more likely to achieve perioperative blood glucose goals with a lower risk for hypoglycemia.</a:t>
            </a:r>
          </a:p>
          <a:p>
            <a:pPr marL="285750" indent="-285750" algn="l">
              <a:buFont typeface="Arial" panose="020B0604020202020204" pitchFamily="34" charset="0"/>
              <a:buChar char="•"/>
            </a:pPr>
            <a:r>
              <a:rPr lang="en-US" sz="1200" b="0" i="0" u="none" strike="noStrike" baseline="0" dirty="0">
                <a:latin typeface="AdvOT7b515deb"/>
              </a:rPr>
              <a:t> In individuals undergoing noncardiac general surgery, basal insulin plus premeal short- or rapid-acting insulin (basal-bolus) coverage has been associated with improved glycemic outcomes and lower rates of perioperative complications compared with the reactive, correction-only short- or rapid-acting insulin coverage alone with no basal insulin dosing.</a:t>
            </a:r>
          </a:p>
        </p:txBody>
      </p:sp>
    </p:spTree>
    <p:extLst>
      <p:ext uri="{BB962C8B-B14F-4D97-AF65-F5344CB8AC3E}">
        <p14:creationId xmlns:p14="http://schemas.microsoft.com/office/powerpoint/2010/main" val="497818409"/>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775597"/>
          </a:xfrm>
        </p:spPr>
        <p:txBody>
          <a:bodyPr/>
          <a:lstStyle/>
          <a:p>
            <a:r>
              <a:rPr lang="en-US"/>
              <a:t>Transition From the Hospital to the Ambulatory Setting</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79730" y="1619786"/>
            <a:ext cx="7999068"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latin typeface="AdvOT8eb9eec2.B"/>
              </a:rPr>
              <a:t>16.14 	</a:t>
            </a:r>
            <a:r>
              <a:rPr lang="en-US" sz="1800" dirty="0">
                <a:latin typeface="AdvOT8eb9eec2.B"/>
              </a:rPr>
              <a:t>A structured discharge plan should be tailored to the individual with 	diabetes.</a:t>
            </a:r>
            <a:r>
              <a:rPr lang="en-US" sz="1800" dirty="0">
                <a:solidFill>
                  <a:srgbClr val="A6192E"/>
                </a:solidFill>
                <a:latin typeface="AdvOT8eb9eec2.B"/>
              </a:rPr>
              <a:t> </a:t>
            </a:r>
            <a:r>
              <a:rPr lang="en-US" sz="1800" b="1" dirty="0">
                <a:solidFill>
                  <a:srgbClr val="A6192E"/>
                </a:solidFill>
                <a:latin typeface="AdvOT8eb9eec2.B"/>
              </a:rPr>
              <a:t>B</a:t>
            </a:r>
          </a:p>
        </p:txBody>
      </p:sp>
    </p:spTree>
    <p:extLst>
      <p:ext uri="{BB962C8B-B14F-4D97-AF65-F5344CB8AC3E}">
        <p14:creationId xmlns:p14="http://schemas.microsoft.com/office/powerpoint/2010/main" val="647214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Monogenic Diabetes Syndromes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58046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2.24a</a:t>
            </a:r>
            <a:r>
              <a:rPr lang="en-US" sz="1800"/>
              <a:t> 	</a:t>
            </a:r>
            <a:r>
              <a:rPr lang="en-US" sz="1800" b="0" i="0" u="none" strike="noStrike" baseline="0">
                <a:solidFill>
                  <a:srgbClr val="000000"/>
                </a:solidFill>
              </a:rPr>
              <a:t>Regardless of current age, all people diagnosed with diabetes in the 	first 6 months of life should have immediate genetic testing for 	neonatal diabetes. </a:t>
            </a:r>
            <a:r>
              <a:rPr lang="en-US" sz="1800" b="1" i="0" u="none" strike="noStrike" baseline="0">
                <a:solidFill>
                  <a:srgbClr val="87161F"/>
                </a:solidFill>
              </a:rPr>
              <a:t>A</a:t>
            </a:r>
          </a:p>
          <a:p>
            <a:pPr algn="l"/>
            <a:r>
              <a:rPr lang="en-US" sz="1800">
                <a:solidFill>
                  <a:srgbClr val="A6192E"/>
                </a:solidFill>
              </a:rPr>
              <a:t>2.24b</a:t>
            </a:r>
            <a:r>
              <a:rPr lang="en-US" sz="1800"/>
              <a:t> 	</a:t>
            </a:r>
            <a:r>
              <a:rPr lang="en-US" sz="1800" b="0" i="0" u="none" strike="noStrike" baseline="0">
                <a:solidFill>
                  <a:srgbClr val="000000"/>
                </a:solidFill>
              </a:rPr>
              <a:t>Children and young adults who do not have typical characteristics of 	type 1 or type 2 diabetes and who often have a family history of 	diabetes in successive generations (suggestive of an autosomal 	dominant pattern of inheritance) should have genetic testing for 	maturity-onset diabetes of the young (MODY). </a:t>
            </a:r>
            <a:r>
              <a:rPr lang="en-US" sz="1800" b="1" i="0" u="none" strike="noStrike" baseline="0">
                <a:solidFill>
                  <a:srgbClr val="87161F"/>
                </a:solidFill>
              </a:rPr>
              <a:t>A</a:t>
            </a:r>
          </a:p>
          <a:p>
            <a:pPr algn="l"/>
            <a:r>
              <a:rPr lang="en-US" sz="1800">
                <a:solidFill>
                  <a:srgbClr val="A6192E"/>
                </a:solidFill>
              </a:rPr>
              <a:t>2.24c</a:t>
            </a:r>
            <a:r>
              <a:rPr lang="en-US" sz="1800"/>
              <a:t> 	</a:t>
            </a:r>
            <a:r>
              <a:rPr lang="en-US" sz="1800" b="0" i="0" u="none" strike="noStrike" baseline="0">
                <a:solidFill>
                  <a:srgbClr val="000000"/>
                </a:solidFill>
              </a:rPr>
              <a:t>In both instances, consultation with a center specializing in diabetes 	genetics is recommended to understand the significance of genetic 	mutations and how best to approach further evaluation, treatment, 	and genetic counseling. </a:t>
            </a:r>
            <a:r>
              <a:rPr lang="en-US" sz="1800" b="1" i="0" u="none" strike="noStrike" baseline="0">
                <a:solidFill>
                  <a:srgbClr val="87161F"/>
                </a:solidFill>
              </a:rPr>
              <a:t>E</a:t>
            </a:r>
            <a:endParaRPr lang="en-US" sz="1800" b="1">
              <a:solidFill>
                <a:srgbClr val="A6192E"/>
              </a:solidFill>
            </a:endParaRPr>
          </a:p>
        </p:txBody>
      </p:sp>
    </p:spTree>
    <p:extLst>
      <p:ext uri="{BB962C8B-B14F-4D97-AF65-F5344CB8AC3E}">
        <p14:creationId xmlns:p14="http://schemas.microsoft.com/office/powerpoint/2010/main" val="3373003417"/>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15841" y="732844"/>
            <a:ext cx="8619302" cy="369844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dvOT7b515deb"/>
              </a:rPr>
              <a:t>The Agency for Healthcare Research and Quality (AHRQ) recommends that, at a minimum, discharge plans include the following (continued):</a:t>
            </a:r>
          </a:p>
          <a:p>
            <a:pPr algn="l"/>
            <a:r>
              <a:rPr lang="en-US" b="1" i="0" u="none" strike="noStrike" baseline="0" dirty="0">
                <a:latin typeface="AdvOT3f16987d"/>
              </a:rPr>
              <a:t>Medication Reconciliation</a:t>
            </a:r>
          </a:p>
          <a:p>
            <a:pPr marL="285750" indent="-285750" algn="l">
              <a:buFont typeface="Arial" panose="020B0604020202020204" pitchFamily="34" charset="0"/>
              <a:buChar char="•"/>
            </a:pPr>
            <a:r>
              <a:rPr lang="en-US" b="0" i="0" u="none" strike="noStrike" baseline="0" dirty="0">
                <a:latin typeface="AdvOT7b515deb"/>
              </a:rPr>
              <a:t>Home and hospital medications must be cross-checked to ensure that no chronic medications are stopped and to ensure the safety of new and old prescriptions.</a:t>
            </a:r>
          </a:p>
          <a:p>
            <a:pPr marL="285750" indent="-285750" algn="l">
              <a:buFont typeface="Arial" panose="020B0604020202020204" pitchFamily="34" charset="0"/>
              <a:buChar char="•"/>
            </a:pPr>
            <a:r>
              <a:rPr lang="en-US" b="0" i="0" u="none" strike="noStrike" baseline="0" dirty="0">
                <a:latin typeface="AdvOT7b515deb"/>
              </a:rPr>
              <a:t>Prescriptions for new or changed medication should be filled and reviewed with the individual and care partners at or before discharge.</a:t>
            </a:r>
          </a:p>
          <a:p>
            <a:pPr algn="l"/>
            <a:r>
              <a:rPr lang="en-US" b="1" i="0" u="none" strike="noStrike" baseline="0" dirty="0">
                <a:latin typeface="AdvOT3f16987d"/>
              </a:rPr>
              <a:t>Structured Discharge Communication</a:t>
            </a:r>
          </a:p>
          <a:p>
            <a:pPr marL="285750" indent="-285750" algn="l">
              <a:buFont typeface="Arial" panose="020B0604020202020204" pitchFamily="34" charset="0"/>
              <a:buChar char="•"/>
            </a:pPr>
            <a:r>
              <a:rPr lang="en-US" b="0" i="0" u="none" strike="noStrike" baseline="0" dirty="0">
                <a:latin typeface="AdvOT7b515deb"/>
              </a:rPr>
              <a:t>Information on medication changes, pending tests and studies, and follow-up needs must be accurately and promptly communicated to outpatient health care professionals.</a:t>
            </a:r>
          </a:p>
          <a:p>
            <a:pPr marL="285750" indent="-285750" algn="l">
              <a:buFont typeface="Arial" panose="020B0604020202020204" pitchFamily="34" charset="0"/>
              <a:buChar char="•"/>
            </a:pPr>
            <a:r>
              <a:rPr lang="en-US" b="0" i="0" u="none" strike="noStrike" baseline="0" dirty="0">
                <a:latin typeface="AdvOT7b515deb"/>
              </a:rPr>
              <a:t> Discharge summaries should be transmitted to the primary care clinician as soon as possible after discharge.</a:t>
            </a:r>
          </a:p>
          <a:p>
            <a:pPr marL="285750" indent="-285750" algn="l">
              <a:buFont typeface="Arial" panose="020B0604020202020204" pitchFamily="34" charset="0"/>
              <a:buChar char="•"/>
            </a:pPr>
            <a:r>
              <a:rPr lang="en-US" b="0" i="0" u="none" strike="noStrike" baseline="0" dirty="0">
                <a:latin typeface="AdvOT7b515deb"/>
              </a:rPr>
              <a:t> Scheduling follow-up appointments prior to discharge with people with diabetes agreeing to the time and place increases the likelihood that they will attend.</a:t>
            </a:r>
            <a:endParaRPr lang="en-US" dirty="0">
              <a:latin typeface="AdvOT7b515deb"/>
            </a:endParaRPr>
          </a:p>
        </p:txBody>
      </p:sp>
    </p:spTree>
    <p:extLst>
      <p:ext uri="{BB962C8B-B14F-4D97-AF65-F5344CB8AC3E}">
        <p14:creationId xmlns:p14="http://schemas.microsoft.com/office/powerpoint/2010/main" val="417103683"/>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care in the hospital</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423098" y="718330"/>
            <a:ext cx="8379815" cy="32675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dvOT7b515deb"/>
              </a:rPr>
              <a:t>It is recommended that the following areas of knowledge be reviewed and addressed before hospital discharge:</a:t>
            </a:r>
          </a:p>
          <a:p>
            <a:pPr marL="285750" indent="-285750">
              <a:buFont typeface="Arial" panose="020B0604020202020204" pitchFamily="34" charset="0"/>
              <a:buChar char="•"/>
            </a:pPr>
            <a:r>
              <a:rPr lang="en-US" dirty="0">
                <a:latin typeface="AdvOT7b515deb"/>
              </a:rPr>
              <a:t>Identification of the health care professionals who will provide diabetes care after discharge.</a:t>
            </a:r>
          </a:p>
          <a:p>
            <a:pPr marL="285750" indent="-285750">
              <a:buFont typeface="Arial" panose="020B0604020202020204" pitchFamily="34" charset="0"/>
              <a:buChar char="•"/>
            </a:pPr>
            <a:r>
              <a:rPr lang="en-US" dirty="0">
                <a:latin typeface="AdvOT7b515deb"/>
              </a:rPr>
              <a:t>Level of understanding related to the diabetes diagnosis, glucose monitoring, home glucose goals, and when to call a health care professional.</a:t>
            </a:r>
          </a:p>
          <a:p>
            <a:pPr marL="285750" indent="-285750">
              <a:buFont typeface="Arial" panose="020B0604020202020204" pitchFamily="34" charset="0"/>
              <a:buChar char="•"/>
            </a:pPr>
            <a:r>
              <a:rPr lang="en-US" dirty="0">
                <a:latin typeface="AdvOT7b515deb"/>
              </a:rPr>
              <a:t>Definition, recognition, treatment, and prevention of hyperglycemia and hypoglycemia.</a:t>
            </a:r>
          </a:p>
          <a:p>
            <a:pPr marL="285750" indent="-285750">
              <a:buFont typeface="Arial" panose="020B0604020202020204" pitchFamily="34" charset="0"/>
              <a:buChar char="•"/>
            </a:pPr>
            <a:r>
              <a:rPr lang="en-US" dirty="0">
                <a:latin typeface="AdvOT7b515deb"/>
              </a:rPr>
              <a:t>Information on making healthy food choices at home and referral to an outpatient registered dietitian nutritionist or diabetes care and education specialist to guide individualization of the meal plan, if needed.</a:t>
            </a:r>
          </a:p>
          <a:p>
            <a:pPr marL="285750" indent="-285750">
              <a:buFont typeface="Arial" panose="020B0604020202020204" pitchFamily="34" charset="0"/>
              <a:buChar char="•"/>
            </a:pPr>
            <a:r>
              <a:rPr lang="en-US" dirty="0">
                <a:latin typeface="AdvOT7b515deb"/>
              </a:rPr>
              <a:t>When and how to take blood glucose-lowering medications, including insulin administration and noninsulin injectables.</a:t>
            </a:r>
          </a:p>
          <a:p>
            <a:pPr marL="285750" indent="-285750">
              <a:buFont typeface="Arial" panose="020B0604020202020204" pitchFamily="34" charset="0"/>
              <a:buChar char="•"/>
            </a:pPr>
            <a:r>
              <a:rPr lang="en-US" dirty="0">
                <a:latin typeface="AdvOT7b515deb"/>
              </a:rPr>
              <a:t>Sick day management.</a:t>
            </a:r>
          </a:p>
          <a:p>
            <a:pPr marL="285750" indent="-285750">
              <a:buFont typeface="Arial" panose="020B0604020202020204" pitchFamily="34" charset="0"/>
              <a:buChar char="•"/>
            </a:pPr>
            <a:r>
              <a:rPr lang="en-US" dirty="0">
                <a:latin typeface="AdvOT7b515deb"/>
              </a:rPr>
              <a:t>Proper use and disposal of diabetes supplies, e.g., insulin pen, pen needles, syringes, and lancets.</a:t>
            </a:r>
            <a:endParaRPr lang="en-US" dirty="0">
              <a:solidFill>
                <a:srgbClr val="A6192E"/>
              </a:solidFill>
              <a:latin typeface="AdvOT8eb9eec2.B"/>
            </a:endParaRPr>
          </a:p>
        </p:txBody>
      </p:sp>
    </p:spTree>
    <p:extLst>
      <p:ext uri="{BB962C8B-B14F-4D97-AF65-F5344CB8AC3E}">
        <p14:creationId xmlns:p14="http://schemas.microsoft.com/office/powerpoint/2010/main" val="4175566145"/>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2EAC97-4159-9064-1A54-80552235131A}"/>
              </a:ext>
            </a:extLst>
          </p:cNvPr>
          <p:cNvSpPr>
            <a:spLocks noGrp="1"/>
          </p:cNvSpPr>
          <p:nvPr>
            <p:ph type="title"/>
          </p:nvPr>
        </p:nvSpPr>
        <p:spPr>
          <a:xfrm>
            <a:off x="1077264" y="1372481"/>
            <a:ext cx="3338876" cy="1335550"/>
          </a:xfrm>
        </p:spPr>
        <p:txBody>
          <a:bodyPr/>
          <a:lstStyle/>
          <a:p>
            <a:r>
              <a:rPr lang="en-US" dirty="0"/>
              <a:t>Section 17. </a:t>
            </a:r>
            <a:br>
              <a:rPr lang="en-US" dirty="0"/>
            </a:br>
            <a:br>
              <a:rPr lang="en-US" dirty="0"/>
            </a:br>
            <a:r>
              <a:rPr lang="en-US" dirty="0"/>
              <a:t>Diabetes Advocacy</a:t>
            </a:r>
          </a:p>
        </p:txBody>
      </p:sp>
    </p:spTree>
    <p:extLst>
      <p:ext uri="{BB962C8B-B14F-4D97-AF65-F5344CB8AC3E}">
        <p14:creationId xmlns:p14="http://schemas.microsoft.com/office/powerpoint/2010/main" val="2914103405"/>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79730" y="790399"/>
            <a:ext cx="8359074" cy="387798"/>
          </a:xfrm>
        </p:spPr>
        <p:txBody>
          <a:bodyPr/>
          <a:lstStyle/>
          <a:p>
            <a:r>
              <a:rPr lang="en-US"/>
              <a:t>Select Diabetes Advocacy Statement</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Diabetes Advocacy</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249150" y="1321000"/>
            <a:ext cx="8645699" cy="230319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base">
              <a:spcAft>
                <a:spcPct val="0"/>
              </a:spcAft>
              <a:buClr>
                <a:srgbClr val="C00000"/>
              </a:buClr>
              <a:buFont typeface="Arial" panose="020B0604020202020204" pitchFamily="34" charset="0"/>
              <a:buChar char="•"/>
              <a:defRPr/>
            </a:pPr>
            <a:endParaRPr lang="en-US" sz="1800" dirty="0"/>
          </a:p>
          <a:p>
            <a:pPr marL="457200" indent="-457200" fontAlgn="base">
              <a:spcAft>
                <a:spcPct val="0"/>
              </a:spcAft>
              <a:buClr>
                <a:srgbClr val="C00000"/>
              </a:buClr>
              <a:buFont typeface="Arial" panose="020B0604020202020204" pitchFamily="34" charset="0"/>
              <a:buChar char="•"/>
              <a:defRPr/>
            </a:pPr>
            <a:r>
              <a:rPr lang="en-US" sz="1800" dirty="0"/>
              <a:t>Care of Young Children with Diabetes in the Childcare and Community Setting</a:t>
            </a:r>
          </a:p>
          <a:p>
            <a:pPr marL="457200" indent="-457200" fontAlgn="base">
              <a:spcAft>
                <a:spcPct val="0"/>
              </a:spcAft>
              <a:buClr>
                <a:srgbClr val="C00000"/>
              </a:buClr>
              <a:buFont typeface="Arial" panose="020B0604020202020204" pitchFamily="34" charset="0"/>
              <a:buChar char="•"/>
              <a:defRPr/>
            </a:pPr>
            <a:r>
              <a:rPr lang="en-US" sz="1800" dirty="0"/>
              <a:t>Insulin Access and Affordability</a:t>
            </a:r>
          </a:p>
          <a:p>
            <a:pPr marL="457200" indent="-457200" fontAlgn="base">
              <a:spcAft>
                <a:spcPct val="0"/>
              </a:spcAft>
              <a:buClr>
                <a:srgbClr val="C00000"/>
              </a:buClr>
              <a:buFont typeface="Arial" panose="020B0604020202020204" pitchFamily="34" charset="0"/>
              <a:buChar char="•"/>
              <a:defRPr/>
            </a:pPr>
            <a:r>
              <a:rPr lang="en-US" sz="1800" dirty="0"/>
              <a:t>Diabetes Care in the School Setting</a:t>
            </a:r>
          </a:p>
          <a:p>
            <a:pPr marL="457200" indent="-457200" fontAlgn="base">
              <a:spcAft>
                <a:spcPct val="0"/>
              </a:spcAft>
              <a:buClr>
                <a:srgbClr val="C00000"/>
              </a:buClr>
              <a:buFont typeface="Arial" panose="020B0604020202020204" pitchFamily="34" charset="0"/>
              <a:buChar char="•"/>
              <a:defRPr/>
            </a:pPr>
            <a:r>
              <a:rPr lang="en-US" sz="1800" dirty="0"/>
              <a:t>Diabetes and Driving</a:t>
            </a:r>
          </a:p>
          <a:p>
            <a:pPr marL="457200" indent="-457200" fontAlgn="base">
              <a:spcAft>
                <a:spcPct val="0"/>
              </a:spcAft>
              <a:buClr>
                <a:srgbClr val="C00000"/>
              </a:buClr>
              <a:buFont typeface="Arial" panose="020B0604020202020204" pitchFamily="34" charset="0"/>
              <a:buChar char="•"/>
              <a:defRPr/>
            </a:pPr>
            <a:r>
              <a:rPr lang="en-US" sz="1800" dirty="0"/>
              <a:t>Diabetes and Employment</a:t>
            </a:r>
          </a:p>
        </p:txBody>
      </p:sp>
    </p:spTree>
    <p:extLst>
      <p:ext uri="{BB962C8B-B14F-4D97-AF65-F5344CB8AC3E}">
        <p14:creationId xmlns:p14="http://schemas.microsoft.com/office/powerpoint/2010/main" val="2042835185"/>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a:extLst>
              <a:ext uri="{FF2B5EF4-FFF2-40B4-BE49-F238E27FC236}">
                <a16:creationId xmlns:a16="http://schemas.microsoft.com/office/drawing/2014/main" id="{D4630795-5F01-964D-8FAA-1E76FE25CB0D}"/>
              </a:ext>
            </a:extLst>
          </p:cNvPr>
          <p:cNvSpPr>
            <a:spLocks noGrp="1"/>
          </p:cNvSpPr>
          <p:nvPr>
            <p:ph type="title"/>
          </p:nvPr>
        </p:nvSpPr>
        <p:spPr>
          <a:xfrm>
            <a:off x="1077264" y="1372481"/>
            <a:ext cx="3338876" cy="1335550"/>
          </a:xfrm>
        </p:spPr>
        <p:txBody>
          <a:bodyPr/>
          <a:lstStyle/>
          <a:p>
            <a:br>
              <a:rPr lang="en-US"/>
            </a:br>
            <a:br>
              <a:rPr lang="en-US"/>
            </a:br>
            <a:endParaRPr lang="en-US"/>
          </a:p>
        </p:txBody>
      </p:sp>
      <p:sp>
        <p:nvSpPr>
          <p:cNvPr id="2" name="Rectangle 1">
            <a:extLst>
              <a:ext uri="{FF2B5EF4-FFF2-40B4-BE49-F238E27FC236}">
                <a16:creationId xmlns:a16="http://schemas.microsoft.com/office/drawing/2014/main" id="{E8BA6F56-44D8-4B55-BED6-B783EF44FAB7}"/>
              </a:ext>
            </a:extLst>
          </p:cNvPr>
          <p:cNvSpPr/>
          <p:nvPr/>
        </p:nvSpPr>
        <p:spPr>
          <a:xfrm>
            <a:off x="4883543" y="1402199"/>
            <a:ext cx="4069264" cy="2062103"/>
          </a:xfrm>
          <a:prstGeom prst="rect">
            <a:avLst/>
          </a:prstGeom>
        </p:spPr>
        <p:txBody>
          <a:bodyPr wrap="square">
            <a:spAutoFit/>
          </a:bodyPr>
          <a:lstStyle/>
          <a:p>
            <a:pPr marL="285750" indent="-285750">
              <a:buFont typeface="Arial" panose="020B0604020202020204" pitchFamily="34" charset="0"/>
              <a:buChar char="•"/>
            </a:pPr>
            <a:r>
              <a:rPr lang="en-US">
                <a:latin typeface="Helvetica" panose="020B0604020202020204" pitchFamily="34" charset="0"/>
                <a:cs typeface="Helvetica" panose="020B0604020202020204" pitchFamily="34" charset="0"/>
              </a:rPr>
              <a:t>Full version available</a:t>
            </a:r>
          </a:p>
          <a:p>
            <a:pPr marL="285750" indent="-285750">
              <a:buFont typeface="Arial" panose="020B0604020202020204" pitchFamily="34" charset="0"/>
              <a:buChar char="•"/>
            </a:pPr>
            <a:r>
              <a:rPr lang="en-US">
                <a:latin typeface="Helvetica" panose="020B0604020202020204" pitchFamily="34" charset="0"/>
                <a:cs typeface="Helvetica" panose="020B0604020202020204" pitchFamily="34" charset="0"/>
              </a:rPr>
              <a:t>Free app, with interactive tools </a:t>
            </a:r>
          </a:p>
          <a:p>
            <a:pPr marL="285750" indent="-285750">
              <a:buFont typeface="Arial" panose="020B0604020202020204" pitchFamily="34" charset="0"/>
              <a:buChar char="•"/>
            </a:pPr>
            <a:r>
              <a:rPr lang="en-US">
                <a:latin typeface="Helvetica" panose="020B0604020202020204" pitchFamily="34" charset="0"/>
                <a:cs typeface="Helvetica" panose="020B0604020202020204" pitchFamily="34" charset="0"/>
              </a:rPr>
              <a:t>Pocket card with key figures</a:t>
            </a:r>
          </a:p>
          <a:p>
            <a:pPr marL="285750" indent="-285750">
              <a:buFont typeface="Arial" panose="020B0604020202020204" pitchFamily="34" charset="0"/>
              <a:buChar char="•"/>
            </a:pPr>
            <a:r>
              <a:rPr lang="en-US">
                <a:latin typeface="Helvetica" panose="020B0604020202020204" pitchFamily="34" charset="0"/>
                <a:cs typeface="Helvetica" panose="020B0604020202020204" pitchFamily="34" charset="0"/>
              </a:rPr>
              <a:t>Free webcast for continuing      education credit</a:t>
            </a:r>
          </a:p>
          <a:p>
            <a:endParaRPr lang="en-US">
              <a:solidFill>
                <a:schemeClr val="bg1"/>
              </a:solidFill>
              <a:latin typeface="Helvetica" panose="020B0604020202020204" pitchFamily="34" charset="0"/>
              <a:cs typeface="Helvetica" panose="020B0604020202020204" pitchFamily="34" charset="0"/>
            </a:endParaRPr>
          </a:p>
          <a:p>
            <a:pPr algn="ctr"/>
            <a:r>
              <a:rPr lang="en-US" sz="2000" b="1">
                <a:solidFill>
                  <a:srgbClr val="FF0000"/>
                </a:solidFill>
                <a:latin typeface="Helvetica" panose="020B0604020202020204" pitchFamily="34" charset="0"/>
                <a:cs typeface="Helvetica" panose="020B0604020202020204" pitchFamily="34" charset="0"/>
              </a:rPr>
              <a:t>Professional.Diabetes.org/SOC</a:t>
            </a:r>
          </a:p>
        </p:txBody>
      </p:sp>
      <p:pic>
        <p:nvPicPr>
          <p:cNvPr id="4" name="Picture 3">
            <a:extLst>
              <a:ext uri="{FF2B5EF4-FFF2-40B4-BE49-F238E27FC236}">
                <a16:creationId xmlns:a16="http://schemas.microsoft.com/office/drawing/2014/main" id="{4614DE52-6AE1-356D-4D83-751B9DCA7F79}"/>
              </a:ext>
            </a:extLst>
          </p:cNvPr>
          <p:cNvPicPr>
            <a:picLocks noChangeAspect="1"/>
          </p:cNvPicPr>
          <p:nvPr/>
        </p:nvPicPr>
        <p:blipFill>
          <a:blip r:embed="rId3"/>
          <a:stretch>
            <a:fillRect/>
          </a:stretch>
        </p:blipFill>
        <p:spPr>
          <a:xfrm>
            <a:off x="882214" y="1934269"/>
            <a:ext cx="3767627" cy="1405831"/>
          </a:xfrm>
          <a:prstGeom prst="rect">
            <a:avLst/>
          </a:prstGeom>
        </p:spPr>
      </p:pic>
    </p:spTree>
    <p:extLst>
      <p:ext uri="{BB962C8B-B14F-4D97-AF65-F5344CB8AC3E}">
        <p14:creationId xmlns:p14="http://schemas.microsoft.com/office/powerpoint/2010/main" val="256874365"/>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0205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7" name="TextBox 6">
            <a:extLst>
              <a:ext uri="{FF2B5EF4-FFF2-40B4-BE49-F238E27FC236}">
                <a16:creationId xmlns:a16="http://schemas.microsoft.com/office/drawing/2014/main" id="{5BB97474-2FFD-4727-AAA6-1401A377587D}"/>
              </a:ext>
            </a:extLst>
          </p:cNvPr>
          <p:cNvSpPr txBox="1">
            <a:spLocks noChangeArrowheads="1"/>
          </p:cNvSpPr>
          <p:nvPr/>
        </p:nvSpPr>
        <p:spPr bwMode="auto">
          <a:xfrm>
            <a:off x="136779" y="4750986"/>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Diagnosis and Classification of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1):S20-S42</a:t>
            </a:r>
          </a:p>
        </p:txBody>
      </p:sp>
      <p:pic>
        <p:nvPicPr>
          <p:cNvPr id="5" name="Picture 4">
            <a:extLst>
              <a:ext uri="{FF2B5EF4-FFF2-40B4-BE49-F238E27FC236}">
                <a16:creationId xmlns:a16="http://schemas.microsoft.com/office/drawing/2014/main" id="{9B3A94C5-A8B9-A0BA-5806-15834814489B}"/>
              </a:ext>
            </a:extLst>
          </p:cNvPr>
          <p:cNvPicPr>
            <a:picLocks noChangeAspect="1"/>
          </p:cNvPicPr>
          <p:nvPr/>
        </p:nvPicPr>
        <p:blipFill>
          <a:blip r:embed="rId2"/>
          <a:stretch>
            <a:fillRect/>
          </a:stretch>
        </p:blipFill>
        <p:spPr>
          <a:xfrm>
            <a:off x="1708284" y="443745"/>
            <a:ext cx="5969120" cy="4256009"/>
          </a:xfrm>
          <a:prstGeom prst="rect">
            <a:avLst/>
          </a:prstGeom>
        </p:spPr>
      </p:pic>
    </p:spTree>
    <p:extLst>
      <p:ext uri="{BB962C8B-B14F-4D97-AF65-F5344CB8AC3E}">
        <p14:creationId xmlns:p14="http://schemas.microsoft.com/office/powerpoint/2010/main" val="927657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06809" y="902091"/>
            <a:ext cx="7930382" cy="300082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t>The diagnosis of monogenic diabetes should be considered in children and adults diagnosed with diabetes in early adulthood with the following findings:</a:t>
            </a:r>
          </a:p>
          <a:p>
            <a:pPr marL="285750" indent="-285750" algn="l">
              <a:buFont typeface="Arial" panose="020B0604020202020204" pitchFamily="34" charset="0"/>
              <a:buChar char="•"/>
            </a:pPr>
            <a:r>
              <a:rPr lang="en-US" sz="1700" b="0" i="0" u="none" strike="noStrike" baseline="0" dirty="0"/>
              <a:t>Diabetes diagnosed within the first 6 months of life (with occasional cases presenting later, mostly </a:t>
            </a:r>
            <a:r>
              <a:rPr lang="en-US" sz="1700" b="0" i="1" u="none" strike="noStrike" baseline="0" dirty="0"/>
              <a:t>INS</a:t>
            </a:r>
            <a:r>
              <a:rPr lang="en-US" sz="1700" b="0" i="0" u="none" strike="noStrike" baseline="0" dirty="0"/>
              <a:t> and </a:t>
            </a:r>
            <a:r>
              <a:rPr lang="en-US" sz="1700" b="0" i="1" u="none" strike="noStrike" baseline="0" dirty="0"/>
              <a:t>ABCC8</a:t>
            </a:r>
            <a:r>
              <a:rPr lang="en-US" sz="1700" b="0" i="0" u="none" strike="noStrike" baseline="0" dirty="0"/>
              <a:t> mutations)</a:t>
            </a:r>
          </a:p>
          <a:p>
            <a:pPr marL="285750" indent="-285750" algn="l">
              <a:buFont typeface="Arial" panose="020B0604020202020204" pitchFamily="34" charset="0"/>
              <a:buChar char="•"/>
            </a:pPr>
            <a:r>
              <a:rPr lang="en-US" sz="1700" b="0" i="0" u="none" strike="noStrike" baseline="0" dirty="0"/>
              <a:t>Diabetes without typical features of type 1 or type 2 diabetes (negative diabetes-associated autoantibodies, no obesity, and lacking other metabolic features, especially with strong family history of diabetes)</a:t>
            </a:r>
          </a:p>
          <a:p>
            <a:pPr marL="285750" indent="-285750" algn="l">
              <a:buFont typeface="Arial" panose="020B0604020202020204" pitchFamily="34" charset="0"/>
              <a:buChar char="•"/>
            </a:pPr>
            <a:r>
              <a:rPr lang="en-US" sz="1700" b="0" i="0" u="none" strike="noStrike" baseline="0" dirty="0"/>
              <a:t>Stable, mild fasting hyperglycemia (100–150 mg/dL [5.6–8.5 mmol/L]), stable A1C between 5.6% and 7.6% (between 38 and 60 mmol/mol), especially if no obesity</a:t>
            </a:r>
          </a:p>
        </p:txBody>
      </p:sp>
    </p:spTree>
    <p:extLst>
      <p:ext uri="{BB962C8B-B14F-4D97-AF65-F5344CB8AC3E}">
        <p14:creationId xmlns:p14="http://schemas.microsoft.com/office/powerpoint/2010/main" val="9903037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Gestational Diabetes Mellitus</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236230"/>
            <a:ext cx="7930382" cy="365741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dirty="0">
                <a:solidFill>
                  <a:srgbClr val="A6192E"/>
                </a:solidFill>
              </a:rPr>
              <a:t>2.25 </a:t>
            </a:r>
            <a:r>
              <a:rPr lang="en-US" sz="1700" dirty="0"/>
              <a:t>	</a:t>
            </a:r>
            <a:r>
              <a:rPr lang="en-US" sz="1700" b="0" i="0" u="none" strike="noStrike" baseline="0" dirty="0">
                <a:solidFill>
                  <a:srgbClr val="000000"/>
                </a:solidFill>
              </a:rPr>
              <a:t>In individuals who are planning pregnancy, screen those with risk factors 	</a:t>
            </a:r>
            <a:r>
              <a:rPr lang="en-US" sz="1700" b="1" i="0" u="none" strike="noStrike" baseline="0" dirty="0">
                <a:solidFill>
                  <a:srgbClr val="000000"/>
                </a:solidFill>
              </a:rPr>
              <a:t>(Table 2.4) </a:t>
            </a:r>
            <a:r>
              <a:rPr lang="en-US" sz="1700" b="1" i="0" u="none" strike="noStrike" baseline="0" dirty="0">
                <a:solidFill>
                  <a:srgbClr val="87161F"/>
                </a:solidFill>
              </a:rPr>
              <a:t>B</a:t>
            </a:r>
            <a:r>
              <a:rPr lang="en-US" sz="1700" b="0" i="0" u="none" strike="noStrike" baseline="0" dirty="0">
                <a:solidFill>
                  <a:srgbClr val="87161F"/>
                </a:solidFill>
              </a:rPr>
              <a:t> </a:t>
            </a:r>
            <a:r>
              <a:rPr lang="en-US" sz="1700" b="0" i="0" u="none" strike="noStrike" baseline="0" dirty="0">
                <a:solidFill>
                  <a:srgbClr val="000000"/>
                </a:solidFill>
              </a:rPr>
              <a:t>and consider testing all individuals of childbearing potential 	for undiagnosed prediabetes or diabetes. </a:t>
            </a:r>
            <a:r>
              <a:rPr lang="en-US" sz="1700" b="1" i="0" u="none" strike="noStrike" baseline="0" dirty="0">
                <a:solidFill>
                  <a:srgbClr val="87161F"/>
                </a:solidFill>
              </a:rPr>
              <a:t>E</a:t>
            </a:r>
          </a:p>
          <a:p>
            <a:pPr algn="l"/>
            <a:r>
              <a:rPr lang="en-US" sz="1700" dirty="0">
                <a:solidFill>
                  <a:srgbClr val="A6192E"/>
                </a:solidFill>
              </a:rPr>
              <a:t>2.26a</a:t>
            </a:r>
            <a:r>
              <a:rPr lang="en-US" sz="1700" dirty="0"/>
              <a:t> 	</a:t>
            </a:r>
            <a:r>
              <a:rPr lang="en-US" sz="1700" b="0" i="0" u="none" strike="noStrike" baseline="0" dirty="0">
                <a:solidFill>
                  <a:srgbClr val="000000"/>
                </a:solidFill>
              </a:rPr>
              <a:t>Before 15 weeks of gestation, test individuals with risk factors </a:t>
            </a:r>
            <a:r>
              <a:rPr lang="en-US" sz="1700" b="1" i="0" u="none" strike="noStrike" baseline="0" dirty="0">
                <a:solidFill>
                  <a:srgbClr val="000000"/>
                </a:solidFill>
              </a:rPr>
              <a:t>(Table 2.4) </a:t>
            </a:r>
            <a:r>
              <a:rPr lang="en-US" sz="1700" b="0" i="0" u="none" strike="noStrike" baseline="0" dirty="0">
                <a:solidFill>
                  <a:srgbClr val="000000"/>
                </a:solidFill>
              </a:rPr>
              <a:t>	</a:t>
            </a:r>
            <a:r>
              <a:rPr lang="en-US" sz="1700" b="1" i="0" u="none" strike="noStrike" baseline="0" dirty="0">
                <a:solidFill>
                  <a:srgbClr val="87161F"/>
                </a:solidFill>
              </a:rPr>
              <a:t>B</a:t>
            </a:r>
            <a:r>
              <a:rPr lang="en-US" sz="1700" b="0" i="0" u="none" strike="noStrike" baseline="0" dirty="0">
                <a:solidFill>
                  <a:srgbClr val="87161F"/>
                </a:solidFill>
              </a:rPr>
              <a:t> </a:t>
            </a:r>
            <a:r>
              <a:rPr lang="en-US" sz="1700" b="0" i="0" u="none" strike="noStrike" baseline="0" dirty="0">
                <a:solidFill>
                  <a:srgbClr val="000000"/>
                </a:solidFill>
              </a:rPr>
              <a:t>and consider testing all </a:t>
            </a:r>
            <a:r>
              <a:rPr lang="pt-BR" sz="1700" b="0" i="0" u="none" strike="noStrike" baseline="0" dirty="0">
                <a:solidFill>
                  <a:srgbClr val="000000"/>
                </a:solidFill>
              </a:rPr>
              <a:t>individuals </a:t>
            </a:r>
            <a:r>
              <a:rPr lang="pt-BR" sz="1700" b="1" i="0" u="none" strike="noStrike" baseline="0" dirty="0">
                <a:solidFill>
                  <a:srgbClr val="87161F"/>
                </a:solidFill>
              </a:rPr>
              <a:t>E</a:t>
            </a:r>
            <a:r>
              <a:rPr lang="pt-BR" sz="1700" b="0" i="0" u="none" strike="noStrike" baseline="0" dirty="0">
                <a:solidFill>
                  <a:srgbClr val="87161F"/>
                </a:solidFill>
              </a:rPr>
              <a:t> </a:t>
            </a:r>
            <a:r>
              <a:rPr lang="pt-BR" sz="1700" b="0" i="0" u="none" strike="noStrike" baseline="0" dirty="0">
                <a:solidFill>
                  <a:srgbClr val="000000"/>
                </a:solidFill>
              </a:rPr>
              <a:t>for undiagnosed diabetes </a:t>
            </a:r>
            <a:r>
              <a:rPr lang="en-US" sz="1700" b="0" i="0" u="none" strike="noStrike" baseline="0" dirty="0">
                <a:solidFill>
                  <a:srgbClr val="000000"/>
                </a:solidFill>
              </a:rPr>
              <a:t>at the 	first prenatal visit using standard diagnostic criteria if not screened 	preconception.</a:t>
            </a:r>
          </a:p>
          <a:p>
            <a:pPr algn="l"/>
            <a:r>
              <a:rPr lang="en-US" sz="1700" dirty="0">
                <a:solidFill>
                  <a:srgbClr val="A6192E"/>
                </a:solidFill>
              </a:rPr>
              <a:t>2.26b</a:t>
            </a:r>
            <a:r>
              <a:rPr lang="en-US" sz="1700" dirty="0"/>
              <a:t> 	</a:t>
            </a:r>
            <a:r>
              <a:rPr lang="en-US" sz="1700" b="0" i="0" u="none" strike="noStrike" baseline="0" dirty="0">
                <a:solidFill>
                  <a:srgbClr val="000000"/>
                </a:solidFill>
              </a:rPr>
              <a:t>Before 15 weeks of gestation, screen for abnormal glucose metabolism 	to identify individuals who are at higher risk of adverse pregnancy and 	neonatal outcomes, are more likely to need insulin, and are at high risk 	of a later gestational diabetes mellitus (GDM) diagnosis. </a:t>
            </a:r>
            <a:r>
              <a:rPr lang="en-US" sz="1700" b="1" i="0" u="none" strike="noStrike" baseline="0" dirty="0">
                <a:solidFill>
                  <a:srgbClr val="87161F"/>
                </a:solidFill>
              </a:rPr>
              <a:t>B</a:t>
            </a:r>
            <a:r>
              <a:rPr lang="en-US" sz="1700" b="0" i="0" u="none" strike="noStrike" baseline="0" dirty="0">
                <a:solidFill>
                  <a:srgbClr val="87161F"/>
                </a:solidFill>
              </a:rPr>
              <a:t> </a:t>
            </a:r>
            <a:r>
              <a:rPr lang="en-US" sz="1700" b="0" i="0" u="none" strike="noStrike" baseline="0" dirty="0">
                <a:solidFill>
                  <a:srgbClr val="000000"/>
                </a:solidFill>
              </a:rPr>
              <a:t>Early 	treatment for individuals with abnormal glucose metabolism may provide 	some benefit. </a:t>
            </a:r>
            <a:r>
              <a:rPr lang="en-US" sz="1700" b="1" i="0" u="none" strike="noStrike" baseline="0" dirty="0">
                <a:solidFill>
                  <a:srgbClr val="87161F"/>
                </a:solidFill>
              </a:rPr>
              <a:t>E</a:t>
            </a:r>
            <a:endParaRPr lang="en-US" sz="1700" b="1" dirty="0">
              <a:solidFill>
                <a:srgbClr val="A6192E"/>
              </a:solidFill>
            </a:endParaRPr>
          </a:p>
        </p:txBody>
      </p:sp>
    </p:spTree>
    <p:extLst>
      <p:ext uri="{BB962C8B-B14F-4D97-AF65-F5344CB8AC3E}">
        <p14:creationId xmlns:p14="http://schemas.microsoft.com/office/powerpoint/2010/main" val="41466707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Gestational Diabetes Mellitus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26243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dirty="0">
                <a:solidFill>
                  <a:srgbClr val="A6192E"/>
                </a:solidFill>
              </a:rPr>
              <a:t>2.26c</a:t>
            </a:r>
            <a:r>
              <a:rPr lang="en-US" sz="1700" dirty="0"/>
              <a:t> 	</a:t>
            </a:r>
            <a:r>
              <a:rPr lang="en-US" sz="1700" b="0" i="0" u="none" strike="noStrike" baseline="0" dirty="0">
                <a:solidFill>
                  <a:srgbClr val="000000"/>
                </a:solidFill>
              </a:rPr>
              <a:t>Screen for early abnormal glucose metabolism with </a:t>
            </a:r>
            <a:r>
              <a:rPr lang="en-US" sz="1700" b="0" i="0" u="none" strike="noStrike" baseline="0" dirty="0" err="1">
                <a:solidFill>
                  <a:srgbClr val="000000"/>
                </a:solidFill>
              </a:rPr>
              <a:t>dysglycemia</a:t>
            </a:r>
            <a:r>
              <a:rPr lang="en-US" sz="1700" b="0" i="0" u="none" strike="noStrike" baseline="0" dirty="0">
                <a:solidFill>
                  <a:srgbClr val="000000"/>
                </a:solidFill>
              </a:rPr>
              <a:t> using 	FPG of 110–125 mg/dL (6.1–6.9 mmol/L) or A1C 5.9–6.4% (41–47 	mmol/mol). </a:t>
            </a:r>
            <a:r>
              <a:rPr lang="en-US" sz="1700" b="1" i="0" u="none" strike="noStrike" baseline="0" dirty="0">
                <a:solidFill>
                  <a:srgbClr val="87161F"/>
                </a:solidFill>
              </a:rPr>
              <a:t>B</a:t>
            </a:r>
          </a:p>
          <a:p>
            <a:pPr algn="l"/>
            <a:r>
              <a:rPr lang="en-US" sz="1700" dirty="0">
                <a:solidFill>
                  <a:srgbClr val="A6192E"/>
                </a:solidFill>
              </a:rPr>
              <a:t>2.27</a:t>
            </a:r>
            <a:r>
              <a:rPr lang="en-US" sz="1700" dirty="0"/>
              <a:t> 	</a:t>
            </a:r>
            <a:r>
              <a:rPr lang="en-US" sz="1700" b="0" i="0" u="none" strike="noStrike" baseline="0" dirty="0">
                <a:solidFill>
                  <a:srgbClr val="000000"/>
                </a:solidFill>
              </a:rPr>
              <a:t>Screen for GDM at 24–28 weeks of gestation in pregnant individuals not 	previously found to have diabetes or high-risk abnormal glucose 	metabolism detected earlier in the current pregnancy. </a:t>
            </a:r>
            <a:r>
              <a:rPr lang="en-US" sz="1700" b="1" i="0" u="none" strike="noStrike" baseline="0" dirty="0">
                <a:solidFill>
                  <a:srgbClr val="87161F"/>
                </a:solidFill>
              </a:rPr>
              <a:t>A</a:t>
            </a:r>
          </a:p>
          <a:p>
            <a:pPr algn="l"/>
            <a:r>
              <a:rPr lang="en-US" sz="1700" dirty="0">
                <a:solidFill>
                  <a:srgbClr val="A6192E"/>
                </a:solidFill>
              </a:rPr>
              <a:t>2.28</a:t>
            </a:r>
            <a:r>
              <a:rPr lang="en-US" sz="1700" dirty="0"/>
              <a:t> 	</a:t>
            </a:r>
            <a:r>
              <a:rPr lang="en-US" sz="1700" b="0" i="0" u="none" strike="noStrike" baseline="0" dirty="0">
                <a:solidFill>
                  <a:srgbClr val="000000"/>
                </a:solidFill>
              </a:rPr>
              <a:t>Screen individuals with GDM for prediabetes or diabetes at 4–12 weeks 	postpartum, using the 75-g OGTT and clinically appropriate 	nonpregnancy diagnostic criteria. </a:t>
            </a:r>
            <a:r>
              <a:rPr lang="en-US" sz="1700" b="1" i="0" u="none" strike="noStrike" baseline="0" dirty="0">
                <a:solidFill>
                  <a:srgbClr val="87161F"/>
                </a:solidFill>
              </a:rPr>
              <a:t>A</a:t>
            </a:r>
          </a:p>
          <a:p>
            <a:pPr algn="l"/>
            <a:r>
              <a:rPr lang="en-US" sz="1700" dirty="0">
                <a:solidFill>
                  <a:srgbClr val="87161F"/>
                </a:solidFill>
              </a:rPr>
              <a:t>2.29 	</a:t>
            </a:r>
            <a:r>
              <a:rPr lang="en-US" sz="1700" b="0" i="0" u="none" strike="noStrike" baseline="0" dirty="0">
                <a:solidFill>
                  <a:srgbClr val="000000"/>
                </a:solidFill>
              </a:rPr>
              <a:t>Individuals with a history of GDM should have lifelong screening for the 	development of prediabetes or diabetes at least every 3 years. </a:t>
            </a:r>
            <a:r>
              <a:rPr lang="en-US" sz="1700" b="1" i="0" u="none" strike="noStrike" baseline="0" dirty="0">
                <a:solidFill>
                  <a:srgbClr val="87161F"/>
                </a:solidFill>
              </a:rPr>
              <a:t>B</a:t>
            </a:r>
            <a:endParaRPr lang="en-US" sz="1700" b="1" dirty="0">
              <a:solidFill>
                <a:srgbClr val="A6192E"/>
              </a:solidFill>
            </a:endParaRPr>
          </a:p>
        </p:txBody>
      </p:sp>
    </p:spTree>
    <p:extLst>
      <p:ext uri="{BB962C8B-B14F-4D97-AF65-F5344CB8AC3E}">
        <p14:creationId xmlns:p14="http://schemas.microsoft.com/office/powerpoint/2010/main" val="7261277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0E9776E-D2A0-AFD6-C66C-7428636DDFFA}"/>
              </a:ext>
            </a:extLst>
          </p:cNvPr>
          <p:cNvSpPr txBox="1">
            <a:spLocks/>
          </p:cNvSpPr>
          <p:nvPr/>
        </p:nvSpPr>
        <p:spPr>
          <a:xfrm>
            <a:off x="5127049" y="1491940"/>
            <a:ext cx="3162447" cy="874598"/>
          </a:xfrm>
          <a:prstGeom prst="rect">
            <a:avLst/>
          </a:prstGeom>
        </p:spPr>
        <p:txBody>
          <a:bodyPr wrap="square" lIns="0" tIns="0" rIns="0" bIns="0">
            <a:spAutoFit/>
          </a:bodyPr>
          <a:lstStyle>
            <a:lvl1pPr marL="0" indent="0" algn="l" defTabSz="914400" rtl="0" eaLnBrk="1" latinLnBrk="0" hangingPunct="1">
              <a:lnSpc>
                <a:spcPct val="100000"/>
              </a:lnSpc>
              <a:spcBef>
                <a:spcPts val="100"/>
              </a:spcBef>
              <a:spcAft>
                <a:spcPts val="600"/>
              </a:spcAft>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Search of scientific diabetes literature over past year</a:t>
            </a:r>
          </a:p>
          <a:p>
            <a:pPr marL="285750" marR="0" lvl="0" indent="-285750" algn="l" defTabSz="914400" rtl="0" eaLnBrk="1" fontAlgn="auto" latinLnBrk="0" hangingPunct="1">
              <a:lnSpc>
                <a:spcPct val="100000"/>
              </a:lnSpc>
              <a:spcBef>
                <a:spcPts val="1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Recommendations revised per new evidence</a:t>
            </a:r>
          </a:p>
        </p:txBody>
      </p:sp>
      <p:sp>
        <p:nvSpPr>
          <p:cNvPr id="8" name="Text Placeholder 5">
            <a:extLst>
              <a:ext uri="{FF2B5EF4-FFF2-40B4-BE49-F238E27FC236}">
                <a16:creationId xmlns:a16="http://schemas.microsoft.com/office/drawing/2014/main" id="{A683C1B7-24CC-3454-7801-3DEF42B41A2B}"/>
              </a:ext>
            </a:extLst>
          </p:cNvPr>
          <p:cNvSpPr txBox="1">
            <a:spLocks/>
          </p:cNvSpPr>
          <p:nvPr/>
        </p:nvSpPr>
        <p:spPr>
          <a:xfrm>
            <a:off x="5127049" y="2570493"/>
            <a:ext cx="3162446" cy="1007968"/>
          </a:xfrm>
          <a:prstGeom prst="rect">
            <a:avLst/>
          </a:prstGeom>
        </p:spPr>
        <p:txBody>
          <a:bodyPr wrap="square" lIns="0" tIns="0" rIns="0" bIns="0">
            <a:spAutoFit/>
          </a:bodyPr>
          <a:lstStyle>
            <a:lvl1pPr marL="0" indent="0" algn="l" defTabSz="914400" rtl="0" eaLnBrk="1" latinLnBrk="0" hangingPunct="1">
              <a:lnSpc>
                <a:spcPct val="90000"/>
              </a:lnSpc>
              <a:spcBef>
                <a:spcPts val="1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Professional Practice Committee</a:t>
            </a:r>
          </a:p>
          <a:p>
            <a:pPr marL="285750" marR="0" lvl="0"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lang="en-US" dirty="0">
                <a:solidFill>
                  <a:prstClr val="black"/>
                </a:solidFill>
              </a:rPr>
              <a:t>External peer-review</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Reviewed by the ADA’s Board of Directors</a:t>
            </a:r>
          </a:p>
          <a:p>
            <a:pPr marL="285750" marR="0" lvl="0"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Living Standards</a:t>
            </a:r>
          </a:p>
        </p:txBody>
      </p:sp>
      <p:sp>
        <p:nvSpPr>
          <p:cNvPr id="9" name="Text Placeholder 5">
            <a:extLst>
              <a:ext uri="{FF2B5EF4-FFF2-40B4-BE49-F238E27FC236}">
                <a16:creationId xmlns:a16="http://schemas.microsoft.com/office/drawing/2014/main" id="{4ABA8802-4C1A-70D5-985A-5EF1C2F2C130}"/>
              </a:ext>
            </a:extLst>
          </p:cNvPr>
          <p:cNvSpPr txBox="1">
            <a:spLocks/>
          </p:cNvSpPr>
          <p:nvPr/>
        </p:nvSpPr>
        <p:spPr>
          <a:xfrm>
            <a:off x="5127049" y="3885872"/>
            <a:ext cx="3341446" cy="594522"/>
          </a:xfrm>
          <a:prstGeom prst="rect">
            <a:avLst/>
          </a:prstGeom>
        </p:spPr>
        <p:txBody>
          <a:bodyPr wrap="square" lIns="0" tIns="0" rIns="0" bIns="0">
            <a:spAutoFit/>
          </a:bodyPr>
          <a:lstStyle>
            <a:lvl1pPr marL="0" indent="0" algn="l" defTabSz="914400" rtl="0" eaLnBrk="1" latinLnBrk="0" hangingPunct="1">
              <a:lnSpc>
                <a:spcPct val="90000"/>
              </a:lnSpc>
              <a:spcBef>
                <a:spcPts val="1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Funded out of the ADA’s general revenues</a:t>
            </a:r>
          </a:p>
          <a:p>
            <a:pPr marL="285750" marR="0" lvl="0" indent="-285750" algn="l" defTabSz="914400" rtl="0" eaLnBrk="1" fontAlgn="auto" latinLnBrk="0" hangingPunct="1">
              <a:lnSpc>
                <a:spcPct val="90000"/>
              </a:lnSpc>
              <a:spcBef>
                <a:spcPts val="10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Does not use industry support</a:t>
            </a:r>
          </a:p>
        </p:txBody>
      </p:sp>
      <p:sp>
        <p:nvSpPr>
          <p:cNvPr id="11" name="Text Placeholder 5">
            <a:extLst>
              <a:ext uri="{FF2B5EF4-FFF2-40B4-BE49-F238E27FC236}">
                <a16:creationId xmlns:a16="http://schemas.microsoft.com/office/drawing/2014/main" id="{2E0ABEC1-CB39-4351-1D95-9CC6CE9B20A5}"/>
              </a:ext>
            </a:extLst>
          </p:cNvPr>
          <p:cNvSpPr txBox="1">
            <a:spLocks/>
          </p:cNvSpPr>
          <p:nvPr/>
        </p:nvSpPr>
        <p:spPr>
          <a:xfrm>
            <a:off x="525044" y="1684083"/>
            <a:ext cx="3264407" cy="249299"/>
          </a:xfrm>
          <a:prstGeom prst="rect">
            <a:avLst/>
          </a:prstGeom>
        </p:spPr>
        <p:txBody>
          <a:bodyPr wrap="square" lIns="0" tIns="0" rIns="0" bIns="0">
            <a:spAutoFit/>
          </a:bodyPr>
          <a:lstStyle>
            <a:lvl1pPr marL="0" indent="0" algn="l" defTabSz="914400" rtl="0" eaLnBrk="1" latinLnBrk="0" hangingPunct="1">
              <a:lnSpc>
                <a:spcPct val="90000"/>
              </a:lnSpc>
              <a:spcBef>
                <a:spcPts val="1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EVIDENCE</a:t>
            </a:r>
          </a:p>
        </p:txBody>
      </p:sp>
      <p:sp>
        <p:nvSpPr>
          <p:cNvPr id="12" name="Text Placeholder 5">
            <a:extLst>
              <a:ext uri="{FF2B5EF4-FFF2-40B4-BE49-F238E27FC236}">
                <a16:creationId xmlns:a16="http://schemas.microsoft.com/office/drawing/2014/main" id="{AFC305B5-5EF8-ABEA-5A7E-1C39607D5098}"/>
              </a:ext>
            </a:extLst>
          </p:cNvPr>
          <p:cNvSpPr txBox="1">
            <a:spLocks/>
          </p:cNvSpPr>
          <p:nvPr/>
        </p:nvSpPr>
        <p:spPr>
          <a:xfrm>
            <a:off x="525044" y="2807675"/>
            <a:ext cx="3264407" cy="249299"/>
          </a:xfrm>
          <a:prstGeom prst="rect">
            <a:avLst/>
          </a:prstGeom>
        </p:spPr>
        <p:txBody>
          <a:bodyPr wrap="square" lIns="0" tIns="0" rIns="0" bIns="0">
            <a:spAutoFit/>
          </a:bodyPr>
          <a:lstStyle>
            <a:lvl1pPr marL="0" indent="0" algn="l" defTabSz="914400" rtl="0" eaLnBrk="1" latinLnBrk="0" hangingPunct="1">
              <a:lnSpc>
                <a:spcPct val="90000"/>
              </a:lnSpc>
              <a:spcBef>
                <a:spcPts val="1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PROCESS</a:t>
            </a:r>
          </a:p>
        </p:txBody>
      </p:sp>
      <p:sp>
        <p:nvSpPr>
          <p:cNvPr id="13" name="Text Placeholder 5">
            <a:extLst>
              <a:ext uri="{FF2B5EF4-FFF2-40B4-BE49-F238E27FC236}">
                <a16:creationId xmlns:a16="http://schemas.microsoft.com/office/drawing/2014/main" id="{C2911BC1-AA81-C27B-D943-7FB54764535C}"/>
              </a:ext>
            </a:extLst>
          </p:cNvPr>
          <p:cNvSpPr txBox="1">
            <a:spLocks/>
          </p:cNvSpPr>
          <p:nvPr/>
        </p:nvSpPr>
        <p:spPr>
          <a:xfrm>
            <a:off x="525044" y="3927422"/>
            <a:ext cx="3264407" cy="249299"/>
          </a:xfrm>
          <a:prstGeom prst="rect">
            <a:avLst/>
          </a:prstGeom>
        </p:spPr>
        <p:txBody>
          <a:bodyPr wrap="square" lIns="0" tIns="0" rIns="0" bIns="0">
            <a:spAutoFit/>
          </a:bodyPr>
          <a:lstStyle>
            <a:lvl1pPr marL="0" indent="0" algn="l" defTabSz="914400" rtl="0" eaLnBrk="1" latinLnBrk="0" hangingPunct="1">
              <a:lnSpc>
                <a:spcPct val="90000"/>
              </a:lnSpc>
              <a:spcBef>
                <a:spcPts val="100"/>
              </a:spcBef>
              <a:buFont typeface="Arial" panose="020B0604020202020204" pitchFamily="34" charset="0"/>
              <a:buNone/>
              <a:defRPr sz="14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3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
              </a:spcBef>
              <a:spcAft>
                <a:spcPts val="0"/>
              </a:spcAft>
              <a:buClrTx/>
              <a:buSzTx/>
              <a:buFont typeface="Arial" panose="020B0604020202020204" pitchFamily="34" charset="0"/>
              <a:buNone/>
              <a:tabLst/>
              <a:defRPr/>
            </a:pPr>
            <a:r>
              <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FUNDING</a:t>
            </a:r>
          </a:p>
        </p:txBody>
      </p:sp>
      <p:pic>
        <p:nvPicPr>
          <p:cNvPr id="2" name="Picture Placeholder 83" descr="Icon&#10;&#10;Description automatically generated">
            <a:extLst>
              <a:ext uri="{FF2B5EF4-FFF2-40B4-BE49-F238E27FC236}">
                <a16:creationId xmlns:a16="http://schemas.microsoft.com/office/drawing/2014/main" id="{313F46A7-6A67-0397-39D5-BEA05287A2A1}"/>
              </a:ext>
            </a:extLst>
          </p:cNvPr>
          <p:cNvPicPr>
            <a:picLocks noChangeAspect="1"/>
          </p:cNvPicPr>
          <p:nvPr/>
        </p:nvPicPr>
        <p:blipFill>
          <a:blip r:embed="rId3"/>
          <a:srcRect l="96" r="96"/>
          <a:stretch>
            <a:fillRect/>
          </a:stretch>
        </p:blipFill>
        <p:spPr>
          <a:xfrm>
            <a:off x="3730398" y="1263195"/>
            <a:ext cx="1003656" cy="1003656"/>
          </a:xfrm>
          <a:prstGeom prst="rect">
            <a:avLst/>
          </a:prstGeom>
        </p:spPr>
      </p:pic>
      <p:pic>
        <p:nvPicPr>
          <p:cNvPr id="3" name="Picture Placeholder 43" descr="Icon&#10;&#10;Description automatically generated">
            <a:extLst>
              <a:ext uri="{FF2B5EF4-FFF2-40B4-BE49-F238E27FC236}">
                <a16:creationId xmlns:a16="http://schemas.microsoft.com/office/drawing/2014/main" id="{7B9C08A1-E63A-265D-AABC-D907D1997845}"/>
              </a:ext>
            </a:extLst>
          </p:cNvPr>
          <p:cNvPicPr>
            <a:picLocks noChangeAspect="1"/>
          </p:cNvPicPr>
          <p:nvPr/>
        </p:nvPicPr>
        <p:blipFill>
          <a:blip r:embed="rId4"/>
          <a:srcRect/>
          <a:stretch>
            <a:fillRect/>
          </a:stretch>
        </p:blipFill>
        <p:spPr>
          <a:xfrm>
            <a:off x="3761901" y="2405763"/>
            <a:ext cx="941774" cy="941774"/>
          </a:xfrm>
          <a:prstGeom prst="rect">
            <a:avLst/>
          </a:prstGeom>
        </p:spPr>
      </p:pic>
      <p:pic>
        <p:nvPicPr>
          <p:cNvPr id="4" name="Picture Placeholder 53" descr="Icon&#10;&#10;Description automatically generated">
            <a:extLst>
              <a:ext uri="{FF2B5EF4-FFF2-40B4-BE49-F238E27FC236}">
                <a16:creationId xmlns:a16="http://schemas.microsoft.com/office/drawing/2014/main" id="{DEE656D5-F8C1-8314-2860-1BDE6181E103}"/>
              </a:ext>
            </a:extLst>
          </p:cNvPr>
          <p:cNvPicPr>
            <a:picLocks noChangeAspect="1"/>
          </p:cNvPicPr>
          <p:nvPr/>
        </p:nvPicPr>
        <p:blipFill>
          <a:blip r:embed="rId5"/>
          <a:srcRect t="96" b="96"/>
          <a:stretch>
            <a:fillRect/>
          </a:stretch>
        </p:blipFill>
        <p:spPr>
          <a:xfrm>
            <a:off x="3880715" y="3640591"/>
            <a:ext cx="822960" cy="822960"/>
          </a:xfrm>
          <a:prstGeom prst="rect">
            <a:avLst/>
          </a:prstGeom>
        </p:spPr>
      </p:pic>
    </p:spTree>
    <p:extLst>
      <p:ext uri="{BB962C8B-B14F-4D97-AF65-F5344CB8AC3E}">
        <p14:creationId xmlns:p14="http://schemas.microsoft.com/office/powerpoint/2010/main" val="37691810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06809" y="889565"/>
            <a:ext cx="7930382" cy="191847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t>GDM diagnosis (</a:t>
            </a:r>
            <a:r>
              <a:rPr lang="en-US" sz="1800" b="1"/>
              <a:t>Table 2.7</a:t>
            </a:r>
            <a:r>
              <a:rPr lang="en-US" sz="1800"/>
              <a:t>) can be accomplished with either of two strategies:</a:t>
            </a:r>
          </a:p>
          <a:p>
            <a:r>
              <a:rPr lang="en-US" sz="1800"/>
              <a:t>1. 	The “one-step” 75-g OGTT derived from the IADPSG criteria, or</a:t>
            </a:r>
          </a:p>
          <a:p>
            <a:r>
              <a:rPr lang="en-US" sz="1800"/>
              <a:t>2. 	The older “two-step” approach with a 50-g (</a:t>
            </a:r>
            <a:r>
              <a:rPr lang="en-US" sz="1800" err="1"/>
              <a:t>nonfasting</a:t>
            </a:r>
            <a:r>
              <a:rPr lang="en-US" sz="1800"/>
              <a:t>) screen 	followed by a 100-g OGTT for those who screen positive based on 	the work of Carpenter-</a:t>
            </a:r>
            <a:r>
              <a:rPr lang="en-US" sz="1800" err="1"/>
              <a:t>Coustan’s</a:t>
            </a:r>
            <a:r>
              <a:rPr lang="en-US" sz="1800"/>
              <a:t> interpretation of the older 	O’Sullivan and Mahan criteria.</a:t>
            </a:r>
          </a:p>
        </p:txBody>
      </p:sp>
    </p:spTree>
    <p:extLst>
      <p:ext uri="{BB962C8B-B14F-4D97-AF65-F5344CB8AC3E}">
        <p14:creationId xmlns:p14="http://schemas.microsoft.com/office/powerpoint/2010/main" val="33942247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DIAGNOSIS AND CLASSIFICATION of Diabetes</a:t>
            </a:r>
          </a:p>
        </p:txBody>
      </p:sp>
      <p:sp>
        <p:nvSpPr>
          <p:cNvPr id="6" name="TextBox 5">
            <a:extLst>
              <a:ext uri="{FF2B5EF4-FFF2-40B4-BE49-F238E27FC236}">
                <a16:creationId xmlns:a16="http://schemas.microsoft.com/office/drawing/2014/main" id="{006DF243-025F-4D0F-BA09-0AD9DC3B5FD1}"/>
              </a:ext>
            </a:extLst>
          </p:cNvPr>
          <p:cNvSpPr txBox="1">
            <a:spLocks noChangeArrowheads="1"/>
          </p:cNvSpPr>
          <p:nvPr/>
        </p:nvSpPr>
        <p:spPr bwMode="auto">
          <a:xfrm>
            <a:off x="136779" y="4750986"/>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Diagnosis and Classification of Diabetes: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1):S20-S42</a:t>
            </a:r>
          </a:p>
        </p:txBody>
      </p:sp>
      <p:pic>
        <p:nvPicPr>
          <p:cNvPr id="5" name="Picture 4">
            <a:extLst>
              <a:ext uri="{FF2B5EF4-FFF2-40B4-BE49-F238E27FC236}">
                <a16:creationId xmlns:a16="http://schemas.microsoft.com/office/drawing/2014/main" id="{48251E36-E601-96BB-47E2-52ED79409DCC}"/>
              </a:ext>
            </a:extLst>
          </p:cNvPr>
          <p:cNvPicPr>
            <a:picLocks noChangeAspect="1"/>
          </p:cNvPicPr>
          <p:nvPr/>
        </p:nvPicPr>
        <p:blipFill>
          <a:blip r:embed="rId2"/>
          <a:stretch>
            <a:fillRect/>
          </a:stretch>
        </p:blipFill>
        <p:spPr>
          <a:xfrm>
            <a:off x="2079864" y="448146"/>
            <a:ext cx="4609225" cy="4210050"/>
          </a:xfrm>
          <a:prstGeom prst="rect">
            <a:avLst/>
          </a:prstGeom>
        </p:spPr>
      </p:pic>
    </p:spTree>
    <p:extLst>
      <p:ext uri="{BB962C8B-B14F-4D97-AF65-F5344CB8AC3E}">
        <p14:creationId xmlns:p14="http://schemas.microsoft.com/office/powerpoint/2010/main" val="30493796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0904FF5-CA2B-FAA2-BC0D-3AAA3DD49378}"/>
              </a:ext>
            </a:extLst>
          </p:cNvPr>
          <p:cNvSpPr>
            <a:spLocks noGrp="1"/>
          </p:cNvSpPr>
          <p:nvPr>
            <p:ph type="title"/>
          </p:nvPr>
        </p:nvSpPr>
        <p:spPr>
          <a:xfrm>
            <a:off x="1077264" y="1372481"/>
            <a:ext cx="3338876" cy="1335550"/>
          </a:xfrm>
        </p:spPr>
        <p:txBody>
          <a:bodyPr/>
          <a:lstStyle/>
          <a:p>
            <a:r>
              <a:rPr lang="en-US" dirty="0"/>
              <a:t>Section 3</a:t>
            </a:r>
            <a:r>
              <a:rPr lang="en-US" dirty="0">
                <a:solidFill>
                  <a:srgbClr val="C00000"/>
                </a:solidFill>
              </a:rPr>
              <a:t>.</a:t>
            </a:r>
            <a:r>
              <a:rPr lang="en-US" dirty="0"/>
              <a:t> </a:t>
            </a:r>
            <a:br>
              <a:rPr lang="en-US" dirty="0"/>
            </a:br>
            <a:br>
              <a:rPr lang="en-US" dirty="0"/>
            </a:br>
            <a:r>
              <a:rPr lang="en-US" dirty="0"/>
              <a:t>Prevention or Delay of Diabetes and Associated Comorbidities</a:t>
            </a:r>
          </a:p>
        </p:txBody>
      </p:sp>
    </p:spTree>
    <p:extLst>
      <p:ext uri="{BB962C8B-B14F-4D97-AF65-F5344CB8AC3E}">
        <p14:creationId xmlns:p14="http://schemas.microsoft.com/office/powerpoint/2010/main" val="17141853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Overall Recommendations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Prevention or Delay of Diabetes AND ASSOCIATED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3.1</a:t>
            </a:r>
            <a:r>
              <a:rPr lang="en-US" sz="1800" dirty="0"/>
              <a:t> 	</a:t>
            </a:r>
            <a:r>
              <a:rPr lang="en-US" sz="1800" b="0" i="0" u="none" strike="noStrike" baseline="0" dirty="0">
                <a:solidFill>
                  <a:srgbClr val="000000"/>
                </a:solidFill>
              </a:rPr>
              <a:t>In people with prediabetes, monitor for the development of type 2 	diabetes</a:t>
            </a:r>
            <a:r>
              <a:rPr lang="en-US" sz="1800" dirty="0">
                <a:solidFill>
                  <a:srgbClr val="000000"/>
                </a:solidFill>
              </a:rPr>
              <a:t> </a:t>
            </a:r>
            <a:r>
              <a:rPr lang="en-US" sz="1800" b="0" i="0" u="none" strike="noStrike" baseline="0" dirty="0">
                <a:solidFill>
                  <a:srgbClr val="000000"/>
                </a:solidFill>
              </a:rPr>
              <a:t>at least annually. </a:t>
            </a:r>
            <a:r>
              <a:rPr lang="en-US" sz="1800" dirty="0">
                <a:solidFill>
                  <a:srgbClr val="000000"/>
                </a:solidFill>
              </a:rPr>
              <a:t>M</a:t>
            </a:r>
            <a:r>
              <a:rPr lang="en-US" sz="1800" b="0" i="0" u="none" strike="noStrike" baseline="0" dirty="0">
                <a:solidFill>
                  <a:srgbClr val="000000"/>
                </a:solidFill>
              </a:rPr>
              <a:t>odify based on individual risk 	assessment. </a:t>
            </a:r>
            <a:r>
              <a:rPr lang="en-US" sz="1800" b="1" i="0" u="none" strike="noStrike" baseline="0" dirty="0">
                <a:solidFill>
                  <a:srgbClr val="87161F"/>
                </a:solidFill>
              </a:rPr>
              <a:t>E</a:t>
            </a:r>
          </a:p>
          <a:p>
            <a:pPr algn="l"/>
            <a:r>
              <a:rPr lang="en-US" sz="1800" dirty="0">
                <a:solidFill>
                  <a:srgbClr val="A6192E"/>
                </a:solidFill>
              </a:rPr>
              <a:t>3.2 	</a:t>
            </a:r>
            <a:r>
              <a:rPr lang="en-US" sz="1800" b="0" i="0" u="none" strike="noStrike" baseline="0" dirty="0">
                <a:solidFill>
                  <a:srgbClr val="000000"/>
                </a:solidFill>
              </a:rPr>
              <a:t>In people with preclinical type 1 diabetes, monitor for disease 	progression using A1C approximately every 6 months and 75-g oral 	glucose tolerance test (i.e., fasting and 2-h plasma glucose) annually. 	Modify frequency of monitoring based on individual risk assessment 	based on age, number and type of autoantibodies, and glycemic 	metrics. </a:t>
            </a:r>
            <a:r>
              <a:rPr lang="en-US" sz="1800" b="1" i="0" u="none" strike="noStrike" baseline="0" dirty="0">
                <a:solidFill>
                  <a:srgbClr val="87161F"/>
                </a:solidFill>
              </a:rPr>
              <a:t>E</a:t>
            </a:r>
            <a:endParaRPr lang="en-US" sz="1800" b="1" dirty="0">
              <a:solidFill>
                <a:srgbClr val="A6192E"/>
              </a:solidFill>
            </a:endParaRPr>
          </a:p>
        </p:txBody>
      </p:sp>
    </p:spTree>
    <p:extLst>
      <p:ext uri="{BB962C8B-B14F-4D97-AF65-F5344CB8AC3E}">
        <p14:creationId xmlns:p14="http://schemas.microsoft.com/office/powerpoint/2010/main" val="36954547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32399"/>
          </a:xfrm>
        </p:spPr>
        <p:txBody>
          <a:bodyPr/>
          <a:lstStyle/>
          <a:p>
            <a:r>
              <a:rPr lang="en-US" sz="2400"/>
              <a:t>Lifestyle Behavior Change for Diabetes Prevention</a:t>
            </a:r>
            <a:endParaRPr lang="en-US" sz="240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Prevention or Delay of Diabetes AND ASSOCIATED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3.3</a:t>
            </a:r>
            <a:r>
              <a:rPr lang="en-US" sz="1800" dirty="0"/>
              <a:t> 	</a:t>
            </a:r>
            <a:r>
              <a:rPr lang="en-US" sz="1800" b="0" i="0" u="none" strike="noStrike" baseline="0" dirty="0">
                <a:solidFill>
                  <a:srgbClr val="000000"/>
                </a:solidFill>
              </a:rPr>
              <a:t>Refer adults with overweight or obesity at high risk of type 2 	diabetes, as seen in the Diabetes Prevention Program (DPP), to an 	intensive lifestyle behavior change program to achieve and maintain 	a weight reduction of at least 7% of initial body weight through 	healthy reduced-calorie diet and ≥ 150 min/week of moderate-	intensity</a:t>
            </a:r>
            <a:r>
              <a:rPr lang="en-US" sz="1800" dirty="0">
                <a:solidFill>
                  <a:srgbClr val="000000"/>
                </a:solidFill>
              </a:rPr>
              <a:t> </a:t>
            </a:r>
            <a:r>
              <a:rPr lang="en-US" sz="1800" b="0" i="0" u="none" strike="noStrike" baseline="0" dirty="0">
                <a:solidFill>
                  <a:srgbClr val="000000"/>
                </a:solidFill>
              </a:rPr>
              <a:t>physical activity. </a:t>
            </a:r>
            <a:r>
              <a:rPr lang="en-US" sz="1800" b="1" i="0" u="none" strike="noStrike" baseline="0" dirty="0">
                <a:solidFill>
                  <a:srgbClr val="87161F"/>
                </a:solidFill>
              </a:rPr>
              <a:t>A </a:t>
            </a:r>
          </a:p>
          <a:p>
            <a:pPr algn="l"/>
            <a:r>
              <a:rPr lang="en-US" sz="1800" dirty="0">
                <a:solidFill>
                  <a:srgbClr val="A6192E"/>
                </a:solidFill>
              </a:rPr>
              <a:t>3.4 </a:t>
            </a:r>
            <a:r>
              <a:rPr lang="en-US" sz="1800" dirty="0"/>
              <a:t>	</a:t>
            </a:r>
            <a:r>
              <a:rPr lang="en-US" sz="1800" b="0" i="0" u="none" strike="noStrike" baseline="0" dirty="0">
                <a:solidFill>
                  <a:srgbClr val="000000"/>
                </a:solidFill>
              </a:rPr>
              <a:t>A variety of eating patterns can be considered to prevent type 2 	diabetes in individuals with prediabetes. </a:t>
            </a:r>
            <a:r>
              <a:rPr lang="en-US" sz="1800" b="1" i="0" u="none" strike="noStrike" baseline="0" dirty="0">
                <a:solidFill>
                  <a:srgbClr val="87161F"/>
                </a:solidFill>
              </a:rPr>
              <a:t>B</a:t>
            </a:r>
            <a:endParaRPr lang="en-US" sz="1800" b="1" dirty="0">
              <a:solidFill>
                <a:srgbClr val="A6192E"/>
              </a:solidFill>
            </a:endParaRPr>
          </a:p>
        </p:txBody>
      </p:sp>
    </p:spTree>
    <p:extLst>
      <p:ext uri="{BB962C8B-B14F-4D97-AF65-F5344CB8AC3E}">
        <p14:creationId xmlns:p14="http://schemas.microsoft.com/office/powerpoint/2010/main" val="31722437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664797"/>
          </a:xfrm>
        </p:spPr>
        <p:txBody>
          <a:bodyPr/>
          <a:lstStyle/>
          <a:p>
            <a:r>
              <a:rPr lang="en-US" sz="2400"/>
              <a:t>Lifestyle Behavior Change for Diabetes Prevention (continued)</a:t>
            </a:r>
            <a:endParaRPr lang="en-US" sz="240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Prevention or Delay of Diabetes AND ASSOCIATED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738188"/>
            <a:ext cx="7930382" cy="240578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3.5</a:t>
            </a:r>
            <a:r>
              <a:rPr lang="en-US" sz="1800" dirty="0"/>
              <a:t> 	</a:t>
            </a:r>
            <a:r>
              <a:rPr lang="en-US" sz="1800" b="0" i="0" u="none" strike="noStrike" baseline="0" dirty="0">
                <a:solidFill>
                  <a:srgbClr val="000000"/>
                </a:solidFill>
              </a:rPr>
              <a:t>Given the cost-effectiveness of lifestyle behavior modification 	programs for diabetes prevention, such diabetes prevention 	programs should be offered to adults at high risk of type 2 diabetes. 	</a:t>
            </a:r>
            <a:r>
              <a:rPr lang="en-US" sz="1800" b="1" i="0" u="none" strike="noStrike" baseline="0" dirty="0">
                <a:solidFill>
                  <a:srgbClr val="87161F"/>
                </a:solidFill>
              </a:rPr>
              <a:t>A</a:t>
            </a:r>
            <a:r>
              <a:rPr lang="en-US" sz="1800" b="0" i="0" u="none" strike="noStrike" baseline="0" dirty="0">
                <a:solidFill>
                  <a:srgbClr val="87161F"/>
                </a:solidFill>
              </a:rPr>
              <a:t> </a:t>
            </a:r>
            <a:r>
              <a:rPr lang="en-US" sz="1800" b="0" i="0" u="none" strike="noStrike" baseline="0" dirty="0">
                <a:solidFill>
                  <a:srgbClr val="000000"/>
                </a:solidFill>
              </a:rPr>
              <a:t>Diabetes prevention programs should be covered by third-party 	payers, and inconsistencies in access should be addressed. </a:t>
            </a:r>
            <a:r>
              <a:rPr lang="en-US" sz="1800" b="1" i="0" u="none" strike="noStrike" baseline="0" dirty="0">
                <a:solidFill>
                  <a:srgbClr val="87161F"/>
                </a:solidFill>
              </a:rPr>
              <a:t>E </a:t>
            </a:r>
          </a:p>
          <a:p>
            <a:pPr algn="l"/>
            <a:r>
              <a:rPr lang="en-US" sz="1800" dirty="0">
                <a:solidFill>
                  <a:srgbClr val="A6192E"/>
                </a:solidFill>
              </a:rPr>
              <a:t>3.6</a:t>
            </a:r>
            <a:r>
              <a:rPr lang="en-US" sz="1800" dirty="0"/>
              <a:t> 	</a:t>
            </a:r>
            <a:r>
              <a:rPr lang="en-US" sz="1800" b="0" i="0" u="none" strike="noStrike" baseline="0" dirty="0"/>
              <a:t>Based on individual preference, certified technology-assisted 	diabetes </a:t>
            </a:r>
            <a:r>
              <a:rPr lang="en-US" sz="1800" b="0" i="0" u="none" strike="noStrike" baseline="0" dirty="0">
                <a:solidFill>
                  <a:srgbClr val="000000"/>
                </a:solidFill>
              </a:rPr>
              <a:t>prevention programs may be effective in preventing type 2 	diabetes and should be considered. </a:t>
            </a:r>
            <a:r>
              <a:rPr lang="en-US" sz="1800" b="1" i="0" u="none" strike="noStrike" baseline="0" dirty="0">
                <a:solidFill>
                  <a:srgbClr val="87161F"/>
                </a:solidFill>
              </a:rPr>
              <a:t>B</a:t>
            </a:r>
            <a:endParaRPr lang="en-US" sz="1800" b="1" dirty="0">
              <a:solidFill>
                <a:srgbClr val="A6192E"/>
              </a:solidFill>
            </a:endParaRPr>
          </a:p>
        </p:txBody>
      </p:sp>
    </p:spTree>
    <p:extLst>
      <p:ext uri="{BB962C8B-B14F-4D97-AF65-F5344CB8AC3E}">
        <p14:creationId xmlns:p14="http://schemas.microsoft.com/office/powerpoint/2010/main" val="11477234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Pharmacologic Interventions</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Prevention or Delay of Diabetes AND ASSOCIATED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89822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3.7 </a:t>
            </a:r>
            <a:r>
              <a:rPr lang="en-US" sz="1800" dirty="0"/>
              <a:t>	</a:t>
            </a:r>
            <a:r>
              <a:rPr lang="en-US" sz="1800" b="0" i="0" u="none" strike="noStrike" baseline="0" dirty="0"/>
              <a:t>Metformin for the prevention of type 2 diabetes should be 	considered in adults at high risk of type 2 diabetes, as typified by the 	DPP, especially those aged 25–59 years with BMI ≥35 kg/m</a:t>
            </a:r>
            <a:r>
              <a:rPr lang="en-US" sz="1800" b="0" i="0" u="none" strike="noStrike" baseline="30000" dirty="0"/>
              <a:t>2</a:t>
            </a:r>
            <a:r>
              <a:rPr lang="en-US" sz="1800" b="0" i="0" u="none" strike="noStrike" baseline="0" dirty="0"/>
              <a:t>, </a:t>
            </a:r>
            <a:r>
              <a:rPr lang="en-US" sz="1800" b="0" i="0" u="none" strike="noStrike" baseline="0" dirty="0">
                <a:solidFill>
                  <a:srgbClr val="000000"/>
                </a:solidFill>
              </a:rPr>
              <a:t>higher 	fasting plasma glucose (e.g., </a:t>
            </a:r>
            <a:r>
              <a:rPr lang="en-US" sz="1800" b="0" i="0" u="none" strike="noStrike" baseline="0" dirty="0"/>
              <a:t>≥ </a:t>
            </a:r>
            <a:r>
              <a:rPr lang="en-US" sz="1800" b="0" i="0" u="none" strike="noStrike" baseline="0" dirty="0">
                <a:solidFill>
                  <a:srgbClr val="000000"/>
                </a:solidFill>
              </a:rPr>
              <a:t>110 mg/dL [</a:t>
            </a:r>
            <a:r>
              <a:rPr lang="en-US" sz="1800" b="0" i="0" u="none" strike="noStrike" baseline="0" dirty="0"/>
              <a:t>≥ </a:t>
            </a:r>
            <a:r>
              <a:rPr lang="en-US" sz="1800" b="0" i="0" u="none" strike="noStrike" baseline="0" dirty="0">
                <a:solidFill>
                  <a:srgbClr val="000000"/>
                </a:solidFill>
              </a:rPr>
              <a:t>6 mmol/L]), and higher 	</a:t>
            </a:r>
            <a:r>
              <a:rPr lang="it-IT" sz="1800" b="0" i="0" u="none" strike="noStrike" baseline="0" dirty="0">
                <a:solidFill>
                  <a:srgbClr val="000000"/>
                </a:solidFill>
              </a:rPr>
              <a:t>A1C (e.g., </a:t>
            </a:r>
            <a:r>
              <a:rPr lang="en-US" sz="1800" b="0" i="0" u="none" strike="noStrike" baseline="0" dirty="0"/>
              <a:t>≥ </a:t>
            </a:r>
            <a:r>
              <a:rPr lang="it-IT" sz="1800" b="0" i="0" u="none" strike="noStrike" baseline="0" dirty="0">
                <a:solidFill>
                  <a:srgbClr val="000000"/>
                </a:solidFill>
              </a:rPr>
              <a:t>6.0% [</a:t>
            </a:r>
            <a:r>
              <a:rPr lang="en-US" sz="1800" b="0" i="0" u="none" strike="noStrike" baseline="0" dirty="0"/>
              <a:t>≥ </a:t>
            </a:r>
            <a:r>
              <a:rPr lang="it-IT" sz="1800" b="0" i="0" u="none" strike="noStrike" baseline="0" dirty="0">
                <a:solidFill>
                  <a:srgbClr val="000000"/>
                </a:solidFill>
              </a:rPr>
              <a:t>42 mmol/mol]), </a:t>
            </a:r>
            <a:r>
              <a:rPr lang="en-US" sz="1800" b="0" i="0" u="none" strike="noStrike" baseline="0" dirty="0">
                <a:solidFill>
                  <a:srgbClr val="000000"/>
                </a:solidFill>
              </a:rPr>
              <a:t>and in individuals with prior 	gestational diabetes mellitus. </a:t>
            </a:r>
            <a:r>
              <a:rPr lang="en-US" sz="1800" b="1" i="0" u="none" strike="noStrike" baseline="0" dirty="0">
                <a:solidFill>
                  <a:srgbClr val="87161F"/>
                </a:solidFill>
              </a:rPr>
              <a:t>A</a:t>
            </a:r>
            <a:endParaRPr lang="en-US" sz="1800" b="1" i="0" u="none" strike="noStrike" baseline="0" dirty="0"/>
          </a:p>
          <a:p>
            <a:pPr algn="l"/>
            <a:r>
              <a:rPr lang="en-US" sz="1800" dirty="0">
                <a:solidFill>
                  <a:srgbClr val="A6192E"/>
                </a:solidFill>
              </a:rPr>
              <a:t>3.8</a:t>
            </a:r>
            <a:r>
              <a:rPr lang="en-US" sz="1800" dirty="0"/>
              <a:t> 	</a:t>
            </a:r>
            <a:r>
              <a:rPr lang="en-US" sz="1800" b="0" i="0" u="none" strike="noStrike" baseline="0" dirty="0">
                <a:solidFill>
                  <a:srgbClr val="000000"/>
                </a:solidFill>
              </a:rPr>
              <a:t>Long-term use of metformin may be associated with vitamin B12 	deficiency. </a:t>
            </a:r>
            <a:r>
              <a:rPr lang="en-US" sz="1800" dirty="0">
                <a:solidFill>
                  <a:srgbClr val="000000"/>
                </a:solidFill>
              </a:rPr>
              <a:t>C</a:t>
            </a:r>
            <a:r>
              <a:rPr lang="en-US" sz="1800" b="0" i="0" u="none" strike="noStrike" baseline="0" dirty="0">
                <a:solidFill>
                  <a:srgbClr val="000000"/>
                </a:solidFill>
              </a:rPr>
              <a:t>onsider periodic assessment of vitamin B12 level in 	metformin-treated individuals, especially in those with anemia or 	peripheral neuropathy. </a:t>
            </a:r>
            <a:r>
              <a:rPr lang="en-US" sz="1800" b="1" i="0" u="none" strike="noStrike" baseline="0" dirty="0">
                <a:solidFill>
                  <a:srgbClr val="87161F"/>
                </a:solidFill>
              </a:rPr>
              <a:t>B</a:t>
            </a:r>
            <a:endParaRPr lang="en-US" sz="1800" b="1" dirty="0">
              <a:solidFill>
                <a:srgbClr val="A6192E"/>
              </a:solidFill>
            </a:endParaRPr>
          </a:p>
        </p:txBody>
      </p:sp>
    </p:spTree>
    <p:extLst>
      <p:ext uri="{BB962C8B-B14F-4D97-AF65-F5344CB8AC3E}">
        <p14:creationId xmlns:p14="http://schemas.microsoft.com/office/powerpoint/2010/main" val="15967803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Prevention of Vascular Disease and Mortality</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Prevention or Delay of Diabetes AND ASSOCIATED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64715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3.9 </a:t>
            </a:r>
            <a:r>
              <a:rPr lang="en-US" sz="1600" dirty="0"/>
              <a:t>	</a:t>
            </a:r>
            <a:r>
              <a:rPr lang="en-US" sz="1600" b="0" i="0" u="none" strike="noStrike" baseline="0" dirty="0">
                <a:solidFill>
                  <a:srgbClr val="000000"/>
                </a:solidFill>
              </a:rPr>
              <a:t>Prediabetes is associated with heightened cardiovascular risk, therefore, 	screening for and treatment of modifiable risk factors for cardiovascular 	disease are suggested. </a:t>
            </a:r>
            <a:r>
              <a:rPr lang="en-US" sz="1600" b="1" i="0" u="none" strike="noStrike" baseline="0" dirty="0">
                <a:solidFill>
                  <a:srgbClr val="87161F"/>
                </a:solidFill>
              </a:rPr>
              <a:t>B</a:t>
            </a:r>
          </a:p>
          <a:p>
            <a:pPr algn="l"/>
            <a:r>
              <a:rPr lang="en-US" sz="1600" dirty="0">
                <a:solidFill>
                  <a:srgbClr val="A6192E"/>
                </a:solidFill>
              </a:rPr>
              <a:t>3.10 	</a:t>
            </a:r>
            <a:r>
              <a:rPr lang="en-US" sz="1600" b="0" i="0" u="none" strike="noStrike" baseline="0" dirty="0">
                <a:solidFill>
                  <a:srgbClr val="000000"/>
                </a:solidFill>
              </a:rPr>
              <a:t>Statin therapy may increase the risk of type 2 diabetes in people at high risk 	of developing type 2 diabetes. In such individuals, glucose status should be 	monitored regularly and diabetes prevention approaches reinforced. It is not 	recommended that statins be discontinued for this adverse effect. </a:t>
            </a:r>
            <a:r>
              <a:rPr lang="en-US" sz="1600" b="1" i="0" u="none" strike="noStrike" baseline="0" dirty="0">
                <a:solidFill>
                  <a:srgbClr val="87161F"/>
                </a:solidFill>
              </a:rPr>
              <a:t>B</a:t>
            </a:r>
          </a:p>
          <a:p>
            <a:pPr algn="l"/>
            <a:r>
              <a:rPr lang="en-US" sz="1600" dirty="0">
                <a:solidFill>
                  <a:srgbClr val="A6192E"/>
                </a:solidFill>
              </a:rPr>
              <a:t>3.11 	</a:t>
            </a:r>
            <a:r>
              <a:rPr lang="en-US" sz="1600" b="0" i="0" u="none" strike="noStrike" baseline="0" dirty="0">
                <a:solidFill>
                  <a:srgbClr val="000000"/>
                </a:solidFill>
              </a:rPr>
              <a:t>In people with a history of stroke and evidence of insulin resistance and 	prediabetes, pioglitazone may be considered to lower the risk of stroke or 	myocardial infarction. However, this benefit needs to be balanced with the 	increased risk of weight gain, edema, and fractures. </a:t>
            </a:r>
            <a:r>
              <a:rPr lang="en-US" sz="1600" b="1" i="0" u="none" strike="noStrike" baseline="0" dirty="0">
                <a:solidFill>
                  <a:srgbClr val="87161F"/>
                </a:solidFill>
              </a:rPr>
              <a:t>A</a:t>
            </a:r>
            <a:r>
              <a:rPr lang="en-US" sz="1600" b="0" i="0" u="none" strike="noStrike" baseline="0" dirty="0">
                <a:solidFill>
                  <a:srgbClr val="87161F"/>
                </a:solidFill>
              </a:rPr>
              <a:t> </a:t>
            </a:r>
            <a:r>
              <a:rPr lang="en-US" sz="1600" b="0" i="0" u="none" strike="noStrike" baseline="0" dirty="0">
                <a:solidFill>
                  <a:srgbClr val="000000"/>
                </a:solidFill>
              </a:rPr>
              <a:t>Lower doses may 	mitigate the risk of adverse effects but may be less effective. </a:t>
            </a:r>
            <a:r>
              <a:rPr lang="en-US" sz="1600" b="1" i="0" u="none" strike="noStrike" baseline="0" dirty="0">
                <a:solidFill>
                  <a:srgbClr val="87161F"/>
                </a:solidFill>
              </a:rPr>
              <a:t>C</a:t>
            </a:r>
            <a:endParaRPr lang="en-US" sz="1600" b="1" dirty="0">
              <a:solidFill>
                <a:srgbClr val="A6192E"/>
              </a:solidFill>
            </a:endParaRPr>
          </a:p>
          <a:p>
            <a:endParaRPr lang="en-US" sz="2000" dirty="0">
              <a:solidFill>
                <a:srgbClr val="A6192E"/>
              </a:solidFill>
              <a:latin typeface="AdvOT7b515deb"/>
            </a:endParaRPr>
          </a:p>
        </p:txBody>
      </p:sp>
    </p:spTree>
    <p:extLst>
      <p:ext uri="{BB962C8B-B14F-4D97-AF65-F5344CB8AC3E}">
        <p14:creationId xmlns:p14="http://schemas.microsoft.com/office/powerpoint/2010/main" val="2375507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Person-Centered Care Goals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Prevention or Delay of Diabetes AND ASSOCIATED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64715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3.12 </a:t>
            </a:r>
            <a:r>
              <a:rPr lang="en-US" sz="1600" dirty="0"/>
              <a:t>	</a:t>
            </a:r>
            <a:r>
              <a:rPr lang="en-US" sz="1600" b="0" i="0" u="none" strike="noStrike" baseline="0" dirty="0"/>
              <a:t>In adults with overweight or obesity at high risk of type 2 diabetes, care goals 	should include weight loss </a:t>
            </a:r>
            <a:r>
              <a:rPr lang="en-US" sz="1600" b="0" i="0" u="none" strike="noStrike" baseline="0" dirty="0">
                <a:solidFill>
                  <a:srgbClr val="000000"/>
                </a:solidFill>
              </a:rPr>
              <a:t>and maintenance, minimizing the progression of 	hyperglycemia, and attention to cardiovascular risk. </a:t>
            </a:r>
            <a:r>
              <a:rPr lang="en-US" sz="1600" b="1" i="0" u="none" strike="noStrike" baseline="0" dirty="0">
                <a:solidFill>
                  <a:srgbClr val="87161F"/>
                </a:solidFill>
              </a:rPr>
              <a:t>B</a:t>
            </a:r>
            <a:endParaRPr lang="en-US" sz="1600" b="1" i="0" u="none" strike="noStrike" baseline="0" dirty="0"/>
          </a:p>
          <a:p>
            <a:pPr algn="l"/>
            <a:r>
              <a:rPr kumimoji="0" lang="en-US" sz="1600" b="0" i="0" u="none" strike="noStrike" kern="1200" cap="none" spc="0" normalizeH="0" baseline="0" noProof="0" dirty="0">
                <a:ln>
                  <a:noFill/>
                </a:ln>
                <a:solidFill>
                  <a:srgbClr val="A6192E"/>
                </a:solidFill>
                <a:effectLst/>
                <a:uLnTx/>
                <a:uFillTx/>
              </a:rPr>
              <a:t>3.13 </a:t>
            </a:r>
            <a:r>
              <a:rPr kumimoji="0" lang="en-US" sz="1600" b="0" i="0" u="none" strike="noStrike" kern="1200" cap="none" spc="0" normalizeH="0" baseline="0" noProof="0" dirty="0">
                <a:ln>
                  <a:noFill/>
                </a:ln>
                <a:solidFill>
                  <a:srgbClr val="000000"/>
                </a:solidFill>
                <a:effectLst/>
                <a:uLnTx/>
                <a:uFillTx/>
              </a:rPr>
              <a:t>	</a:t>
            </a:r>
            <a:r>
              <a:rPr lang="en-US" sz="1600" b="0" i="0" u="none" strike="noStrike" baseline="0" dirty="0">
                <a:solidFill>
                  <a:srgbClr val="000000"/>
                </a:solidFill>
              </a:rPr>
              <a:t>Pharmacotherapy (e.g., for weight management, minimizing the progression 	of hyperglycemia, and cardiovascular risk reduction) may be considered to 	support person-centered care goals. </a:t>
            </a:r>
            <a:r>
              <a:rPr lang="en-US" sz="1600" b="1" i="0" u="none" strike="noStrike" baseline="0" dirty="0">
                <a:solidFill>
                  <a:srgbClr val="87161F"/>
                </a:solidFill>
              </a:rPr>
              <a:t>B </a:t>
            </a:r>
          </a:p>
          <a:p>
            <a:pPr algn="l"/>
            <a:r>
              <a:rPr kumimoji="0" lang="en-US" sz="1600" b="0" i="0" u="none" strike="noStrike" kern="1200" cap="none" spc="0" normalizeH="0" baseline="0" noProof="0" dirty="0">
                <a:ln>
                  <a:noFill/>
                </a:ln>
                <a:solidFill>
                  <a:srgbClr val="A6192E"/>
                </a:solidFill>
                <a:effectLst/>
                <a:uLnTx/>
                <a:uFillTx/>
              </a:rPr>
              <a:t>3.14 </a:t>
            </a:r>
            <a:r>
              <a:rPr kumimoji="0" lang="en-US" sz="1600" b="0" i="0" u="none" strike="noStrike" kern="1200" cap="none" spc="0" normalizeH="0" baseline="0" noProof="0" dirty="0">
                <a:ln>
                  <a:noFill/>
                </a:ln>
                <a:solidFill>
                  <a:srgbClr val="000000"/>
                </a:solidFill>
                <a:effectLst/>
                <a:uLnTx/>
                <a:uFillTx/>
              </a:rPr>
              <a:t>	</a:t>
            </a:r>
            <a:r>
              <a:rPr lang="en-US" sz="1600" b="0" i="0" u="none" strike="noStrike" baseline="0" dirty="0">
                <a:solidFill>
                  <a:srgbClr val="000000"/>
                </a:solidFill>
              </a:rPr>
              <a:t>More intensive preventive approaches should be considered in individuals 	who are at particularly high risk of progression to diabetes, including 	individuals with BMI ≥35 kg/m2, those at higher glucose levels (e.g., fasting 	plasma glucose 110–125 mg/dL [6.1–6.9mmol/L], 2–h post-challenge glucose 	173–199mg/dL [9.6–11.0mmol/L], and A1C ≥ 6.0% [≥ 42 mmol/mol]), and 	individuals with a history of gestational diabetes mellitus. </a:t>
            </a:r>
            <a:r>
              <a:rPr lang="en-US" sz="1600" b="1" i="0" u="none" strike="noStrike" baseline="0" dirty="0">
                <a:solidFill>
                  <a:srgbClr val="87161F"/>
                </a:solidFill>
              </a:rPr>
              <a:t>A</a:t>
            </a:r>
            <a:endParaRPr lang="en-US" sz="1600" b="1" dirty="0">
              <a:solidFill>
                <a:srgbClr val="A6192E"/>
              </a:solidFill>
            </a:endParaRPr>
          </a:p>
          <a:p>
            <a:endParaRPr lang="en-US" sz="2000" dirty="0">
              <a:solidFill>
                <a:srgbClr val="A6192E"/>
              </a:solidFill>
              <a:latin typeface="AdvOT7b515deb"/>
            </a:endParaRPr>
          </a:p>
        </p:txBody>
      </p:sp>
    </p:spTree>
    <p:extLst>
      <p:ext uri="{BB962C8B-B14F-4D97-AF65-F5344CB8AC3E}">
        <p14:creationId xmlns:p14="http://schemas.microsoft.com/office/powerpoint/2010/main" val="19553914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664797"/>
          </a:xfrm>
        </p:spPr>
        <p:txBody>
          <a:bodyPr/>
          <a:lstStyle/>
          <a:p>
            <a:r>
              <a:rPr lang="en-US" sz="2400" dirty="0"/>
              <a:t>Pharmacologic Interventions do Delay Symptomatic Type 1 Diabetes</a:t>
            </a:r>
            <a:endParaRPr lang="en-US" sz="24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Prevention or Delay of Diabetes AND ASSOCIATED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507044"/>
            <a:ext cx="7930382" cy="154401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3.15 	</a:t>
            </a:r>
            <a:r>
              <a:rPr lang="en-US" sz="1800" b="0" i="0" u="none" strike="noStrike" baseline="0" dirty="0">
                <a:solidFill>
                  <a:srgbClr val="000000"/>
                </a:solidFill>
              </a:rPr>
              <a:t>Teplizumab-</a:t>
            </a:r>
            <a:r>
              <a:rPr lang="en-US" sz="1800" b="0" i="0" u="none" strike="noStrike" baseline="0" dirty="0" err="1">
                <a:solidFill>
                  <a:srgbClr val="000000"/>
                </a:solidFill>
              </a:rPr>
              <a:t>mzwv</a:t>
            </a:r>
            <a:r>
              <a:rPr lang="en-US" sz="1800" b="0" i="0" u="none" strike="noStrike" baseline="0" dirty="0">
                <a:solidFill>
                  <a:srgbClr val="000000"/>
                </a:solidFill>
              </a:rPr>
              <a:t> infusion to delay the onset of symptomatic type 1 	diabetes (stage 3) should be considered in selected individuals 	aged ≥8 years with</a:t>
            </a:r>
            <a:r>
              <a:rPr lang="en-US" sz="1800" dirty="0">
                <a:solidFill>
                  <a:srgbClr val="000000"/>
                </a:solidFill>
              </a:rPr>
              <a:t> </a:t>
            </a:r>
            <a:r>
              <a:rPr lang="en-US" sz="1800" b="0" i="0" u="none" strike="noStrike" baseline="0" dirty="0">
                <a:solidFill>
                  <a:srgbClr val="000000"/>
                </a:solidFill>
              </a:rPr>
              <a:t>stage 2 type 1 diabetes. Management should be 	in a specialized setting with appropriately trained personnel. </a:t>
            </a:r>
            <a:r>
              <a:rPr lang="en-US" sz="1800" b="1" i="0" u="none" strike="noStrike" baseline="0" dirty="0">
                <a:solidFill>
                  <a:srgbClr val="87161F"/>
                </a:solidFill>
              </a:rPr>
              <a:t>B</a:t>
            </a:r>
            <a:endParaRPr lang="en-US" sz="1600" b="1" dirty="0">
              <a:solidFill>
                <a:srgbClr val="A6192E"/>
              </a:solidFill>
            </a:endParaRPr>
          </a:p>
          <a:p>
            <a:endParaRPr lang="en-US" sz="2000" dirty="0">
              <a:solidFill>
                <a:srgbClr val="A6192E"/>
              </a:solidFill>
              <a:latin typeface="AdvOT7b515deb"/>
            </a:endParaRPr>
          </a:p>
        </p:txBody>
      </p:sp>
    </p:spTree>
    <p:extLst>
      <p:ext uri="{BB962C8B-B14F-4D97-AF65-F5344CB8AC3E}">
        <p14:creationId xmlns:p14="http://schemas.microsoft.com/office/powerpoint/2010/main" val="30198442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775597"/>
          </a:xfrm>
        </p:spPr>
        <p:txBody>
          <a:bodyPr/>
          <a:lstStyle/>
          <a:p>
            <a:r>
              <a:rPr lang="en-US" dirty="0"/>
              <a:t>The ADA’s </a:t>
            </a:r>
            <a:r>
              <a:rPr lang="en-US" i="1" dirty="0"/>
              <a:t>Standards of Care</a:t>
            </a:r>
            <a:r>
              <a:rPr lang="en-US" dirty="0"/>
              <a:t>—a Living Document</a:t>
            </a:r>
            <a:endParaRPr lang="en-US" dirty="0">
              <a:solidFill>
                <a:srgbClr val="A6192E"/>
              </a:solidFill>
            </a:endParaRP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721980"/>
            <a:ext cx="7930382" cy="2349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C00000"/>
              </a:buClr>
              <a:buFont typeface="Arial" panose="020B0604020202020204" pitchFamily="34" charset="0"/>
              <a:buChar char="•"/>
            </a:pPr>
            <a:r>
              <a:rPr lang="en-US" sz="2200" dirty="0"/>
              <a:t>Beginning with the 2018 ADA </a:t>
            </a:r>
            <a:r>
              <a:rPr lang="en-US" sz="2200" i="1" dirty="0"/>
              <a:t>Standards of Care in Diabetes</a:t>
            </a:r>
            <a:r>
              <a:rPr lang="en-US" sz="2200" dirty="0"/>
              <a:t>, the Standards document became a “living” document where notable updates are incorporated </a:t>
            </a:r>
          </a:p>
          <a:p>
            <a:pPr marL="457200" indent="-457200">
              <a:buClr>
                <a:srgbClr val="C00000"/>
              </a:buClr>
              <a:buFont typeface="Arial" panose="020B0604020202020204" pitchFamily="34" charset="0"/>
              <a:buChar char="•"/>
            </a:pPr>
            <a:r>
              <a:rPr lang="en-US" sz="2400" dirty="0"/>
              <a:t>Living Standards updates available at </a:t>
            </a:r>
            <a:r>
              <a:rPr lang="en-US" sz="2400" dirty="0">
                <a:hlinkClick r:id="rId2"/>
              </a:rPr>
              <a:t>care.diabetesjournals.org/living-standards</a:t>
            </a:r>
            <a:r>
              <a:rPr lang="en-US" sz="2400" dirty="0"/>
              <a:t> </a:t>
            </a:r>
          </a:p>
          <a:p>
            <a:pPr marL="457200" indent="-457200">
              <a:buClr>
                <a:srgbClr val="C00000"/>
              </a:buClr>
              <a:buFont typeface="Arial" panose="020B0604020202020204" pitchFamily="34" charset="0"/>
              <a:buChar char="•"/>
            </a:pPr>
            <a:endParaRPr lang="en-US" sz="2200" dirty="0"/>
          </a:p>
        </p:txBody>
      </p:sp>
    </p:spTree>
    <p:extLst>
      <p:ext uri="{BB962C8B-B14F-4D97-AF65-F5344CB8AC3E}">
        <p14:creationId xmlns:p14="http://schemas.microsoft.com/office/powerpoint/2010/main" val="33326251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BDAA9F3C-6A77-F537-ECF8-CD533F5A84A6}"/>
              </a:ext>
            </a:extLst>
          </p:cNvPr>
          <p:cNvSpPr txBox="1">
            <a:spLocks/>
          </p:cNvSpPr>
          <p:nvPr/>
        </p:nvSpPr>
        <p:spPr>
          <a:xfrm>
            <a:off x="1229664" y="15248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kern="1200" dirty="0">
                <a:solidFill>
                  <a:schemeClr val="bg1"/>
                </a:solidFill>
                <a:latin typeface="Arial" panose="020B0604020202020204" pitchFamily="34" charset="0"/>
                <a:ea typeface="+mj-ea"/>
                <a:cs typeface="Arial" panose="020B0604020202020204" pitchFamily="34" charset="0"/>
              </a:defRPr>
            </a:lvl1pPr>
          </a:lstStyle>
          <a:p>
            <a:r>
              <a:rPr lang="en-US"/>
              <a:t>Section 4</a:t>
            </a:r>
            <a:r>
              <a:rPr lang="en-US">
                <a:solidFill>
                  <a:srgbClr val="C00000"/>
                </a:solidFill>
              </a:rPr>
              <a:t>.</a:t>
            </a:r>
            <a:r>
              <a:rPr lang="en-US"/>
              <a:t> </a:t>
            </a:r>
            <a:br>
              <a:rPr lang="en-US"/>
            </a:br>
            <a:br>
              <a:rPr lang="en-US"/>
            </a:br>
            <a:r>
              <a:rPr lang="en-US"/>
              <a:t>Comprehensive Medical Evaluation and Assessment of Comorbidities</a:t>
            </a:r>
          </a:p>
        </p:txBody>
      </p:sp>
    </p:spTree>
    <p:extLst>
      <p:ext uri="{BB962C8B-B14F-4D97-AF65-F5344CB8AC3E}">
        <p14:creationId xmlns:p14="http://schemas.microsoft.com/office/powerpoint/2010/main" val="12242130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Person-Centered Collaborative Care</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20600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2000" dirty="0">
                <a:solidFill>
                  <a:srgbClr val="A6192E"/>
                </a:solidFill>
              </a:rPr>
              <a:t>4.1</a:t>
            </a:r>
            <a:r>
              <a:rPr lang="en-US" sz="2000" dirty="0"/>
              <a:t> 	</a:t>
            </a:r>
            <a:r>
              <a:rPr lang="en-US" sz="1800" b="0" i="0" u="none" strike="noStrike" baseline="0" dirty="0">
                <a:solidFill>
                  <a:srgbClr val="000000"/>
                </a:solidFill>
              </a:rPr>
              <a:t>A person-centered communication style that uses person-centered, 	culturally sensitive, strength-based language and active 	listening that elicits individual preferences and beliefs and assesses 	literacy, numeracy, and potential barriers to care should be used to 	optimize health outcomes and health-related quality of life. </a:t>
            </a:r>
            <a:r>
              <a:rPr lang="en-US" sz="1800" b="1" i="0" u="none" strike="noStrike" baseline="0" dirty="0">
                <a:solidFill>
                  <a:srgbClr val="87161F"/>
                </a:solidFill>
              </a:rPr>
              <a:t>B</a:t>
            </a:r>
          </a:p>
          <a:p>
            <a:pPr algn="l"/>
            <a:r>
              <a:rPr lang="en-US" sz="1800" dirty="0">
                <a:solidFill>
                  <a:srgbClr val="87161F"/>
                </a:solidFill>
              </a:rPr>
              <a:t>4.2 	</a:t>
            </a:r>
            <a:r>
              <a:rPr lang="en-US" sz="1800" b="0" i="0" u="none" strike="noStrike" baseline="0" dirty="0">
                <a:solidFill>
                  <a:srgbClr val="000000"/>
                </a:solidFill>
              </a:rPr>
              <a:t>People with diabetes can benefit from a coordinated interprofessional 	team that may include and is not limited to diabetes care and 	education specialists, primary care and subspecialty clinicians, 	nurses, registered dietitian nutritionists, exercise specialists, 	pharmacists, dentists, podiatrists, and behavioral health 	professionals. </a:t>
            </a:r>
            <a:r>
              <a:rPr lang="en-US" sz="1800" b="1" i="0" u="none" strike="noStrike" baseline="0" dirty="0">
                <a:solidFill>
                  <a:srgbClr val="87161F"/>
                </a:solidFill>
              </a:rPr>
              <a:t>E</a:t>
            </a:r>
            <a:endParaRPr lang="en-US" sz="2000" b="1" dirty="0">
              <a:solidFill>
                <a:srgbClr val="A6192E"/>
              </a:solidFill>
            </a:endParaRPr>
          </a:p>
        </p:txBody>
      </p:sp>
    </p:spTree>
    <p:extLst>
      <p:ext uri="{BB962C8B-B14F-4D97-AF65-F5344CB8AC3E}">
        <p14:creationId xmlns:p14="http://schemas.microsoft.com/office/powerpoint/2010/main" val="5465873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37EBEA-EFD0-4E6D-B7B0-8F6F4084035C}"/>
              </a:ext>
            </a:extLst>
          </p:cNvPr>
          <p:cNvSpPr>
            <a:spLocks noGrp="1"/>
          </p:cNvSpPr>
          <p:nvPr>
            <p:ph type="body" sz="quarter" idx="24"/>
          </p:nvPr>
        </p:nvSpPr>
        <p:spPr/>
        <p:txBody>
          <a:bodyPr/>
          <a:lstStyle/>
          <a:p>
            <a:r>
              <a:rPr lang="en-US"/>
              <a:t>Comprehensive Medical Evaluation and Assessment of Comorbidities</a:t>
            </a:r>
          </a:p>
          <a:p>
            <a:endParaRPr lang="en-US"/>
          </a:p>
        </p:txBody>
      </p:sp>
      <p:sp>
        <p:nvSpPr>
          <p:cNvPr id="22" name="TextBox 21">
            <a:extLst>
              <a:ext uri="{FF2B5EF4-FFF2-40B4-BE49-F238E27FC236}">
                <a16:creationId xmlns:a16="http://schemas.microsoft.com/office/drawing/2014/main" id="{9A3D0768-F6F8-4FF9-99C5-985398F29E1A}"/>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Comprehensive Medical Evaluation and Assessment of Comorbidities: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1):S52-S76</a:t>
            </a:r>
          </a:p>
        </p:txBody>
      </p:sp>
      <p:pic>
        <p:nvPicPr>
          <p:cNvPr id="5" name="Picture 4">
            <a:extLst>
              <a:ext uri="{FF2B5EF4-FFF2-40B4-BE49-F238E27FC236}">
                <a16:creationId xmlns:a16="http://schemas.microsoft.com/office/drawing/2014/main" id="{D221226D-1F88-563A-D914-BE7CDEB06B38}"/>
              </a:ext>
            </a:extLst>
          </p:cNvPr>
          <p:cNvPicPr>
            <a:picLocks noChangeAspect="1"/>
          </p:cNvPicPr>
          <p:nvPr/>
        </p:nvPicPr>
        <p:blipFill>
          <a:blip r:embed="rId2"/>
          <a:stretch>
            <a:fillRect/>
          </a:stretch>
        </p:blipFill>
        <p:spPr>
          <a:xfrm>
            <a:off x="1679563" y="539662"/>
            <a:ext cx="5784874" cy="3924387"/>
          </a:xfrm>
          <a:prstGeom prst="rect">
            <a:avLst/>
          </a:prstGeom>
        </p:spPr>
      </p:pic>
    </p:spTree>
    <p:extLst>
      <p:ext uri="{BB962C8B-B14F-4D97-AF65-F5344CB8AC3E}">
        <p14:creationId xmlns:p14="http://schemas.microsoft.com/office/powerpoint/2010/main" val="731737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Use of Empowering Language</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44042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685739">
              <a:lnSpc>
                <a:spcPct val="120000"/>
              </a:lnSpc>
              <a:spcBef>
                <a:spcPts val="750"/>
              </a:spcBef>
              <a:defRPr/>
            </a:pPr>
            <a:r>
              <a:rPr lang="en-US" sz="1600" dirty="0"/>
              <a:t>Five key consensus recommendations for language use:</a:t>
            </a:r>
          </a:p>
          <a:p>
            <a:pPr marL="682625" lvl="0" indent="-398463" defTabSz="685739">
              <a:lnSpc>
                <a:spcPct val="120000"/>
              </a:lnSpc>
              <a:spcBef>
                <a:spcPts val="750"/>
              </a:spcBef>
              <a:buClr>
                <a:srgbClr val="C00000"/>
              </a:buClr>
              <a:buFont typeface="+mj-lt"/>
              <a:buAutoNum type="arabicPeriod"/>
              <a:defRPr/>
            </a:pPr>
            <a:r>
              <a:rPr lang="en-US" sz="1600" dirty="0"/>
              <a:t>Use language that is neutral, non-judgmental, and based on facts, actions, or physiology/biology.</a:t>
            </a:r>
          </a:p>
          <a:p>
            <a:pPr marL="682625" lvl="0" indent="-398463" defTabSz="685739">
              <a:lnSpc>
                <a:spcPct val="120000"/>
              </a:lnSpc>
              <a:spcBef>
                <a:spcPts val="750"/>
              </a:spcBef>
              <a:buClr>
                <a:srgbClr val="C00000"/>
              </a:buClr>
              <a:buFont typeface="+mj-lt"/>
              <a:buAutoNum type="arabicPeriod"/>
              <a:defRPr/>
            </a:pPr>
            <a:r>
              <a:rPr lang="en-US" sz="1600" dirty="0"/>
              <a:t>Use language that is free from stigma.</a:t>
            </a:r>
          </a:p>
          <a:p>
            <a:pPr marL="682625" lvl="0" indent="-398463" defTabSz="685739">
              <a:lnSpc>
                <a:spcPct val="120000"/>
              </a:lnSpc>
              <a:spcBef>
                <a:spcPts val="750"/>
              </a:spcBef>
              <a:buClr>
                <a:srgbClr val="C00000"/>
              </a:buClr>
              <a:buFont typeface="+mj-lt"/>
              <a:buAutoNum type="arabicPeriod"/>
              <a:defRPr/>
            </a:pPr>
            <a:r>
              <a:rPr lang="en-US" sz="1600" dirty="0"/>
              <a:t>Use language that is strength based, respectful, and inclusive and that imparts hope.</a:t>
            </a:r>
          </a:p>
          <a:p>
            <a:pPr marL="682625" lvl="0" indent="-398463" defTabSz="685739">
              <a:lnSpc>
                <a:spcPct val="120000"/>
              </a:lnSpc>
              <a:spcBef>
                <a:spcPts val="750"/>
              </a:spcBef>
              <a:buClr>
                <a:srgbClr val="C00000"/>
              </a:buClr>
              <a:buFont typeface="+mj-lt"/>
              <a:buAutoNum type="arabicPeriod"/>
              <a:defRPr/>
            </a:pPr>
            <a:r>
              <a:rPr lang="en-US" sz="1600" dirty="0"/>
              <a:t>Use language that fosters collaboration between people with diabetes and health care professionals.</a:t>
            </a:r>
          </a:p>
          <a:p>
            <a:pPr marL="682625" lvl="0" indent="-398463" defTabSz="685739">
              <a:lnSpc>
                <a:spcPct val="120000"/>
              </a:lnSpc>
              <a:spcBef>
                <a:spcPts val="750"/>
              </a:spcBef>
              <a:buClr>
                <a:srgbClr val="C00000"/>
              </a:buClr>
              <a:buFont typeface="+mj-lt"/>
              <a:buAutoNum type="arabicPeriod"/>
              <a:defRPr/>
            </a:pPr>
            <a:r>
              <a:rPr lang="en-US" sz="1600" dirty="0"/>
              <a:t>Use language that is person centered (e.g., “person with diabetes” is preferred over “diabetic”).</a:t>
            </a:r>
          </a:p>
        </p:txBody>
      </p:sp>
    </p:spTree>
    <p:extLst>
      <p:ext uri="{BB962C8B-B14F-4D97-AF65-F5344CB8AC3E}">
        <p14:creationId xmlns:p14="http://schemas.microsoft.com/office/powerpoint/2010/main" val="27734884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Comprehensive Medical Evaluation</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48300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solidFill>
                  <a:srgbClr val="A6192E"/>
                </a:solidFill>
              </a:rPr>
              <a:t>4.3</a:t>
            </a:r>
            <a:r>
              <a:rPr lang="en-US"/>
              <a:t> 	</a:t>
            </a:r>
            <a:r>
              <a:rPr lang="en-US" b="0" i="0" u="none" strike="noStrike" baseline="0">
                <a:solidFill>
                  <a:srgbClr val="000000"/>
                </a:solidFill>
              </a:rPr>
              <a:t>A complete medical evaluation should be performed at the initial visit to:</a:t>
            </a:r>
          </a:p>
          <a:p>
            <a:pPr algn="l"/>
            <a:r>
              <a:rPr lang="en-US" b="0" i="0" u="none" strike="noStrike" baseline="0">
                <a:solidFill>
                  <a:srgbClr val="000000"/>
                </a:solidFill>
              </a:rPr>
              <a:t>	• Confirm the diagnosis and classify diabetes. </a:t>
            </a:r>
            <a:r>
              <a:rPr lang="en-US" b="1" i="0" u="none" strike="noStrike" baseline="0">
                <a:solidFill>
                  <a:srgbClr val="87161F"/>
                </a:solidFill>
              </a:rPr>
              <a:t>A</a:t>
            </a:r>
          </a:p>
          <a:p>
            <a:pPr algn="l"/>
            <a:r>
              <a:rPr lang="en-US" b="0" i="0" u="none" strike="noStrike" baseline="0">
                <a:solidFill>
                  <a:srgbClr val="000000"/>
                </a:solidFill>
              </a:rPr>
              <a:t>	• Evaluate for diabetes complications, potential comorbid conditions, and overall health 	status. </a:t>
            </a:r>
            <a:r>
              <a:rPr lang="en-US" b="1" i="0" u="none" strike="noStrike" baseline="0">
                <a:solidFill>
                  <a:srgbClr val="87161F"/>
                </a:solidFill>
              </a:rPr>
              <a:t>A</a:t>
            </a:r>
          </a:p>
          <a:p>
            <a:pPr algn="l"/>
            <a:r>
              <a:rPr lang="en-US" b="0" i="0" u="none" strike="noStrike" baseline="0">
                <a:solidFill>
                  <a:srgbClr val="000000"/>
                </a:solidFill>
              </a:rPr>
              <a:t>	• Identify care partners and support system. </a:t>
            </a:r>
            <a:r>
              <a:rPr lang="en-US" b="1" i="0" u="none" strike="noStrike" baseline="0">
                <a:solidFill>
                  <a:srgbClr val="87161F"/>
                </a:solidFill>
              </a:rPr>
              <a:t>E</a:t>
            </a:r>
          </a:p>
          <a:p>
            <a:pPr algn="l"/>
            <a:r>
              <a:rPr lang="en-US" b="0" i="0" u="none" strike="noStrike" baseline="0">
                <a:solidFill>
                  <a:srgbClr val="000000"/>
                </a:solidFill>
              </a:rPr>
              <a:t>	• Assess social determinants of health and structural barriers to optimal health and health 	care. </a:t>
            </a:r>
            <a:r>
              <a:rPr lang="en-US" b="1" i="0" u="none" strike="noStrike" baseline="0">
                <a:solidFill>
                  <a:srgbClr val="87161F"/>
                </a:solidFill>
              </a:rPr>
              <a:t>A</a:t>
            </a:r>
          </a:p>
          <a:p>
            <a:pPr algn="l"/>
            <a:r>
              <a:rPr lang="en-US" b="0" i="0" u="none" strike="noStrike" baseline="0">
                <a:solidFill>
                  <a:srgbClr val="000000"/>
                </a:solidFill>
              </a:rPr>
              <a:t>	• Review previous treatment and risk factor management in people with 	established diabetes. </a:t>
            </a:r>
            <a:r>
              <a:rPr lang="en-US" b="1" i="0" u="none" strike="noStrike" baseline="0">
                <a:solidFill>
                  <a:srgbClr val="87161F"/>
                </a:solidFill>
              </a:rPr>
              <a:t>A</a:t>
            </a:r>
          </a:p>
          <a:p>
            <a:pPr algn="l"/>
            <a:r>
              <a:rPr lang="en-US" b="0" i="0" u="none" strike="noStrike" baseline="0">
                <a:solidFill>
                  <a:srgbClr val="000000"/>
                </a:solidFill>
              </a:rPr>
              <a:t>	• Begin engagement with the person with diabetes in the formulation of a care 	management plan including initial goals of care. </a:t>
            </a:r>
            <a:r>
              <a:rPr lang="en-US" b="1" i="0" u="none" strike="noStrike" baseline="0">
                <a:solidFill>
                  <a:srgbClr val="87161F"/>
                </a:solidFill>
              </a:rPr>
              <a:t>A</a:t>
            </a:r>
          </a:p>
          <a:p>
            <a:pPr algn="l"/>
            <a:r>
              <a:rPr lang="en-US" b="0" i="0" u="none" strike="noStrike" baseline="0">
                <a:solidFill>
                  <a:srgbClr val="000000"/>
                </a:solidFill>
              </a:rPr>
              <a:t>	• Develop a plan for continuing care. </a:t>
            </a:r>
            <a:r>
              <a:rPr lang="en-US" b="1" i="0" u="none" strike="noStrike" baseline="0">
                <a:solidFill>
                  <a:srgbClr val="87161F"/>
                </a:solidFill>
              </a:rPr>
              <a:t>A</a:t>
            </a:r>
            <a:endParaRPr lang="en-US" b="1">
              <a:solidFill>
                <a:srgbClr val="A6192E"/>
              </a:solidFill>
            </a:endParaRPr>
          </a:p>
        </p:txBody>
      </p:sp>
    </p:spTree>
    <p:extLst>
      <p:ext uri="{BB962C8B-B14F-4D97-AF65-F5344CB8AC3E}">
        <p14:creationId xmlns:p14="http://schemas.microsoft.com/office/powerpoint/2010/main" val="22031707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6" y="790399"/>
            <a:ext cx="8459813" cy="775597"/>
          </a:xfrm>
        </p:spPr>
        <p:txBody>
          <a:bodyPr/>
          <a:lstStyle/>
          <a:p>
            <a:r>
              <a:rPr lang="en-US" dirty="0"/>
              <a:t>Comprehensive Medical Evaluation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565996"/>
            <a:ext cx="7930382" cy="179023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4.4</a:t>
            </a:r>
            <a:r>
              <a:rPr lang="en-US" sz="1800"/>
              <a:t> 	</a:t>
            </a:r>
            <a:r>
              <a:rPr lang="en-US" sz="1800" b="0" i="0" u="none" strike="noStrike" baseline="0">
                <a:solidFill>
                  <a:srgbClr val="000000"/>
                </a:solidFill>
              </a:rPr>
              <a:t>A follow-up visit should include most</a:t>
            </a:r>
            <a:r>
              <a:rPr lang="en-US" sz="1800">
                <a:solidFill>
                  <a:srgbClr val="000000"/>
                </a:solidFill>
              </a:rPr>
              <a:t> </a:t>
            </a:r>
            <a:r>
              <a:rPr lang="en-US" sz="1800" b="0" i="0" u="none" strike="noStrike" baseline="0">
                <a:solidFill>
                  <a:srgbClr val="000000"/>
                </a:solidFill>
              </a:rPr>
              <a:t>components of the initial 	comprehensive medical evaluation (Table 4.1). </a:t>
            </a:r>
            <a:r>
              <a:rPr lang="en-US" sz="1800" b="1" i="0" u="none" strike="noStrike" baseline="0">
                <a:solidFill>
                  <a:srgbClr val="87161F"/>
                </a:solidFill>
              </a:rPr>
              <a:t>A</a:t>
            </a:r>
          </a:p>
          <a:p>
            <a:pPr algn="l"/>
            <a:r>
              <a:rPr lang="en-US" sz="1800">
                <a:solidFill>
                  <a:srgbClr val="A6192E"/>
                </a:solidFill>
              </a:rPr>
              <a:t>4.5	</a:t>
            </a:r>
            <a:r>
              <a:rPr lang="en-US" sz="1800" b="0" i="0" u="none" strike="noStrike" baseline="0">
                <a:solidFill>
                  <a:srgbClr val="000000"/>
                </a:solidFill>
              </a:rPr>
              <a:t>Ongoing management should be guided by the assessment of 	overall health status, diabetes complications, cardiovascular risk, 	hypoglycemia risk, and shared decision-making to set therapeutic 	goals. </a:t>
            </a:r>
            <a:r>
              <a:rPr lang="en-US" sz="1800" b="1" i="0" u="none" strike="noStrike" baseline="0">
                <a:solidFill>
                  <a:srgbClr val="87161F"/>
                </a:solidFill>
              </a:rPr>
              <a:t>B</a:t>
            </a:r>
            <a:endParaRPr lang="en-US" sz="1800" b="1">
              <a:solidFill>
                <a:srgbClr val="A6192E"/>
              </a:solidFill>
            </a:endParaRPr>
          </a:p>
        </p:txBody>
      </p:sp>
    </p:spTree>
    <p:extLst>
      <p:ext uri="{BB962C8B-B14F-4D97-AF65-F5344CB8AC3E}">
        <p14:creationId xmlns:p14="http://schemas.microsoft.com/office/powerpoint/2010/main" val="32328469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37EBEA-EFD0-4E6D-B7B0-8F6F4084035C}"/>
              </a:ext>
            </a:extLst>
          </p:cNvPr>
          <p:cNvSpPr>
            <a:spLocks noGrp="1"/>
          </p:cNvSpPr>
          <p:nvPr>
            <p:ph type="body" sz="quarter" idx="24"/>
          </p:nvPr>
        </p:nvSpPr>
        <p:spPr/>
        <p:txBody>
          <a:bodyPr/>
          <a:lstStyle/>
          <a:p>
            <a:r>
              <a:rPr lang="en-US"/>
              <a:t>Comprehensive Medical Evaluation and Assessment of Comorbidities</a:t>
            </a:r>
          </a:p>
          <a:p>
            <a:endParaRPr lang="en-US"/>
          </a:p>
        </p:txBody>
      </p:sp>
      <p:sp>
        <p:nvSpPr>
          <p:cNvPr id="22" name="TextBox 21">
            <a:extLst>
              <a:ext uri="{FF2B5EF4-FFF2-40B4-BE49-F238E27FC236}">
                <a16:creationId xmlns:a16="http://schemas.microsoft.com/office/drawing/2014/main" id="{9A3D0768-F6F8-4FF9-99C5-985398F29E1A}"/>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Comprehensive Medical Evaluation and Assessment of Comorbidities: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1):S52-S76</a:t>
            </a:r>
          </a:p>
        </p:txBody>
      </p:sp>
      <p:pic>
        <p:nvPicPr>
          <p:cNvPr id="2" name="Picture 1">
            <a:extLst>
              <a:ext uri="{FF2B5EF4-FFF2-40B4-BE49-F238E27FC236}">
                <a16:creationId xmlns:a16="http://schemas.microsoft.com/office/drawing/2014/main" id="{EA1C1F09-FE23-3D41-AE07-642F41CF3550}"/>
              </a:ext>
            </a:extLst>
          </p:cNvPr>
          <p:cNvPicPr>
            <a:picLocks noChangeAspect="1"/>
          </p:cNvPicPr>
          <p:nvPr/>
        </p:nvPicPr>
        <p:blipFill rotWithShape="1">
          <a:blip r:embed="rId2"/>
          <a:srcRect/>
          <a:stretch/>
        </p:blipFill>
        <p:spPr>
          <a:xfrm>
            <a:off x="1130300" y="520700"/>
            <a:ext cx="5940679" cy="4036611"/>
          </a:xfrm>
          <a:prstGeom prst="rect">
            <a:avLst/>
          </a:prstGeom>
        </p:spPr>
      </p:pic>
    </p:spTree>
    <p:extLst>
      <p:ext uri="{BB962C8B-B14F-4D97-AF65-F5344CB8AC3E}">
        <p14:creationId xmlns:p14="http://schemas.microsoft.com/office/powerpoint/2010/main" val="22473608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37EBEA-EFD0-4E6D-B7B0-8F6F4084035C}"/>
              </a:ext>
            </a:extLst>
          </p:cNvPr>
          <p:cNvSpPr>
            <a:spLocks noGrp="1"/>
          </p:cNvSpPr>
          <p:nvPr>
            <p:ph type="body" sz="quarter" idx="24"/>
          </p:nvPr>
        </p:nvSpPr>
        <p:spPr/>
        <p:txBody>
          <a:bodyPr/>
          <a:lstStyle/>
          <a:p>
            <a:r>
              <a:rPr lang="en-US"/>
              <a:t>Comprehensive Medical Evaluation and Assessment of Comorbidities</a:t>
            </a:r>
          </a:p>
          <a:p>
            <a:endParaRPr lang="en-US"/>
          </a:p>
        </p:txBody>
      </p:sp>
      <p:sp>
        <p:nvSpPr>
          <p:cNvPr id="22" name="TextBox 21">
            <a:extLst>
              <a:ext uri="{FF2B5EF4-FFF2-40B4-BE49-F238E27FC236}">
                <a16:creationId xmlns:a16="http://schemas.microsoft.com/office/drawing/2014/main" id="{9A3D0768-F6F8-4FF9-99C5-985398F29E1A}"/>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Comprehensive Medical Evaluation and Assessment of Comorbidities: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1):S52-S76</a:t>
            </a:r>
          </a:p>
        </p:txBody>
      </p:sp>
      <p:pic>
        <p:nvPicPr>
          <p:cNvPr id="4" name="Picture 3">
            <a:extLst>
              <a:ext uri="{FF2B5EF4-FFF2-40B4-BE49-F238E27FC236}">
                <a16:creationId xmlns:a16="http://schemas.microsoft.com/office/drawing/2014/main" id="{01070EB4-C69F-EE82-72C0-C6044B0EC003}"/>
              </a:ext>
            </a:extLst>
          </p:cNvPr>
          <p:cNvPicPr>
            <a:picLocks noChangeAspect="1"/>
          </p:cNvPicPr>
          <p:nvPr/>
        </p:nvPicPr>
        <p:blipFill>
          <a:blip r:embed="rId2"/>
          <a:stretch>
            <a:fillRect/>
          </a:stretch>
        </p:blipFill>
        <p:spPr>
          <a:xfrm>
            <a:off x="1221423" y="569511"/>
            <a:ext cx="6154356" cy="3987800"/>
          </a:xfrm>
          <a:prstGeom prst="rect">
            <a:avLst/>
          </a:prstGeom>
        </p:spPr>
      </p:pic>
    </p:spTree>
    <p:extLst>
      <p:ext uri="{BB962C8B-B14F-4D97-AF65-F5344CB8AC3E}">
        <p14:creationId xmlns:p14="http://schemas.microsoft.com/office/powerpoint/2010/main" val="26478757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37EBEA-EFD0-4E6D-B7B0-8F6F4084035C}"/>
              </a:ext>
            </a:extLst>
          </p:cNvPr>
          <p:cNvSpPr>
            <a:spLocks noGrp="1"/>
          </p:cNvSpPr>
          <p:nvPr>
            <p:ph type="body" sz="quarter" idx="24"/>
          </p:nvPr>
        </p:nvSpPr>
        <p:spPr/>
        <p:txBody>
          <a:bodyPr/>
          <a:lstStyle/>
          <a:p>
            <a:r>
              <a:rPr lang="en-US"/>
              <a:t>Comprehensive Medical Evaluation and Assessment of Comorbidities</a:t>
            </a:r>
          </a:p>
          <a:p>
            <a:endParaRPr lang="en-US"/>
          </a:p>
        </p:txBody>
      </p:sp>
      <p:sp>
        <p:nvSpPr>
          <p:cNvPr id="22" name="TextBox 21">
            <a:extLst>
              <a:ext uri="{FF2B5EF4-FFF2-40B4-BE49-F238E27FC236}">
                <a16:creationId xmlns:a16="http://schemas.microsoft.com/office/drawing/2014/main" id="{9A3D0768-F6F8-4FF9-99C5-985398F29E1A}"/>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Comprehensive Medical Evaluation and Assessment of Comorbidities: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1):S52-S76</a:t>
            </a:r>
          </a:p>
        </p:txBody>
      </p:sp>
      <p:pic>
        <p:nvPicPr>
          <p:cNvPr id="4" name="Picture 3">
            <a:extLst>
              <a:ext uri="{FF2B5EF4-FFF2-40B4-BE49-F238E27FC236}">
                <a16:creationId xmlns:a16="http://schemas.microsoft.com/office/drawing/2014/main" id="{3AE66B8C-8482-82E0-05A2-49629FD28C7D}"/>
              </a:ext>
            </a:extLst>
          </p:cNvPr>
          <p:cNvPicPr>
            <a:picLocks noChangeAspect="1"/>
          </p:cNvPicPr>
          <p:nvPr/>
        </p:nvPicPr>
        <p:blipFill>
          <a:blip r:embed="rId2"/>
          <a:stretch>
            <a:fillRect/>
          </a:stretch>
        </p:blipFill>
        <p:spPr>
          <a:xfrm>
            <a:off x="675618" y="775281"/>
            <a:ext cx="7052332" cy="3592937"/>
          </a:xfrm>
          <a:prstGeom prst="rect">
            <a:avLst/>
          </a:prstGeom>
        </p:spPr>
      </p:pic>
    </p:spTree>
    <p:extLst>
      <p:ext uri="{BB962C8B-B14F-4D97-AF65-F5344CB8AC3E}">
        <p14:creationId xmlns:p14="http://schemas.microsoft.com/office/powerpoint/2010/main" val="36540832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37EBEA-EFD0-4E6D-B7B0-8F6F4084035C}"/>
              </a:ext>
            </a:extLst>
          </p:cNvPr>
          <p:cNvSpPr>
            <a:spLocks noGrp="1"/>
          </p:cNvSpPr>
          <p:nvPr>
            <p:ph type="body" sz="quarter" idx="24"/>
          </p:nvPr>
        </p:nvSpPr>
        <p:spPr/>
        <p:txBody>
          <a:bodyPr/>
          <a:lstStyle/>
          <a:p>
            <a:r>
              <a:rPr lang="en-US"/>
              <a:t>Comprehensive Medical Evaluation and Assessment of Comorbidities</a:t>
            </a:r>
          </a:p>
          <a:p>
            <a:endParaRPr lang="en-US"/>
          </a:p>
        </p:txBody>
      </p:sp>
      <p:sp>
        <p:nvSpPr>
          <p:cNvPr id="22" name="TextBox 21">
            <a:extLst>
              <a:ext uri="{FF2B5EF4-FFF2-40B4-BE49-F238E27FC236}">
                <a16:creationId xmlns:a16="http://schemas.microsoft.com/office/drawing/2014/main" id="{9A3D0768-F6F8-4FF9-99C5-985398F29E1A}"/>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Comprehensive Medical Evaluation and Assessment of Comorbidities: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1):S52-S76</a:t>
            </a:r>
          </a:p>
        </p:txBody>
      </p:sp>
      <p:pic>
        <p:nvPicPr>
          <p:cNvPr id="7" name="Picture 6">
            <a:extLst>
              <a:ext uri="{FF2B5EF4-FFF2-40B4-BE49-F238E27FC236}">
                <a16:creationId xmlns:a16="http://schemas.microsoft.com/office/drawing/2014/main" id="{C89C59E3-805F-F3A7-3072-BF77B71D6050}"/>
              </a:ext>
            </a:extLst>
          </p:cNvPr>
          <p:cNvPicPr>
            <a:picLocks noChangeAspect="1"/>
          </p:cNvPicPr>
          <p:nvPr/>
        </p:nvPicPr>
        <p:blipFill>
          <a:blip r:embed="rId2"/>
          <a:stretch>
            <a:fillRect/>
          </a:stretch>
        </p:blipFill>
        <p:spPr>
          <a:xfrm>
            <a:off x="977900" y="636402"/>
            <a:ext cx="6458998" cy="3920909"/>
          </a:xfrm>
          <a:prstGeom prst="rect">
            <a:avLst/>
          </a:prstGeom>
        </p:spPr>
      </p:pic>
    </p:spTree>
    <p:extLst>
      <p:ext uri="{BB962C8B-B14F-4D97-AF65-F5344CB8AC3E}">
        <p14:creationId xmlns:p14="http://schemas.microsoft.com/office/powerpoint/2010/main" val="192408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775597"/>
          </a:xfrm>
        </p:spPr>
        <p:txBody>
          <a:bodyPr/>
          <a:lstStyle/>
          <a:p>
            <a:r>
              <a:rPr lang="en-US" dirty="0"/>
              <a:t>The ADA’s </a:t>
            </a:r>
            <a:r>
              <a:rPr lang="en-US" i="1" dirty="0"/>
              <a:t>Standards of Care</a:t>
            </a:r>
            <a:r>
              <a:rPr lang="en-US" dirty="0"/>
              <a:t>—a Living Document</a:t>
            </a:r>
            <a:endParaRPr lang="en-US" dirty="0">
              <a:solidFill>
                <a:srgbClr val="A6192E"/>
              </a:solidFill>
            </a:endParaRP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565996"/>
            <a:ext cx="7930382" cy="330705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Clr>
                <a:srgbClr val="C00000"/>
              </a:buClr>
              <a:buFont typeface="Arial" panose="020B0604020202020204" pitchFamily="34" charset="0"/>
              <a:buChar char="•"/>
            </a:pPr>
            <a:r>
              <a:rPr lang="en-US" sz="2200" dirty="0"/>
              <a:t>Updates will be made in response to important events inclusive of, but not limited to:</a:t>
            </a:r>
          </a:p>
          <a:p>
            <a:pPr marL="914365" lvl="1" indent="-457200">
              <a:buClr>
                <a:srgbClr val="C00000"/>
              </a:buClr>
            </a:pPr>
            <a:r>
              <a:rPr lang="en-US" sz="2200" dirty="0"/>
              <a:t>Approval of new treatments (medications or devices) with the potential to impact patient care;</a:t>
            </a:r>
          </a:p>
          <a:p>
            <a:pPr marL="914365" lvl="1" indent="-457200">
              <a:buClr>
                <a:srgbClr val="C00000"/>
              </a:buClr>
            </a:pPr>
            <a:r>
              <a:rPr lang="en-US" sz="2200" dirty="0"/>
              <a:t>Publication of new findings that support a change to a recommendation and/or evidence level of a recommendation; or</a:t>
            </a:r>
          </a:p>
          <a:p>
            <a:pPr marL="914365" lvl="1" indent="-457200">
              <a:buClr>
                <a:srgbClr val="C00000"/>
              </a:buClr>
            </a:pPr>
            <a:r>
              <a:rPr lang="en-US" sz="2200" dirty="0"/>
              <a:t>Publication of a consensus document endorsed by the ADA that necessitates an update of the Standards to align content of the documents</a:t>
            </a:r>
          </a:p>
        </p:txBody>
      </p:sp>
    </p:spTree>
    <p:extLst>
      <p:ext uri="{BB962C8B-B14F-4D97-AF65-F5344CB8AC3E}">
        <p14:creationId xmlns:p14="http://schemas.microsoft.com/office/powerpoint/2010/main" val="30997263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37EBEA-EFD0-4E6D-B7B0-8F6F4084035C}"/>
              </a:ext>
            </a:extLst>
          </p:cNvPr>
          <p:cNvSpPr>
            <a:spLocks noGrp="1"/>
          </p:cNvSpPr>
          <p:nvPr>
            <p:ph type="body" sz="quarter" idx="24"/>
          </p:nvPr>
        </p:nvSpPr>
        <p:spPr/>
        <p:txBody>
          <a:bodyPr/>
          <a:lstStyle/>
          <a:p>
            <a:r>
              <a:rPr lang="en-US"/>
              <a:t>Comprehensive Medical Evaluation and Assessment of Comorbidities</a:t>
            </a:r>
          </a:p>
          <a:p>
            <a:endParaRPr lang="en-US"/>
          </a:p>
        </p:txBody>
      </p:sp>
      <p:sp>
        <p:nvSpPr>
          <p:cNvPr id="22" name="TextBox 21">
            <a:extLst>
              <a:ext uri="{FF2B5EF4-FFF2-40B4-BE49-F238E27FC236}">
                <a16:creationId xmlns:a16="http://schemas.microsoft.com/office/drawing/2014/main" id="{9A3D0768-F6F8-4FF9-99C5-985398F29E1A}"/>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Comprehensive Medical Evaluation and Assessment of Comorbidities: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1):S52-S76</a:t>
            </a:r>
          </a:p>
        </p:txBody>
      </p:sp>
      <p:pic>
        <p:nvPicPr>
          <p:cNvPr id="5" name="Picture 4">
            <a:extLst>
              <a:ext uri="{FF2B5EF4-FFF2-40B4-BE49-F238E27FC236}">
                <a16:creationId xmlns:a16="http://schemas.microsoft.com/office/drawing/2014/main" id="{B55396A8-5CB3-C341-7136-FF33C1F3FE55}"/>
              </a:ext>
            </a:extLst>
          </p:cNvPr>
          <p:cNvPicPr>
            <a:picLocks noChangeAspect="1"/>
          </p:cNvPicPr>
          <p:nvPr/>
        </p:nvPicPr>
        <p:blipFill>
          <a:blip r:embed="rId2"/>
          <a:stretch>
            <a:fillRect/>
          </a:stretch>
        </p:blipFill>
        <p:spPr>
          <a:xfrm>
            <a:off x="1670050" y="522040"/>
            <a:ext cx="4565180" cy="3868586"/>
          </a:xfrm>
          <a:prstGeom prst="rect">
            <a:avLst/>
          </a:prstGeom>
        </p:spPr>
      </p:pic>
    </p:spTree>
    <p:extLst>
      <p:ext uri="{BB962C8B-B14F-4D97-AF65-F5344CB8AC3E}">
        <p14:creationId xmlns:p14="http://schemas.microsoft.com/office/powerpoint/2010/main" val="14519572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37EBEA-EFD0-4E6D-B7B0-8F6F4084035C}"/>
              </a:ext>
            </a:extLst>
          </p:cNvPr>
          <p:cNvSpPr>
            <a:spLocks noGrp="1"/>
          </p:cNvSpPr>
          <p:nvPr>
            <p:ph type="body" sz="quarter" idx="24"/>
          </p:nvPr>
        </p:nvSpPr>
        <p:spPr/>
        <p:txBody>
          <a:bodyPr/>
          <a:lstStyle/>
          <a:p>
            <a:r>
              <a:rPr lang="en-US"/>
              <a:t>Comprehensive Medical Evaluation and Assessment of Comorbidities</a:t>
            </a:r>
          </a:p>
          <a:p>
            <a:endParaRPr lang="en-US"/>
          </a:p>
        </p:txBody>
      </p:sp>
      <p:sp>
        <p:nvSpPr>
          <p:cNvPr id="22" name="TextBox 21">
            <a:extLst>
              <a:ext uri="{FF2B5EF4-FFF2-40B4-BE49-F238E27FC236}">
                <a16:creationId xmlns:a16="http://schemas.microsoft.com/office/drawing/2014/main" id="{9A3D0768-F6F8-4FF9-99C5-985398F29E1A}"/>
              </a:ext>
            </a:extLst>
          </p:cNvPr>
          <p:cNvSpPr txBox="1">
            <a:spLocks noChangeArrowheads="1"/>
          </p:cNvSpPr>
          <p:nvPr/>
        </p:nvSpPr>
        <p:spPr bwMode="auto">
          <a:xfrm>
            <a:off x="136779" y="4520154"/>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Comprehensive Medical Evaluation and Assessment of Comorbidities: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1):S52-S76</a:t>
            </a:r>
          </a:p>
        </p:txBody>
      </p:sp>
      <p:pic>
        <p:nvPicPr>
          <p:cNvPr id="5" name="Picture 4">
            <a:extLst>
              <a:ext uri="{FF2B5EF4-FFF2-40B4-BE49-F238E27FC236}">
                <a16:creationId xmlns:a16="http://schemas.microsoft.com/office/drawing/2014/main" id="{BAB5E23B-6C9C-D948-A65A-6B286174F118}"/>
              </a:ext>
            </a:extLst>
          </p:cNvPr>
          <p:cNvPicPr>
            <a:picLocks noChangeAspect="1"/>
          </p:cNvPicPr>
          <p:nvPr/>
        </p:nvPicPr>
        <p:blipFill>
          <a:blip r:embed="rId2"/>
          <a:stretch>
            <a:fillRect/>
          </a:stretch>
        </p:blipFill>
        <p:spPr>
          <a:xfrm>
            <a:off x="1320800" y="1070462"/>
            <a:ext cx="5995987" cy="2638880"/>
          </a:xfrm>
          <a:prstGeom prst="rect">
            <a:avLst/>
          </a:prstGeom>
        </p:spPr>
      </p:pic>
    </p:spTree>
    <p:extLst>
      <p:ext uri="{BB962C8B-B14F-4D97-AF65-F5344CB8AC3E}">
        <p14:creationId xmlns:p14="http://schemas.microsoft.com/office/powerpoint/2010/main" val="41605922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Immunizations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565996"/>
            <a:ext cx="7930382" cy="55399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4.6</a:t>
            </a:r>
            <a:r>
              <a:rPr lang="en-US" sz="1800"/>
              <a:t> 	</a:t>
            </a:r>
            <a:r>
              <a:rPr lang="en-US" sz="1800" b="0" i="0" u="none" strike="noStrike" baseline="0">
                <a:solidFill>
                  <a:srgbClr val="000000"/>
                </a:solidFill>
              </a:rPr>
              <a:t>Provide routinely recommended vaccinations for children and adults 	 diabetes as indicated by age (see </a:t>
            </a:r>
            <a:r>
              <a:rPr lang="en-US" sz="1800" b="1" i="0" u="none" strike="noStrike" baseline="0">
                <a:solidFill>
                  <a:srgbClr val="000000"/>
                </a:solidFill>
              </a:rPr>
              <a:t>Table 4.4</a:t>
            </a:r>
            <a:r>
              <a:rPr lang="en-US" sz="1800" b="0" i="0" u="none" strike="noStrike" baseline="0">
                <a:solidFill>
                  <a:srgbClr val="000000"/>
                </a:solidFill>
              </a:rPr>
              <a:t>). </a:t>
            </a:r>
            <a:r>
              <a:rPr lang="en-US" sz="1800" b="1" i="0" u="none" strike="noStrike" baseline="0">
                <a:solidFill>
                  <a:srgbClr val="87161F"/>
                </a:solidFill>
              </a:rPr>
              <a:t>A</a:t>
            </a:r>
            <a:endParaRPr lang="en-US" sz="1800" b="1">
              <a:solidFill>
                <a:schemeClr val="accent1"/>
              </a:solidFill>
            </a:endParaRPr>
          </a:p>
        </p:txBody>
      </p:sp>
    </p:spTree>
    <p:extLst>
      <p:ext uri="{BB962C8B-B14F-4D97-AF65-F5344CB8AC3E}">
        <p14:creationId xmlns:p14="http://schemas.microsoft.com/office/powerpoint/2010/main" val="10569079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Immunizations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pic>
        <p:nvPicPr>
          <p:cNvPr id="6" name="Picture 5">
            <a:extLst>
              <a:ext uri="{FF2B5EF4-FFF2-40B4-BE49-F238E27FC236}">
                <a16:creationId xmlns:a16="http://schemas.microsoft.com/office/drawing/2014/main" id="{E23DDB21-AB5C-1106-944F-39843790ECFC}"/>
              </a:ext>
            </a:extLst>
          </p:cNvPr>
          <p:cNvPicPr>
            <a:picLocks noChangeAspect="1"/>
          </p:cNvPicPr>
          <p:nvPr/>
        </p:nvPicPr>
        <p:blipFill>
          <a:blip r:embed="rId2"/>
          <a:stretch>
            <a:fillRect/>
          </a:stretch>
        </p:blipFill>
        <p:spPr>
          <a:xfrm>
            <a:off x="535740" y="1178645"/>
            <a:ext cx="7192210" cy="3538310"/>
          </a:xfrm>
          <a:prstGeom prst="rect">
            <a:avLst/>
          </a:prstGeom>
        </p:spPr>
      </p:pic>
    </p:spTree>
    <p:extLst>
      <p:ext uri="{BB962C8B-B14F-4D97-AF65-F5344CB8AC3E}">
        <p14:creationId xmlns:p14="http://schemas.microsoft.com/office/powerpoint/2010/main" val="27539694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Immunizations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pic>
        <p:nvPicPr>
          <p:cNvPr id="6" name="Picture 5">
            <a:extLst>
              <a:ext uri="{FF2B5EF4-FFF2-40B4-BE49-F238E27FC236}">
                <a16:creationId xmlns:a16="http://schemas.microsoft.com/office/drawing/2014/main" id="{36B97B83-54B9-91EC-4DD5-3419CB363955}"/>
              </a:ext>
            </a:extLst>
          </p:cNvPr>
          <p:cNvPicPr>
            <a:picLocks noChangeAspect="1"/>
          </p:cNvPicPr>
          <p:nvPr/>
        </p:nvPicPr>
        <p:blipFill>
          <a:blip r:embed="rId2"/>
          <a:stretch>
            <a:fillRect/>
          </a:stretch>
        </p:blipFill>
        <p:spPr>
          <a:xfrm>
            <a:off x="802850" y="1152769"/>
            <a:ext cx="6208481" cy="3810000"/>
          </a:xfrm>
          <a:prstGeom prst="rect">
            <a:avLst/>
          </a:prstGeom>
        </p:spPr>
      </p:pic>
    </p:spTree>
    <p:extLst>
      <p:ext uri="{BB962C8B-B14F-4D97-AF65-F5344CB8AC3E}">
        <p14:creationId xmlns:p14="http://schemas.microsoft.com/office/powerpoint/2010/main" val="39055889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dirty="0"/>
              <a:t>Immunizations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grpSp>
        <p:nvGrpSpPr>
          <p:cNvPr id="8" name="Group 7">
            <a:extLst>
              <a:ext uri="{FF2B5EF4-FFF2-40B4-BE49-F238E27FC236}">
                <a16:creationId xmlns:a16="http://schemas.microsoft.com/office/drawing/2014/main" id="{4D8A1CAE-6904-A0DE-EB6E-9E5A85A5F1E7}"/>
              </a:ext>
            </a:extLst>
          </p:cNvPr>
          <p:cNvGrpSpPr/>
          <p:nvPr/>
        </p:nvGrpSpPr>
        <p:grpSpPr>
          <a:xfrm>
            <a:off x="798487" y="1231899"/>
            <a:ext cx="6993217" cy="3457819"/>
            <a:chOff x="622300" y="1178197"/>
            <a:chExt cx="8007350" cy="3968151"/>
          </a:xfrm>
        </p:grpSpPr>
        <p:pic>
          <p:nvPicPr>
            <p:cNvPr id="5" name="Picture 4">
              <a:extLst>
                <a:ext uri="{FF2B5EF4-FFF2-40B4-BE49-F238E27FC236}">
                  <a16:creationId xmlns:a16="http://schemas.microsoft.com/office/drawing/2014/main" id="{22A582AF-91D1-92D5-AE37-B955AE560DEF}"/>
                </a:ext>
              </a:extLst>
            </p:cNvPr>
            <p:cNvPicPr>
              <a:picLocks noChangeAspect="1"/>
            </p:cNvPicPr>
            <p:nvPr/>
          </p:nvPicPr>
          <p:blipFill rotWithShape="1">
            <a:blip r:embed="rId2"/>
            <a:srcRect r="1176" b="11614"/>
            <a:stretch/>
          </p:blipFill>
          <p:spPr>
            <a:xfrm>
              <a:off x="622300" y="1178197"/>
              <a:ext cx="8007350" cy="1812653"/>
            </a:xfrm>
            <a:prstGeom prst="rect">
              <a:avLst/>
            </a:prstGeom>
          </p:spPr>
        </p:pic>
        <p:pic>
          <p:nvPicPr>
            <p:cNvPr id="7" name="Picture 6">
              <a:extLst>
                <a:ext uri="{FF2B5EF4-FFF2-40B4-BE49-F238E27FC236}">
                  <a16:creationId xmlns:a16="http://schemas.microsoft.com/office/drawing/2014/main" id="{91F3C61B-5E12-958B-384F-F03D76F6CEB1}"/>
                </a:ext>
              </a:extLst>
            </p:cNvPr>
            <p:cNvPicPr>
              <a:picLocks noChangeAspect="1"/>
            </p:cNvPicPr>
            <p:nvPr/>
          </p:nvPicPr>
          <p:blipFill>
            <a:blip r:embed="rId3"/>
            <a:stretch>
              <a:fillRect/>
            </a:stretch>
          </p:blipFill>
          <p:spPr>
            <a:xfrm>
              <a:off x="622300" y="2945582"/>
              <a:ext cx="8007350" cy="2200766"/>
            </a:xfrm>
            <a:prstGeom prst="rect">
              <a:avLst/>
            </a:prstGeom>
          </p:spPr>
        </p:pic>
      </p:grpSp>
    </p:spTree>
    <p:extLst>
      <p:ext uri="{BB962C8B-B14F-4D97-AF65-F5344CB8AC3E}">
        <p14:creationId xmlns:p14="http://schemas.microsoft.com/office/powerpoint/2010/main" val="16138670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Autoimmune Diseases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151323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4.7</a:t>
            </a:r>
            <a:r>
              <a:rPr lang="en-US" sz="1800"/>
              <a:t> 	</a:t>
            </a:r>
            <a:r>
              <a:rPr lang="en-US" sz="1800" b="0" i="0" u="none" strike="noStrike" baseline="0"/>
              <a:t>People with type 1 diabetes should be screened for autoimmune 	thyroid </a:t>
            </a:r>
            <a:r>
              <a:rPr lang="en-US" sz="1800" b="0" i="0" u="none" strike="noStrike" baseline="0">
                <a:solidFill>
                  <a:srgbClr val="000000"/>
                </a:solidFill>
              </a:rPr>
              <a:t>disease soon after diagnosis and periodically thereafter. </a:t>
            </a:r>
            <a:r>
              <a:rPr lang="en-US" sz="1800" b="1" i="0" u="none" strike="noStrike" baseline="0">
                <a:solidFill>
                  <a:srgbClr val="87161F"/>
                </a:solidFill>
              </a:rPr>
              <a:t>B</a:t>
            </a:r>
            <a:endParaRPr lang="en-US" sz="1800" b="1" i="0" u="none" strike="noStrike" baseline="0"/>
          </a:p>
          <a:p>
            <a:pPr algn="l"/>
            <a:r>
              <a:rPr lang="en-US" sz="1800">
                <a:solidFill>
                  <a:srgbClr val="A6192E"/>
                </a:solidFill>
              </a:rPr>
              <a:t>4.8</a:t>
            </a:r>
            <a:r>
              <a:rPr lang="en-US" sz="1800"/>
              <a:t> 	</a:t>
            </a:r>
            <a:r>
              <a:rPr lang="en-US" sz="1800" b="0" i="0" u="none" strike="noStrike" baseline="0">
                <a:solidFill>
                  <a:srgbClr val="000000"/>
                </a:solidFill>
              </a:rPr>
              <a:t>Adults with type 1 diabetes should be screened for celiac disease in 	the presence of gastrointestinal symptoms, signs, laboratory 	manifestations, or clinical suspicion suggestive of celiac disease. </a:t>
            </a:r>
            <a:r>
              <a:rPr lang="en-US" sz="1800" b="1" i="0" u="none" strike="noStrike" baseline="0">
                <a:solidFill>
                  <a:srgbClr val="87161F"/>
                </a:solidFill>
              </a:rPr>
              <a:t>B</a:t>
            </a:r>
            <a:endParaRPr lang="en-US" sz="2000" b="1">
              <a:solidFill>
                <a:schemeClr val="accent1"/>
              </a:solidFill>
            </a:endParaRPr>
          </a:p>
        </p:txBody>
      </p:sp>
    </p:spTree>
    <p:extLst>
      <p:ext uri="{BB962C8B-B14F-4D97-AF65-F5344CB8AC3E}">
        <p14:creationId xmlns:p14="http://schemas.microsoft.com/office/powerpoint/2010/main" val="11621974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Bone Health</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4.9</a:t>
            </a:r>
            <a:r>
              <a:rPr lang="en-US" sz="1800"/>
              <a:t> 	</a:t>
            </a:r>
            <a:r>
              <a:rPr lang="en-US" sz="1800" b="0" i="0" u="none" strike="noStrike" baseline="0">
                <a:solidFill>
                  <a:srgbClr val="000000"/>
                </a:solidFill>
              </a:rPr>
              <a:t>Fracture risk should be assessed in older adults with diabetes as a 	part of routine care in diabetes clinical practice, according to risk 	factors and comorbidities. </a:t>
            </a:r>
            <a:r>
              <a:rPr lang="en-US" sz="1800" b="1" i="0" u="none" strike="noStrike" baseline="0">
                <a:solidFill>
                  <a:srgbClr val="87161F"/>
                </a:solidFill>
              </a:rPr>
              <a:t>A</a:t>
            </a:r>
          </a:p>
          <a:p>
            <a:pPr algn="l"/>
            <a:r>
              <a:rPr lang="en-US" sz="1800">
                <a:solidFill>
                  <a:srgbClr val="A6192E"/>
                </a:solidFill>
              </a:rPr>
              <a:t>4.10</a:t>
            </a:r>
            <a:r>
              <a:rPr lang="en-US" sz="1800"/>
              <a:t> 	</a:t>
            </a:r>
            <a:r>
              <a:rPr lang="en-US" sz="1800" b="0" i="0" u="none" strike="noStrike" baseline="0">
                <a:solidFill>
                  <a:srgbClr val="000000"/>
                </a:solidFill>
              </a:rPr>
              <a:t>Monitor bone mineral density using dual-energy X-ray absorptiometry 	of high-risk older adults with diabetes (aged &gt;65 years) and younger 	individuals with diabetes and multiple risk factors every 2–3 years. </a:t>
            </a:r>
            <a:r>
              <a:rPr lang="en-US" sz="1800" b="1" i="0" u="none" strike="noStrike" baseline="0">
                <a:solidFill>
                  <a:srgbClr val="87161F"/>
                </a:solidFill>
              </a:rPr>
              <a:t>A</a:t>
            </a:r>
          </a:p>
          <a:p>
            <a:pPr algn="l"/>
            <a:r>
              <a:rPr lang="en-US" sz="1800" b="0" i="0" u="none" strike="noStrike" baseline="0">
                <a:solidFill>
                  <a:srgbClr val="A6192E"/>
                </a:solidFill>
              </a:rPr>
              <a:t>4.11</a:t>
            </a:r>
            <a:r>
              <a:rPr lang="en-US" sz="1800" b="0" i="0" u="none" strike="noStrike" baseline="0"/>
              <a:t> 	Clinicians should consider the potential adverse impact on bone 	health when selecting pharmacological options to lower glucose 	levels in people with diabetes. Prioritizing medications with a proven 	safety profile for bones is recommended, particularly for </a:t>
            </a:r>
            <a:r>
              <a:rPr lang="en-US" sz="1800" b="0" i="0" u="none" strike="noStrike" baseline="0">
                <a:solidFill>
                  <a:srgbClr val="000000"/>
                </a:solidFill>
              </a:rPr>
              <a:t>those at 	elevated risk for fractures. </a:t>
            </a:r>
            <a:r>
              <a:rPr lang="en-US" sz="1800" b="1" i="0" u="none" strike="noStrike" baseline="0">
                <a:solidFill>
                  <a:srgbClr val="87161F"/>
                </a:solidFill>
              </a:rPr>
              <a:t>A</a:t>
            </a:r>
            <a:endParaRPr lang="en-US" sz="2000" b="1">
              <a:solidFill>
                <a:schemeClr val="accent1"/>
              </a:solidFill>
            </a:endParaRPr>
          </a:p>
        </p:txBody>
      </p:sp>
    </p:spTree>
    <p:extLst>
      <p:ext uri="{BB962C8B-B14F-4D97-AF65-F5344CB8AC3E}">
        <p14:creationId xmlns:p14="http://schemas.microsoft.com/office/powerpoint/2010/main" val="111820175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Bone Health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33034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4.12</a:t>
            </a:r>
            <a:r>
              <a:rPr lang="en-US" sz="1800"/>
              <a:t> 	</a:t>
            </a:r>
            <a:r>
              <a:rPr lang="en-US" sz="1800" b="0" i="0" u="none" strike="noStrike" baseline="0">
                <a:solidFill>
                  <a:srgbClr val="000000"/>
                </a:solidFill>
              </a:rPr>
              <a:t>To reduce the risk of falls and fractures, glycemic management goals 	should be individualized for people with diabetes at a higher risk of 	fracture. </a:t>
            </a:r>
            <a:r>
              <a:rPr lang="en-US" sz="1800" b="1" i="0" u="none" strike="noStrike" baseline="0">
                <a:solidFill>
                  <a:srgbClr val="87161F"/>
                </a:solidFill>
              </a:rPr>
              <a:t>C</a:t>
            </a:r>
            <a:r>
              <a:rPr lang="en-US" sz="1800" b="0" i="0" u="none" strike="noStrike" baseline="0">
                <a:solidFill>
                  <a:srgbClr val="87161F"/>
                </a:solidFill>
              </a:rPr>
              <a:t> </a:t>
            </a:r>
            <a:r>
              <a:rPr lang="en-US" sz="1800" b="0" i="0" u="none" strike="noStrike" baseline="0">
                <a:solidFill>
                  <a:srgbClr val="000000"/>
                </a:solidFill>
              </a:rPr>
              <a:t>Prioritize use of glucose-lowering medications that are 	associated with low risk for hypoglycemia to avoid falls. </a:t>
            </a:r>
            <a:r>
              <a:rPr lang="en-US" sz="1800" b="1" i="0" u="none" strike="noStrike" baseline="0">
                <a:solidFill>
                  <a:srgbClr val="87161F"/>
                </a:solidFill>
              </a:rPr>
              <a:t>E</a:t>
            </a:r>
          </a:p>
          <a:p>
            <a:pPr algn="l"/>
            <a:r>
              <a:rPr lang="en-US" sz="1800">
                <a:solidFill>
                  <a:srgbClr val="A6192E"/>
                </a:solidFill>
              </a:rPr>
              <a:t>4.13</a:t>
            </a:r>
            <a:r>
              <a:rPr lang="en-US" sz="1800"/>
              <a:t> 	</a:t>
            </a:r>
            <a:r>
              <a:rPr lang="en-US" sz="1800" b="0" i="0" u="none" strike="noStrike" baseline="0">
                <a:solidFill>
                  <a:srgbClr val="000000"/>
                </a:solidFill>
              </a:rPr>
              <a:t>Advise people with diabetes on their intake of calcium and vitamin D 	to ensure it meets the recommended daily allowance for those at risk 	for fracture, either through their diet or supplemental means. </a:t>
            </a:r>
            <a:r>
              <a:rPr lang="en-US" sz="1800" b="1" i="0" u="none" strike="noStrike" baseline="0">
                <a:solidFill>
                  <a:srgbClr val="87161F"/>
                </a:solidFill>
              </a:rPr>
              <a:t>B</a:t>
            </a:r>
          </a:p>
          <a:p>
            <a:pPr algn="l"/>
            <a:r>
              <a:rPr lang="en-US" sz="1800" b="0" i="0" u="none" strike="noStrike" baseline="0">
                <a:solidFill>
                  <a:srgbClr val="A6192E"/>
                </a:solidFill>
              </a:rPr>
              <a:t>4.14</a:t>
            </a:r>
            <a:r>
              <a:rPr lang="en-US" sz="1800" b="0" i="0" u="none" strike="noStrike" baseline="0"/>
              <a:t> 	</a:t>
            </a:r>
            <a:r>
              <a:rPr lang="en-US" sz="1800" b="0" i="0" u="none" strike="noStrike" baseline="0">
                <a:solidFill>
                  <a:srgbClr val="000000"/>
                </a:solidFill>
              </a:rPr>
              <a:t>Antiresorptive medications and osteoanabolic agents should be 	considered for people with diabetes who have low bone mineral 	density with a T-score ≤ -2.0 or have experienced fragility fractures. 	</a:t>
            </a:r>
            <a:r>
              <a:rPr lang="en-US" sz="1800" b="1" i="0" u="none" strike="noStrike" baseline="0">
                <a:solidFill>
                  <a:srgbClr val="87161F"/>
                </a:solidFill>
              </a:rPr>
              <a:t>B</a:t>
            </a:r>
            <a:endParaRPr lang="en-US" sz="2000" b="1">
              <a:solidFill>
                <a:schemeClr val="accent1"/>
              </a:solidFill>
            </a:endParaRPr>
          </a:p>
        </p:txBody>
      </p:sp>
    </p:spTree>
    <p:extLst>
      <p:ext uri="{BB962C8B-B14F-4D97-AF65-F5344CB8AC3E}">
        <p14:creationId xmlns:p14="http://schemas.microsoft.com/office/powerpoint/2010/main" val="25732989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Cognitive Impairment/Dementia</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83099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4.15</a:t>
            </a:r>
            <a:r>
              <a:rPr lang="en-US" sz="1800"/>
              <a:t> 	</a:t>
            </a:r>
            <a:r>
              <a:rPr lang="en-US" sz="1800" b="0" i="0" u="none" strike="noStrike" baseline="0">
                <a:solidFill>
                  <a:srgbClr val="000000"/>
                </a:solidFill>
              </a:rPr>
              <a:t>In the presence of cognitive impairment, diabetes treatment plans 	should be simplified as much as possible and tailored to minimize the 	risk of hypoglycemia. </a:t>
            </a:r>
            <a:r>
              <a:rPr lang="en-US" sz="1800" b="1" i="0" u="none" strike="noStrike" baseline="0">
                <a:solidFill>
                  <a:srgbClr val="87161F"/>
                </a:solidFill>
              </a:rPr>
              <a:t>B</a:t>
            </a:r>
            <a:endParaRPr lang="en-US" sz="1800" b="1">
              <a:solidFill>
                <a:srgbClr val="A6192E"/>
              </a:solidFill>
            </a:endParaRPr>
          </a:p>
        </p:txBody>
      </p:sp>
    </p:spTree>
    <p:extLst>
      <p:ext uri="{BB962C8B-B14F-4D97-AF65-F5344CB8AC3E}">
        <p14:creationId xmlns:p14="http://schemas.microsoft.com/office/powerpoint/2010/main" val="2483295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016219-367F-473E-9673-B013481024EE}"/>
              </a:ext>
            </a:extLst>
          </p:cNvPr>
          <p:cNvSpPr txBox="1">
            <a:spLocks noChangeArrowheads="1"/>
          </p:cNvSpPr>
          <p:nvPr/>
        </p:nvSpPr>
        <p:spPr bwMode="auto">
          <a:xfrm>
            <a:off x="869031" y="6497719"/>
            <a:ext cx="56381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prstClr val="white"/>
                </a:solidFill>
                <a:latin typeface="Helvetica" pitchFamily="34" charset="0"/>
                <a:ea typeface="ヒラギノ角ゴ Pro W3" charset="-128"/>
              </a:rPr>
              <a:t>Introduction: </a:t>
            </a:r>
            <a:br>
              <a:rPr lang="en-US" sz="1200">
                <a:solidFill>
                  <a:prstClr val="white"/>
                </a:solidFill>
                <a:latin typeface="Helvetica" pitchFamily="34" charset="0"/>
                <a:ea typeface="ヒラギノ角ゴ Pro W3" charset="-128"/>
              </a:rPr>
            </a:br>
            <a:r>
              <a:rPr lang="en-US" sz="1200" i="1">
                <a:solidFill>
                  <a:prstClr val="white"/>
                </a:solidFill>
                <a:ea typeface="ヒラギノ角ゴ Pro W3" charset="-128"/>
              </a:rPr>
              <a:t>Standards of Medical Care in Diabetes - 2019</a:t>
            </a:r>
            <a:r>
              <a:rPr lang="en-US" sz="1200">
                <a:solidFill>
                  <a:prstClr val="white"/>
                </a:solidFill>
                <a:latin typeface="Helvetica" pitchFamily="34" charset="0"/>
                <a:ea typeface="ヒラギノ角ゴ Pro W3" charset="-128"/>
              </a:rPr>
              <a:t>. </a:t>
            </a:r>
            <a:r>
              <a:rPr lang="en-US" sz="1200" i="1">
                <a:solidFill>
                  <a:prstClr val="white"/>
                </a:solidFill>
                <a:latin typeface="Helvetica" pitchFamily="34" charset="0"/>
                <a:ea typeface="ヒラギノ角ゴ Pro W3" charset="-128"/>
              </a:rPr>
              <a:t>Diabetes Care </a:t>
            </a:r>
            <a:r>
              <a:rPr lang="en-US" sz="1200">
                <a:solidFill>
                  <a:prstClr val="white"/>
                </a:solidFill>
                <a:latin typeface="Helvetica" pitchFamily="34" charset="0"/>
                <a:ea typeface="ヒラギノ角ゴ Pro W3" charset="-128"/>
              </a:rPr>
              <a:t>2019;42(Suppl. 1):S1-S2</a:t>
            </a:r>
          </a:p>
        </p:txBody>
      </p:sp>
      <p:sp>
        <p:nvSpPr>
          <p:cNvPr id="6" name="Slide Number Placeholder 1">
            <a:extLst>
              <a:ext uri="{FF2B5EF4-FFF2-40B4-BE49-F238E27FC236}">
                <a16:creationId xmlns:a16="http://schemas.microsoft.com/office/drawing/2014/main" id="{E3C71F95-0789-4BBD-A469-ECB382AC65FA}"/>
              </a:ext>
            </a:extLst>
          </p:cNvPr>
          <p:cNvSpPr txBox="1">
            <a:spLocks/>
          </p:cNvSpPr>
          <p:nvPr/>
        </p:nvSpPr>
        <p:spPr>
          <a:xfrm>
            <a:off x="235873" y="6468763"/>
            <a:ext cx="400127" cy="17727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D877B3-D348-4611-9BDB-C5374591D951}" type="slidenum">
              <a:rPr lang="en-US" smtClean="0"/>
              <a:pPr/>
              <a:t>7</a:t>
            </a:fld>
            <a:endParaRPr lang="en-US"/>
          </a:p>
        </p:txBody>
      </p:sp>
      <p:sp>
        <p:nvSpPr>
          <p:cNvPr id="8" name="TextBox 7">
            <a:extLst>
              <a:ext uri="{FF2B5EF4-FFF2-40B4-BE49-F238E27FC236}">
                <a16:creationId xmlns:a16="http://schemas.microsoft.com/office/drawing/2014/main" id="{40903293-B5E0-4082-8828-629EDD6CA331}"/>
              </a:ext>
            </a:extLst>
          </p:cNvPr>
          <p:cNvSpPr txBox="1">
            <a:spLocks noChangeArrowheads="1"/>
          </p:cNvSpPr>
          <p:nvPr/>
        </p:nvSpPr>
        <p:spPr bwMode="auto">
          <a:xfrm>
            <a:off x="438404" y="4613816"/>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Introduction: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1):S1-S4</a:t>
            </a:r>
          </a:p>
        </p:txBody>
      </p:sp>
      <p:pic>
        <p:nvPicPr>
          <p:cNvPr id="3" name="Picture 2">
            <a:extLst>
              <a:ext uri="{FF2B5EF4-FFF2-40B4-BE49-F238E27FC236}">
                <a16:creationId xmlns:a16="http://schemas.microsoft.com/office/drawing/2014/main" id="{CBB01E32-BDC5-3AD5-DBDD-ED70489E4262}"/>
              </a:ext>
            </a:extLst>
          </p:cNvPr>
          <p:cNvPicPr>
            <a:picLocks noChangeAspect="1"/>
          </p:cNvPicPr>
          <p:nvPr/>
        </p:nvPicPr>
        <p:blipFill>
          <a:blip r:embed="rId2"/>
          <a:stretch>
            <a:fillRect/>
          </a:stretch>
        </p:blipFill>
        <p:spPr>
          <a:xfrm>
            <a:off x="488948" y="705971"/>
            <a:ext cx="4627030" cy="3984036"/>
          </a:xfrm>
          <a:prstGeom prst="rect">
            <a:avLst/>
          </a:prstGeom>
        </p:spPr>
      </p:pic>
    </p:spTree>
    <p:extLst>
      <p:ext uri="{BB962C8B-B14F-4D97-AF65-F5344CB8AC3E}">
        <p14:creationId xmlns:p14="http://schemas.microsoft.com/office/powerpoint/2010/main" val="13112419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Diabetes and COVID-19</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296491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4.16</a:t>
            </a:r>
            <a:r>
              <a:rPr lang="en-US" sz="1600" dirty="0"/>
              <a:t> 	</a:t>
            </a:r>
            <a:r>
              <a:rPr lang="en-US" sz="1600" b="0" i="0" u="none" strike="noStrike" baseline="0" dirty="0"/>
              <a:t>Health care professionals should help people with diabetes aim to achieve 	individualized glycemic goals to reduce the risk of macrovascular and 	microvascular risk as well as reduce the risk of coronavirus disease </a:t>
            </a:r>
            <a:r>
              <a:rPr lang="en-US" sz="1600" b="0" i="0" u="none" strike="noStrike" baseline="0" dirty="0">
                <a:solidFill>
                  <a:srgbClr val="000000"/>
                </a:solidFill>
              </a:rPr>
              <a:t>2019 	(COVID-19) and its complications. </a:t>
            </a:r>
            <a:r>
              <a:rPr lang="en-US" sz="1600" b="1" i="0" u="none" strike="noStrike" baseline="0" dirty="0">
                <a:solidFill>
                  <a:srgbClr val="87161F"/>
                </a:solidFill>
              </a:rPr>
              <a:t>B </a:t>
            </a:r>
          </a:p>
          <a:p>
            <a:pPr algn="l"/>
            <a:r>
              <a:rPr lang="en-US" sz="1600" dirty="0">
                <a:solidFill>
                  <a:srgbClr val="A6192E"/>
                </a:solidFill>
              </a:rPr>
              <a:t>4.17 	</a:t>
            </a:r>
            <a:r>
              <a:rPr lang="en-US" sz="1600" b="0" i="0" u="none" strike="noStrike" baseline="0" dirty="0">
                <a:solidFill>
                  <a:srgbClr val="000000"/>
                </a:solidFill>
              </a:rPr>
              <a:t>As we move into the recovery phase, diabetes health care services and 	practitioners should address the impact of the COVID-19 pandemic in higher-	risk groups, including minority, socioeconomically deprived, and older 	populations. </a:t>
            </a:r>
            <a:r>
              <a:rPr lang="en-US" sz="1600" b="1" i="0" u="none" strike="noStrike" baseline="0" dirty="0">
                <a:solidFill>
                  <a:srgbClr val="87161F"/>
                </a:solidFill>
              </a:rPr>
              <a:t>B</a:t>
            </a:r>
            <a:endParaRPr lang="en-US" sz="1600" b="1" dirty="0">
              <a:solidFill>
                <a:srgbClr val="87161F"/>
              </a:solidFill>
            </a:endParaRPr>
          </a:p>
          <a:p>
            <a:pPr algn="l"/>
            <a:r>
              <a:rPr lang="en-US" sz="1600" dirty="0">
                <a:solidFill>
                  <a:srgbClr val="A6192E"/>
                </a:solidFill>
              </a:rPr>
              <a:t>4.18 	</a:t>
            </a:r>
            <a:r>
              <a:rPr lang="en-US" sz="1600" b="0" i="0" u="none" strike="noStrike" baseline="0" dirty="0">
                <a:solidFill>
                  <a:srgbClr val="000000"/>
                </a:solidFill>
              </a:rPr>
              <a:t>People with diabetes who have been infected with severe acute respiratory 	syndrome coronavirus 2 (SARSCoV-2) should be followed up in the longer 	term to assess complications and symptoms of long COVID-19. </a:t>
            </a:r>
            <a:r>
              <a:rPr lang="en-US" sz="1600" b="1" i="0" u="none" strike="noStrike" baseline="0" dirty="0">
                <a:solidFill>
                  <a:srgbClr val="87161F"/>
                </a:solidFill>
              </a:rPr>
              <a:t>E</a:t>
            </a:r>
            <a:endParaRPr lang="en-US" sz="1600" b="1" dirty="0">
              <a:solidFill>
                <a:srgbClr val="87161F"/>
              </a:solidFill>
            </a:endParaRPr>
          </a:p>
        </p:txBody>
      </p:sp>
    </p:spTree>
    <p:extLst>
      <p:ext uri="{BB962C8B-B14F-4D97-AF65-F5344CB8AC3E}">
        <p14:creationId xmlns:p14="http://schemas.microsoft.com/office/powerpoint/2010/main" val="38328658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Diabetes and COVID-19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191847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4.19</a:t>
            </a:r>
            <a:r>
              <a:rPr lang="en-US" sz="1600"/>
              <a:t> 	</a:t>
            </a:r>
            <a:r>
              <a:rPr lang="en-US" sz="1800" b="0" i="0" u="none" strike="noStrike" baseline="0">
                <a:solidFill>
                  <a:srgbClr val="000000"/>
                </a:solidFill>
              </a:rPr>
              <a:t>New-onset diabetes cases should receive routine clinic follow-up</a:t>
            </a:r>
            <a:r>
              <a:rPr lang="en-US" sz="1800">
                <a:solidFill>
                  <a:srgbClr val="000000"/>
                </a:solidFill>
              </a:rPr>
              <a:t> </a:t>
            </a:r>
            <a:r>
              <a:rPr lang="en-US" sz="1800" b="0" i="0" u="none" strike="noStrike" baseline="0">
                <a:solidFill>
                  <a:srgbClr val="000000"/>
                </a:solidFill>
              </a:rPr>
              <a:t>to 	determine if the condition is transient. </a:t>
            </a:r>
            <a:r>
              <a:rPr lang="en-US" sz="1800" b="1" i="0" u="none" strike="noStrike" baseline="0">
                <a:solidFill>
                  <a:srgbClr val="87161F"/>
                </a:solidFill>
              </a:rPr>
              <a:t>B</a:t>
            </a:r>
          </a:p>
          <a:p>
            <a:pPr algn="l"/>
            <a:r>
              <a:rPr lang="en-US" sz="1600">
                <a:solidFill>
                  <a:srgbClr val="A6192E"/>
                </a:solidFill>
              </a:rPr>
              <a:t>4.20 	</a:t>
            </a:r>
            <a:r>
              <a:rPr lang="en-US" sz="1800" b="0" i="0" u="none" strike="noStrike" baseline="0">
                <a:solidFill>
                  <a:srgbClr val="000000"/>
                </a:solidFill>
              </a:rPr>
              <a:t>There is no clear indication to change prescribing of glucose-lowering 	therapies in people with diabetes infected by SARS-CoV-2. </a:t>
            </a:r>
            <a:r>
              <a:rPr lang="en-US" sz="1800" b="1" i="0" u="none" strike="noStrike" baseline="0">
                <a:solidFill>
                  <a:srgbClr val="87161F"/>
                </a:solidFill>
              </a:rPr>
              <a:t>B</a:t>
            </a:r>
          </a:p>
          <a:p>
            <a:pPr algn="l"/>
            <a:r>
              <a:rPr lang="en-US" sz="1600">
                <a:solidFill>
                  <a:srgbClr val="A6192E"/>
                </a:solidFill>
              </a:rPr>
              <a:t>4.21 	</a:t>
            </a:r>
            <a:r>
              <a:rPr lang="en-US" sz="1800" b="0" i="0" u="none" strike="noStrike" baseline="0">
                <a:solidFill>
                  <a:srgbClr val="000000"/>
                </a:solidFill>
              </a:rPr>
              <a:t>People with diabetes should be prioritized and offered SARS-CoV-2 	vaccines and vaccine boosters. </a:t>
            </a:r>
            <a:r>
              <a:rPr lang="en-US" sz="1800" b="1" i="0" u="none" strike="noStrike" baseline="0">
                <a:solidFill>
                  <a:srgbClr val="87161F"/>
                </a:solidFill>
              </a:rPr>
              <a:t>B</a:t>
            </a:r>
            <a:endParaRPr lang="en-US" sz="1600" b="1">
              <a:solidFill>
                <a:srgbClr val="87161F"/>
              </a:solidFill>
            </a:endParaRPr>
          </a:p>
        </p:txBody>
      </p:sp>
    </p:spTree>
    <p:extLst>
      <p:ext uri="{BB962C8B-B14F-4D97-AF65-F5344CB8AC3E}">
        <p14:creationId xmlns:p14="http://schemas.microsoft.com/office/powerpoint/2010/main" val="187698542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Disability </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166199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4.22</a:t>
            </a:r>
            <a:r>
              <a:rPr lang="en-US" sz="1800"/>
              <a:t> 	</a:t>
            </a:r>
            <a:r>
              <a:rPr lang="en-US" sz="1800" b="0" i="0" u="none" strike="noStrike" baseline="0">
                <a:solidFill>
                  <a:srgbClr val="000000"/>
                </a:solidFill>
              </a:rPr>
              <a:t>An assessment of disability should be performed at each visit for 	people with diabetes. If a disability is impacting functional ability or 	capacity to manage their diabetes, a referral should be made to an 	appropriate health care professional specializing in disability (e.g., 	physical medicine and rehabilitation specialist, physical therapist, 	occupational therapist, speech-language pathologist). </a:t>
            </a:r>
            <a:r>
              <a:rPr lang="en-US" sz="1800" b="1" i="0" u="none" strike="noStrike" baseline="0">
                <a:solidFill>
                  <a:srgbClr val="87161F"/>
                </a:solidFill>
              </a:rPr>
              <a:t>E</a:t>
            </a:r>
            <a:endParaRPr lang="en-US" sz="1800" b="1">
              <a:solidFill>
                <a:srgbClr val="A6192E"/>
              </a:solidFill>
            </a:endParaRPr>
          </a:p>
        </p:txBody>
      </p:sp>
    </p:spTree>
    <p:extLst>
      <p:ext uri="{BB962C8B-B14F-4D97-AF65-F5344CB8AC3E}">
        <p14:creationId xmlns:p14="http://schemas.microsoft.com/office/powerpoint/2010/main" val="27314647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Low Testosterone in Men</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18780"/>
            <a:ext cx="7930382" cy="110799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4.23</a:t>
            </a:r>
            <a:r>
              <a:rPr lang="en-US" sz="1800"/>
              <a:t> 	</a:t>
            </a:r>
            <a:r>
              <a:rPr lang="en-US" sz="1800" b="0" i="0" u="none" strike="noStrike" baseline="0">
                <a:solidFill>
                  <a:srgbClr val="000000"/>
                </a:solidFill>
              </a:rPr>
              <a:t>In men with diabetes who have symptoms or signs of hypogonadism, 	such as decreased sexual desire (libido) or activity or erectile 	dysfunction, consider screening with a morning serum testosterone 	level. </a:t>
            </a:r>
            <a:r>
              <a:rPr lang="en-US" sz="1800" b="1" i="0" u="none" strike="noStrike" baseline="0">
                <a:solidFill>
                  <a:srgbClr val="87161F"/>
                </a:solidFill>
              </a:rPr>
              <a:t>B</a:t>
            </a:r>
            <a:endParaRPr lang="en-US" sz="1800" b="1">
              <a:solidFill>
                <a:srgbClr val="A6192E"/>
              </a:solidFill>
            </a:endParaRPr>
          </a:p>
        </p:txBody>
      </p:sp>
    </p:spTree>
    <p:extLst>
      <p:ext uri="{BB962C8B-B14F-4D97-AF65-F5344CB8AC3E}">
        <p14:creationId xmlns:p14="http://schemas.microsoft.com/office/powerpoint/2010/main" val="34126467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36608"/>
            <a:ext cx="7775110" cy="609398"/>
          </a:xfrm>
        </p:spPr>
        <p:txBody>
          <a:bodyPr/>
          <a:lstStyle/>
          <a:p>
            <a:r>
              <a:rPr lang="en-US" sz="2200" dirty="0"/>
              <a:t>Nonalcoholic Fatty Liver Disease and Nonalcoholic Steatohepatitis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63230"/>
            <a:ext cx="7930382" cy="2898229"/>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4.24a</a:t>
            </a:r>
            <a:r>
              <a:rPr lang="en-US" sz="1800" dirty="0"/>
              <a:t> 	</a:t>
            </a:r>
            <a:r>
              <a:rPr lang="en-US" sz="1800" b="0" i="0" u="none" strike="noStrike" baseline="0" dirty="0">
                <a:solidFill>
                  <a:srgbClr val="000000"/>
                </a:solidFill>
              </a:rPr>
              <a:t>Adults with type 2 diabetes or prediabetes, particularly those with 	obesity or cardiometabolic risk factors or established cardiovascular 	disease, should be screened/risk stratified for clinically significant 	liver fibrosis (defined as moderate fibrosis to cirrhosis) using a 	calculated fibrosis-4 index (FIB-4) (derived from age, ALT, AST, and 	platelets [mdcalc.com/calc/2200/ fibrosis4-fib-4-index-liver-fibrosis]), 	even if they have normal liver enzymes. </a:t>
            </a:r>
            <a:r>
              <a:rPr lang="en-US" sz="1800" b="0" i="0" u="none" strike="noStrike" baseline="0" dirty="0">
                <a:solidFill>
                  <a:srgbClr val="87161F"/>
                </a:solidFill>
              </a:rPr>
              <a:t>B </a:t>
            </a:r>
          </a:p>
          <a:p>
            <a:pPr algn="l"/>
            <a:r>
              <a:rPr lang="en-US" sz="1800" dirty="0">
                <a:solidFill>
                  <a:srgbClr val="A6192E"/>
                </a:solidFill>
              </a:rPr>
              <a:t>4.24b 	</a:t>
            </a:r>
            <a:r>
              <a:rPr lang="en-US" sz="1800" b="0" i="0" u="none" strike="noStrike" baseline="0" dirty="0">
                <a:solidFill>
                  <a:srgbClr val="000000"/>
                </a:solidFill>
              </a:rPr>
              <a:t>Adults with diabetes or prediabetes with persistently elevated plasma 	aminotransferase levels for &gt; 6 months and low FIB-4 should be 	evaluated for other causes of liver disease. </a:t>
            </a:r>
            <a:r>
              <a:rPr lang="en-US" sz="1800" b="0" i="0" u="none" strike="noStrike" baseline="0" dirty="0">
                <a:solidFill>
                  <a:srgbClr val="87161F"/>
                </a:solidFill>
              </a:rPr>
              <a:t>B</a:t>
            </a:r>
            <a:endParaRPr lang="en-US" sz="1800" dirty="0">
              <a:solidFill>
                <a:srgbClr val="A6192E"/>
              </a:solidFill>
            </a:endParaRPr>
          </a:p>
        </p:txBody>
      </p:sp>
    </p:spTree>
    <p:extLst>
      <p:ext uri="{BB962C8B-B14F-4D97-AF65-F5344CB8AC3E}">
        <p14:creationId xmlns:p14="http://schemas.microsoft.com/office/powerpoint/2010/main" val="41812620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36607"/>
            <a:ext cx="7775110" cy="609398"/>
          </a:xfrm>
        </p:spPr>
        <p:txBody>
          <a:bodyPr/>
          <a:lstStyle/>
          <a:p>
            <a:r>
              <a:rPr lang="en-US" sz="2200" dirty="0"/>
              <a:t>Nonalcoholic Fatty Liver Disease and Nonalcoholic Steatohepatitis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63230"/>
            <a:ext cx="7930382" cy="262123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4.25</a:t>
            </a:r>
            <a:r>
              <a:rPr lang="en-US" sz="1800"/>
              <a:t> 	</a:t>
            </a:r>
            <a:r>
              <a:rPr lang="en-US" sz="1800" b="0" i="0" u="none" strike="noStrike" baseline="0">
                <a:solidFill>
                  <a:srgbClr val="000000"/>
                </a:solidFill>
              </a:rPr>
              <a:t>Adults with type 2 diabetes or prediabetes with an indeterminate or 	high FIB-4 should have additional risk stratification by liver stiffness 	measurement with transient elastography or the blood biomarker 	enhanced liver fibrosis (ELF). </a:t>
            </a:r>
            <a:r>
              <a:rPr lang="en-US" sz="1800" b="1" i="0" u="none" strike="noStrike" baseline="0">
                <a:solidFill>
                  <a:srgbClr val="87161F"/>
                </a:solidFill>
              </a:rPr>
              <a:t>B</a:t>
            </a:r>
          </a:p>
          <a:p>
            <a:pPr algn="l"/>
            <a:r>
              <a:rPr lang="en-US" sz="1800">
                <a:solidFill>
                  <a:srgbClr val="A6192E"/>
                </a:solidFill>
              </a:rPr>
              <a:t>4.26 	</a:t>
            </a:r>
            <a:r>
              <a:rPr lang="en-US" sz="1800" b="0" i="0" u="none" strike="noStrike" baseline="0">
                <a:solidFill>
                  <a:srgbClr val="000000"/>
                </a:solidFill>
              </a:rPr>
              <a:t>Adults with type 2 diabetes or prediabetes with indeterminate results 	or at high risk for significant liver fibrosis (i.e., by FIB-4, liver stiffness 	measurement, or ELF) should be referred to a gastroenterologist or 	hepatologist for further workup. Interprofessional care is 	recommended for long-term management. </a:t>
            </a:r>
            <a:r>
              <a:rPr lang="en-US" sz="1800" b="1" i="0" u="none" strike="noStrike" baseline="0">
                <a:solidFill>
                  <a:srgbClr val="87161F"/>
                </a:solidFill>
              </a:rPr>
              <a:t>B</a:t>
            </a:r>
            <a:endParaRPr lang="en-US" sz="1800" b="1">
              <a:solidFill>
                <a:srgbClr val="A6192E"/>
              </a:solidFill>
            </a:endParaRPr>
          </a:p>
        </p:txBody>
      </p:sp>
    </p:spTree>
    <p:extLst>
      <p:ext uri="{BB962C8B-B14F-4D97-AF65-F5344CB8AC3E}">
        <p14:creationId xmlns:p14="http://schemas.microsoft.com/office/powerpoint/2010/main" val="31037636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37EBEA-EFD0-4E6D-B7B0-8F6F4084035C}"/>
              </a:ext>
            </a:extLst>
          </p:cNvPr>
          <p:cNvSpPr>
            <a:spLocks noGrp="1"/>
          </p:cNvSpPr>
          <p:nvPr>
            <p:ph type="body" sz="quarter" idx="24"/>
          </p:nvPr>
        </p:nvSpPr>
        <p:spPr/>
        <p:txBody>
          <a:bodyPr/>
          <a:lstStyle/>
          <a:p>
            <a:r>
              <a:rPr lang="en-US"/>
              <a:t>Comprehensive Medical Evaluation and Assessment of Comorbidities</a:t>
            </a:r>
          </a:p>
          <a:p>
            <a:endParaRPr lang="en-US"/>
          </a:p>
        </p:txBody>
      </p:sp>
      <p:sp>
        <p:nvSpPr>
          <p:cNvPr id="22" name="TextBox 21">
            <a:extLst>
              <a:ext uri="{FF2B5EF4-FFF2-40B4-BE49-F238E27FC236}">
                <a16:creationId xmlns:a16="http://schemas.microsoft.com/office/drawing/2014/main" id="{9A3D0768-F6F8-4FF9-99C5-985398F29E1A}"/>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Comprehensive Medical Evaluation and Assessment of Comorbidities: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1):S52-S76</a:t>
            </a:r>
          </a:p>
        </p:txBody>
      </p:sp>
      <p:pic>
        <p:nvPicPr>
          <p:cNvPr id="4" name="Picture 3">
            <a:extLst>
              <a:ext uri="{FF2B5EF4-FFF2-40B4-BE49-F238E27FC236}">
                <a16:creationId xmlns:a16="http://schemas.microsoft.com/office/drawing/2014/main" id="{A35603F2-2B51-B9F7-ADBF-5BB5B9D02DBF}"/>
              </a:ext>
            </a:extLst>
          </p:cNvPr>
          <p:cNvPicPr>
            <a:picLocks noChangeAspect="1"/>
          </p:cNvPicPr>
          <p:nvPr/>
        </p:nvPicPr>
        <p:blipFill>
          <a:blip r:embed="rId2"/>
          <a:stretch>
            <a:fillRect/>
          </a:stretch>
        </p:blipFill>
        <p:spPr>
          <a:xfrm>
            <a:off x="1670050" y="524374"/>
            <a:ext cx="5474066" cy="3979833"/>
          </a:xfrm>
          <a:prstGeom prst="rect">
            <a:avLst/>
          </a:prstGeom>
        </p:spPr>
      </p:pic>
    </p:spTree>
    <p:extLst>
      <p:ext uri="{BB962C8B-B14F-4D97-AF65-F5344CB8AC3E}">
        <p14:creationId xmlns:p14="http://schemas.microsoft.com/office/powerpoint/2010/main" val="24975967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11581"/>
            <a:ext cx="7775110" cy="609398"/>
          </a:xfrm>
        </p:spPr>
        <p:txBody>
          <a:bodyPr/>
          <a:lstStyle/>
          <a:p>
            <a:r>
              <a:rPr lang="en-US" sz="2200"/>
              <a:t>Nonalcoholic Fatty Liver Disease and Nonalcoholic Steatohepatitis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50530"/>
            <a:ext cx="7930382" cy="3457357"/>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a:solidFill>
                  <a:srgbClr val="A6192E"/>
                </a:solidFill>
              </a:rPr>
              <a:t>4.27 	</a:t>
            </a:r>
            <a:r>
              <a:rPr lang="en-US" sz="1600" b="0" i="0" u="none" strike="noStrike" baseline="0">
                <a:solidFill>
                  <a:srgbClr val="000000"/>
                </a:solidFill>
              </a:rPr>
              <a:t>Adults with type 2 diabetes or prediabetes, particularly with overweight or 	obesity, with nonalcoholic fatty liver disease (NAFLD) should be 	recommended lifestyle changes that promote weight loss, ideally within a 	structured nutrition plan and physical activity program for cardiometabolic 	benefits </a:t>
            </a:r>
            <a:r>
              <a:rPr lang="en-US" sz="1600" b="0" i="0" u="none" strike="noStrike" baseline="0">
                <a:solidFill>
                  <a:srgbClr val="87161F"/>
                </a:solidFill>
              </a:rPr>
              <a:t>B </a:t>
            </a:r>
            <a:r>
              <a:rPr lang="en-US" sz="1600" b="0" i="0" u="none" strike="noStrike" baseline="0">
                <a:solidFill>
                  <a:srgbClr val="000000"/>
                </a:solidFill>
              </a:rPr>
              <a:t>and histological improvement. </a:t>
            </a:r>
            <a:r>
              <a:rPr lang="en-US" sz="1600" b="1" i="0" u="none" strike="noStrike" baseline="0">
                <a:solidFill>
                  <a:srgbClr val="87161F"/>
                </a:solidFill>
              </a:rPr>
              <a:t>C</a:t>
            </a:r>
            <a:r>
              <a:rPr lang="en-US" sz="1600"/>
              <a:t> 	</a:t>
            </a:r>
          </a:p>
          <a:p>
            <a:pPr algn="l"/>
            <a:r>
              <a:rPr lang="en-US" sz="1600">
                <a:solidFill>
                  <a:schemeClr val="accent1"/>
                </a:solidFill>
              </a:rPr>
              <a:t>4.28 	</a:t>
            </a:r>
            <a:r>
              <a:rPr lang="en-US" sz="1600" b="0" i="0" u="none" strike="noStrike" baseline="0">
                <a:solidFill>
                  <a:srgbClr val="000000"/>
                </a:solidFill>
              </a:rPr>
              <a:t>For adults with type 2 diabetes, particularly with overweight or obesity, with 	NAFLD, consider using a glucagon-like peptide 1 (GLP-1) receptor agonist 	with demonstrated benefits in nonalcoholic steatohepatitis (NASH) as an 	adjunctive therapy to lifestyle interventions for weight loss. </a:t>
            </a:r>
            <a:r>
              <a:rPr lang="en-US" sz="1600" b="1" i="0" u="none" strike="noStrike" baseline="0">
                <a:solidFill>
                  <a:srgbClr val="87161F"/>
                </a:solidFill>
              </a:rPr>
              <a:t>B</a:t>
            </a:r>
          </a:p>
          <a:p>
            <a:pPr algn="l"/>
            <a:r>
              <a:rPr lang="en-US" sz="1600">
                <a:solidFill>
                  <a:schemeClr val="accent1"/>
                </a:solidFill>
              </a:rPr>
              <a:t>4.29 	</a:t>
            </a:r>
            <a:r>
              <a:rPr lang="en-US" sz="1600" b="0" i="0" u="none" strike="noStrike" baseline="0">
                <a:solidFill>
                  <a:srgbClr val="000000"/>
                </a:solidFill>
              </a:rPr>
              <a:t>Pioglitazone or GLP-1 receptor agonists are the preferred agents for the 	treatment of hyperglycemia in adults with type 2 diabetes with biopsy-proven</a:t>
            </a:r>
            <a:r>
              <a:rPr lang="en-US" sz="1600">
                <a:solidFill>
                  <a:srgbClr val="000000"/>
                </a:solidFill>
              </a:rPr>
              <a:t> 	</a:t>
            </a:r>
            <a:r>
              <a:rPr lang="en-US" sz="1600" b="0" i="0" u="none" strike="noStrike" baseline="0">
                <a:solidFill>
                  <a:srgbClr val="000000"/>
                </a:solidFill>
              </a:rPr>
              <a:t>NASH or those at high risk with clinically significant liver fibrosis using 	noninvasive tests. </a:t>
            </a:r>
            <a:r>
              <a:rPr lang="en-US" sz="1600" b="0" i="0" u="none" strike="noStrike" baseline="0">
                <a:solidFill>
                  <a:srgbClr val="87161F"/>
                </a:solidFill>
              </a:rPr>
              <a:t>A</a:t>
            </a:r>
            <a:endParaRPr lang="en-US" sz="1600" b="1">
              <a:solidFill>
                <a:schemeClr val="accent1"/>
              </a:solidFill>
            </a:endParaRPr>
          </a:p>
        </p:txBody>
      </p:sp>
    </p:spTree>
    <p:extLst>
      <p:ext uri="{BB962C8B-B14F-4D97-AF65-F5344CB8AC3E}">
        <p14:creationId xmlns:p14="http://schemas.microsoft.com/office/powerpoint/2010/main" val="22579636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11581"/>
            <a:ext cx="7775110" cy="609398"/>
          </a:xfrm>
        </p:spPr>
        <p:txBody>
          <a:bodyPr/>
          <a:lstStyle/>
          <a:p>
            <a:r>
              <a:rPr lang="en-US" sz="2200" dirty="0"/>
              <a:t>Nonalcoholic Fatty Liver Disease and Nonalcoholic Steatohepatitis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82280"/>
            <a:ext cx="7930382"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4.30a 	</a:t>
            </a:r>
            <a:r>
              <a:rPr lang="en-US" sz="1800" b="0" i="0" u="none" strike="noStrike" baseline="0"/>
              <a:t>In adults with type 2 diabetes and NAFLD, use of glucose-lowering 	therapies other than pioglitazone or GLP-1 receptor agonists may be 	</a:t>
            </a:r>
            <a:r>
              <a:rPr lang="en-US" sz="1800" b="0" i="0" u="none" strike="noStrike" baseline="0">
                <a:solidFill>
                  <a:srgbClr val="000000"/>
                </a:solidFill>
              </a:rPr>
              <a:t>continued as clinically indicated, but these therapies lack evidence of 	benefit in NASH. </a:t>
            </a:r>
            <a:r>
              <a:rPr lang="en-US" sz="1800" b="1" i="0" u="none" strike="noStrike" baseline="0">
                <a:solidFill>
                  <a:srgbClr val="87161F"/>
                </a:solidFill>
              </a:rPr>
              <a:t>B</a:t>
            </a:r>
            <a:r>
              <a:rPr lang="en-US" sz="1800"/>
              <a:t>	</a:t>
            </a:r>
          </a:p>
          <a:p>
            <a:pPr algn="l"/>
            <a:r>
              <a:rPr lang="en-US" sz="1800">
                <a:solidFill>
                  <a:schemeClr val="accent1"/>
                </a:solidFill>
              </a:rPr>
              <a:t>4.30b 	</a:t>
            </a:r>
            <a:r>
              <a:rPr lang="en-US" sz="1800" b="0" i="0" u="none" strike="noStrike" baseline="0">
                <a:solidFill>
                  <a:srgbClr val="000000"/>
                </a:solidFill>
              </a:rPr>
              <a:t>Insulin therapy is the preferred agent for the treatment of 	hyperglycemia in adults with type 2 diabetes with decompensated 	cirrhosis. </a:t>
            </a:r>
            <a:r>
              <a:rPr lang="en-US" sz="1800" b="1" i="0" u="none" strike="noStrike" baseline="0">
                <a:solidFill>
                  <a:srgbClr val="87161F"/>
                </a:solidFill>
              </a:rPr>
              <a:t>C</a:t>
            </a:r>
          </a:p>
        </p:txBody>
      </p:sp>
    </p:spTree>
    <p:extLst>
      <p:ext uri="{BB962C8B-B14F-4D97-AF65-F5344CB8AC3E}">
        <p14:creationId xmlns:p14="http://schemas.microsoft.com/office/powerpoint/2010/main" val="11219278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11581"/>
            <a:ext cx="7775110" cy="609398"/>
          </a:xfrm>
        </p:spPr>
        <p:txBody>
          <a:bodyPr/>
          <a:lstStyle/>
          <a:p>
            <a:r>
              <a:rPr lang="en-US" sz="2200" dirty="0"/>
              <a:t>Nonalcoholic Fatty Liver Disease and Nonalcoholic Steatohepatitis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82280"/>
            <a:ext cx="7930382" cy="23442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4.31a 	</a:t>
            </a:r>
            <a:r>
              <a:rPr lang="en-US" sz="1800" b="0" i="0" u="none" strike="noStrike" baseline="0" dirty="0">
                <a:solidFill>
                  <a:srgbClr val="000000"/>
                </a:solidFill>
              </a:rPr>
              <a:t>Adults with type 2 diabetes and NAFLD are at increased 	cardiovascular risk, therefore, comprehensive management of 	cardiovascular risk factors is recommended. </a:t>
            </a:r>
            <a:r>
              <a:rPr lang="en-US" sz="1800" b="1" i="0" u="none" strike="noStrike" baseline="0" dirty="0">
                <a:solidFill>
                  <a:srgbClr val="87161F"/>
                </a:solidFill>
              </a:rPr>
              <a:t>B</a:t>
            </a:r>
            <a:r>
              <a:rPr lang="en-US" sz="1800" dirty="0"/>
              <a:t>	</a:t>
            </a:r>
          </a:p>
          <a:p>
            <a:pPr algn="l"/>
            <a:r>
              <a:rPr lang="en-US" sz="1800" dirty="0">
                <a:solidFill>
                  <a:schemeClr val="accent1"/>
                </a:solidFill>
              </a:rPr>
              <a:t>4.31b 	</a:t>
            </a:r>
            <a:r>
              <a:rPr lang="en-US" sz="1800" b="0" i="0" u="none" strike="noStrike" baseline="0" dirty="0">
                <a:solidFill>
                  <a:srgbClr val="000000"/>
                </a:solidFill>
              </a:rPr>
              <a:t>Statin therapy is safe in adults with type 2 diabetes and compensated 	cirrhosis from NAFLD and should be initiated or continued for 	cardiovascular risk reduction as clinically indicated. </a:t>
            </a:r>
            <a:r>
              <a:rPr lang="en-US" sz="1800" b="1" i="0" u="none" strike="noStrike" baseline="0" dirty="0">
                <a:solidFill>
                  <a:srgbClr val="87161F"/>
                </a:solidFill>
              </a:rPr>
              <a:t>B</a:t>
            </a:r>
            <a:r>
              <a:rPr lang="en-US" sz="1800" b="0" i="0" u="none" strike="noStrike" baseline="0" dirty="0">
                <a:solidFill>
                  <a:srgbClr val="87161F"/>
                </a:solidFill>
              </a:rPr>
              <a:t> </a:t>
            </a:r>
            <a:r>
              <a:rPr lang="en-US" sz="1800" b="0" i="0" u="none" strike="noStrike" baseline="0" dirty="0">
                <a:solidFill>
                  <a:srgbClr val="000000"/>
                </a:solidFill>
              </a:rPr>
              <a:t>Statin therapy 	should be used with caution and close monitoring in people with 	decompensated cirrhosis, given limited safety and efficacy data. </a:t>
            </a:r>
            <a:r>
              <a:rPr lang="en-US" sz="1800" b="1" i="0" u="none" strike="noStrike" baseline="0" dirty="0">
                <a:solidFill>
                  <a:srgbClr val="87161F"/>
                </a:solidFill>
              </a:rPr>
              <a:t>B</a:t>
            </a:r>
          </a:p>
        </p:txBody>
      </p:sp>
    </p:spTree>
    <p:extLst>
      <p:ext uri="{BB962C8B-B14F-4D97-AF65-F5344CB8AC3E}">
        <p14:creationId xmlns:p14="http://schemas.microsoft.com/office/powerpoint/2010/main" val="3268844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016219-367F-473E-9673-B013481024EE}"/>
              </a:ext>
            </a:extLst>
          </p:cNvPr>
          <p:cNvSpPr txBox="1">
            <a:spLocks noChangeArrowheads="1"/>
          </p:cNvSpPr>
          <p:nvPr/>
        </p:nvSpPr>
        <p:spPr bwMode="auto">
          <a:xfrm>
            <a:off x="869031" y="6497719"/>
            <a:ext cx="563816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prstClr val="white"/>
                </a:solidFill>
                <a:latin typeface="Helvetica" pitchFamily="34" charset="0"/>
                <a:ea typeface="ヒラギノ角ゴ Pro W3" charset="-128"/>
              </a:rPr>
              <a:t>Introduction: </a:t>
            </a:r>
            <a:br>
              <a:rPr lang="en-US" sz="1200">
                <a:solidFill>
                  <a:prstClr val="white"/>
                </a:solidFill>
                <a:latin typeface="Helvetica" pitchFamily="34" charset="0"/>
                <a:ea typeface="ヒラギノ角ゴ Pro W3" charset="-128"/>
              </a:rPr>
            </a:br>
            <a:r>
              <a:rPr lang="en-US" sz="1200" i="1">
                <a:solidFill>
                  <a:prstClr val="white"/>
                </a:solidFill>
                <a:ea typeface="ヒラギノ角ゴ Pro W3" charset="-128"/>
              </a:rPr>
              <a:t>Standards of Medical Care in Diabetes - 2019</a:t>
            </a:r>
            <a:r>
              <a:rPr lang="en-US" sz="1200">
                <a:solidFill>
                  <a:prstClr val="white"/>
                </a:solidFill>
                <a:latin typeface="Helvetica" pitchFamily="34" charset="0"/>
                <a:ea typeface="ヒラギノ角ゴ Pro W3" charset="-128"/>
              </a:rPr>
              <a:t>. </a:t>
            </a:r>
            <a:r>
              <a:rPr lang="en-US" sz="1200" i="1">
                <a:solidFill>
                  <a:prstClr val="white"/>
                </a:solidFill>
                <a:latin typeface="Helvetica" pitchFamily="34" charset="0"/>
                <a:ea typeface="ヒラギノ角ゴ Pro W3" charset="-128"/>
              </a:rPr>
              <a:t>Diabetes Care </a:t>
            </a:r>
            <a:r>
              <a:rPr lang="en-US" sz="1200">
                <a:solidFill>
                  <a:prstClr val="white"/>
                </a:solidFill>
                <a:latin typeface="Helvetica" pitchFamily="34" charset="0"/>
                <a:ea typeface="ヒラギノ角ゴ Pro W3" charset="-128"/>
              </a:rPr>
              <a:t>2019;42(Suppl. 1):S1-S2</a:t>
            </a:r>
          </a:p>
        </p:txBody>
      </p:sp>
      <p:sp>
        <p:nvSpPr>
          <p:cNvPr id="6" name="Slide Number Placeholder 1">
            <a:extLst>
              <a:ext uri="{FF2B5EF4-FFF2-40B4-BE49-F238E27FC236}">
                <a16:creationId xmlns:a16="http://schemas.microsoft.com/office/drawing/2014/main" id="{E3C71F95-0789-4BBD-A469-ECB382AC65FA}"/>
              </a:ext>
            </a:extLst>
          </p:cNvPr>
          <p:cNvSpPr txBox="1">
            <a:spLocks/>
          </p:cNvSpPr>
          <p:nvPr/>
        </p:nvSpPr>
        <p:spPr>
          <a:xfrm>
            <a:off x="235873" y="6468763"/>
            <a:ext cx="400127" cy="177277"/>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8D877B3-D348-4611-9BDB-C5374591D951}" type="slidenum">
              <a:rPr lang="en-US" smtClean="0"/>
              <a:pPr/>
              <a:t>8</a:t>
            </a:fld>
            <a:endParaRPr lang="en-US"/>
          </a:p>
        </p:txBody>
      </p:sp>
      <p:sp>
        <p:nvSpPr>
          <p:cNvPr id="2" name="Title 2">
            <a:extLst>
              <a:ext uri="{FF2B5EF4-FFF2-40B4-BE49-F238E27FC236}">
                <a16:creationId xmlns:a16="http://schemas.microsoft.com/office/drawing/2014/main" id="{C54A78C3-466B-5161-4C23-9B4A9489AA28}"/>
              </a:ext>
            </a:extLst>
          </p:cNvPr>
          <p:cNvSpPr>
            <a:spLocks noGrp="1"/>
          </p:cNvSpPr>
          <p:nvPr>
            <p:ph type="title"/>
          </p:nvPr>
        </p:nvSpPr>
        <p:spPr>
          <a:xfrm>
            <a:off x="612577" y="206281"/>
            <a:ext cx="3171825" cy="387798"/>
          </a:xfrm>
        </p:spPr>
        <p:txBody>
          <a:bodyPr/>
          <a:lstStyle/>
          <a:p>
            <a:r>
              <a:rPr lang="en-US" sz="2800" dirty="0">
                <a:latin typeface="Arial" panose="020B0604020202020204" pitchFamily="34" charset="0"/>
                <a:cs typeface="Arial" panose="020B0604020202020204" pitchFamily="34" charset="0"/>
              </a:rPr>
              <a:t>Table of Contents</a:t>
            </a:r>
          </a:p>
        </p:txBody>
      </p:sp>
      <p:sp>
        <p:nvSpPr>
          <p:cNvPr id="3" name="Content Placeholder 3">
            <a:extLst>
              <a:ext uri="{FF2B5EF4-FFF2-40B4-BE49-F238E27FC236}">
                <a16:creationId xmlns:a16="http://schemas.microsoft.com/office/drawing/2014/main" id="{6C907A68-E7B0-DF22-6D96-28E2A53540D3}"/>
              </a:ext>
            </a:extLst>
          </p:cNvPr>
          <p:cNvSpPr txBox="1">
            <a:spLocks/>
          </p:cNvSpPr>
          <p:nvPr/>
        </p:nvSpPr>
        <p:spPr>
          <a:xfrm>
            <a:off x="548878" y="1055491"/>
            <a:ext cx="3940970" cy="3394472"/>
          </a:xfrm>
          <a:prstGeom prst="rect">
            <a:avLst/>
          </a:prstGeom>
        </p:spPr>
        <p:txBody>
          <a:bodyPr>
            <a:noAutofit/>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Arial"/>
                <a:ea typeface="+mn-ea"/>
                <a:cs typeface="Arial"/>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Arial"/>
                <a:ea typeface="+mn-ea"/>
                <a:cs typeface="Arial"/>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Arial"/>
                <a:ea typeface="+mn-ea"/>
                <a:cs typeface="Arial"/>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Arial"/>
                <a:ea typeface="+mn-ea"/>
                <a:cs typeface="Arial"/>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Arial"/>
                <a:ea typeface="+mn-ea"/>
                <a:cs typeface="Arial"/>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C00000"/>
              </a:buClr>
              <a:buFont typeface="+mj-lt"/>
              <a:buAutoNum type="arabicPeriod"/>
            </a:pPr>
            <a:r>
              <a:rPr lang="en-US" sz="1200"/>
              <a:t>Improving Care and Promoting Health in Populations</a:t>
            </a:r>
            <a:endParaRPr lang="en-US" sz="1200" i="1"/>
          </a:p>
          <a:p>
            <a:pPr marL="342900" indent="-342900">
              <a:buClr>
                <a:srgbClr val="C00000"/>
              </a:buClr>
              <a:buFont typeface="+mj-lt"/>
              <a:buAutoNum type="arabicPeriod"/>
            </a:pPr>
            <a:r>
              <a:rPr lang="en-US" sz="1200"/>
              <a:t>Diagnosis and Classification of Diabetes</a:t>
            </a:r>
          </a:p>
          <a:p>
            <a:pPr marL="342900" indent="-342900">
              <a:buClr>
                <a:srgbClr val="C00000"/>
              </a:buClr>
              <a:buFont typeface="+mj-lt"/>
              <a:buAutoNum type="arabicPeriod"/>
            </a:pPr>
            <a:r>
              <a:rPr lang="en-US" sz="1200"/>
              <a:t>Prevention or Delay of Diabetes and Associated Comorbidities</a:t>
            </a:r>
          </a:p>
          <a:p>
            <a:pPr marL="342900" indent="-342900">
              <a:buClr>
                <a:srgbClr val="C00000"/>
              </a:buClr>
              <a:buFont typeface="+mj-lt"/>
              <a:buAutoNum type="arabicPeriod"/>
            </a:pPr>
            <a:r>
              <a:rPr lang="en-US" sz="1200"/>
              <a:t>Comprehensive Medical Evaluation and Assessment of Comorbidities</a:t>
            </a:r>
          </a:p>
          <a:p>
            <a:pPr marL="342900" indent="-342900">
              <a:buClr>
                <a:srgbClr val="C00000"/>
              </a:buClr>
              <a:buFont typeface="+mj-lt"/>
              <a:buAutoNum type="arabicPeriod"/>
            </a:pPr>
            <a:r>
              <a:rPr lang="en-US" sz="1200"/>
              <a:t>Facilitating Positive Health Behaviors and Well-being to Improve Health Outcomes</a:t>
            </a:r>
          </a:p>
          <a:p>
            <a:pPr marL="342900" indent="-342900">
              <a:buClr>
                <a:srgbClr val="C00000"/>
              </a:buClr>
              <a:buFont typeface="+mj-lt"/>
              <a:buAutoNum type="arabicPeriod"/>
            </a:pPr>
            <a:r>
              <a:rPr lang="en-US" sz="1200"/>
              <a:t>Glycemic Goals and Hypoglycemia</a:t>
            </a:r>
          </a:p>
          <a:p>
            <a:pPr marL="342900" indent="-342900">
              <a:buClr>
                <a:srgbClr val="C00000"/>
              </a:buClr>
              <a:buFont typeface="+mj-lt"/>
              <a:buAutoNum type="arabicPeriod"/>
            </a:pPr>
            <a:r>
              <a:rPr lang="en-US" sz="1200"/>
              <a:t>Diabetes Technology</a:t>
            </a:r>
          </a:p>
          <a:p>
            <a:pPr marL="342900" indent="-342900">
              <a:buClr>
                <a:srgbClr val="C00000"/>
              </a:buClr>
              <a:buFont typeface="+mj-lt"/>
              <a:buAutoNum type="arabicPeriod"/>
            </a:pPr>
            <a:r>
              <a:rPr lang="en-US" sz="1200"/>
              <a:t>Obesity and Weight Management for the Prevention and Treatment of Type 2 Diabetes</a:t>
            </a:r>
          </a:p>
          <a:p>
            <a:pPr marL="342900" indent="-342900">
              <a:buClr>
                <a:srgbClr val="C00000"/>
              </a:buClr>
              <a:buFont typeface="+mj-lt"/>
              <a:buAutoNum type="arabicPeriod"/>
            </a:pPr>
            <a:endParaRPr lang="en-US" sz="1400"/>
          </a:p>
          <a:p>
            <a:endParaRPr lang="en-US" sz="1350"/>
          </a:p>
          <a:p>
            <a:r>
              <a:rPr lang="en-US" sz="1650"/>
              <a:t>	</a:t>
            </a:r>
          </a:p>
        </p:txBody>
      </p:sp>
      <p:sp>
        <p:nvSpPr>
          <p:cNvPr id="7" name="Content Placeholder 4">
            <a:extLst>
              <a:ext uri="{FF2B5EF4-FFF2-40B4-BE49-F238E27FC236}">
                <a16:creationId xmlns:a16="http://schemas.microsoft.com/office/drawing/2014/main" id="{FBE9DA26-D925-8075-0203-38AC438FB23A}"/>
              </a:ext>
            </a:extLst>
          </p:cNvPr>
          <p:cNvSpPr txBox="1">
            <a:spLocks/>
          </p:cNvSpPr>
          <p:nvPr/>
        </p:nvSpPr>
        <p:spPr>
          <a:xfrm>
            <a:off x="4747023" y="1055490"/>
            <a:ext cx="3745111" cy="3857625"/>
          </a:xfrm>
          <a:prstGeom prst="rect">
            <a:avLst/>
          </a:prstGeom>
        </p:spPr>
        <p:txBody>
          <a:bodyPr>
            <a:noAutofit/>
          </a:bodyPr>
          <a:lstStyle>
            <a:lvl1pPr marL="0" indent="0" algn="l" defTabSz="914318" rtl="0" eaLnBrk="1" latinLnBrk="0" hangingPunct="1">
              <a:lnSpc>
                <a:spcPct val="120000"/>
              </a:lnSpc>
              <a:spcBef>
                <a:spcPts val="1000"/>
              </a:spcBef>
              <a:buFont typeface="Arial" panose="020B0604020202020204" pitchFamily="34" charset="0"/>
              <a:buNone/>
              <a:defRPr sz="2800" kern="1200">
                <a:solidFill>
                  <a:schemeClr val="tx1"/>
                </a:solidFill>
                <a:latin typeface="Arial"/>
                <a:ea typeface="+mn-ea"/>
                <a:cs typeface="Arial"/>
              </a:defRPr>
            </a:lvl1pPr>
            <a:lvl2pPr marL="0" indent="0" algn="l" defTabSz="914318" rtl="0" eaLnBrk="1" latinLnBrk="0" hangingPunct="1">
              <a:lnSpc>
                <a:spcPct val="120000"/>
              </a:lnSpc>
              <a:spcBef>
                <a:spcPts val="499"/>
              </a:spcBef>
              <a:buFont typeface="Arial" panose="020B0604020202020204" pitchFamily="34" charset="0"/>
              <a:buNone/>
              <a:defRPr sz="1800" kern="1200">
                <a:solidFill>
                  <a:schemeClr val="tx1"/>
                </a:solidFill>
                <a:latin typeface="Arial"/>
                <a:ea typeface="+mn-ea"/>
                <a:cs typeface="Arial"/>
              </a:defRPr>
            </a:lvl2pPr>
            <a:lvl3pPr marL="0" indent="0" algn="l" defTabSz="914318" rtl="0" eaLnBrk="1" latinLnBrk="0" hangingPunct="1">
              <a:lnSpc>
                <a:spcPct val="120000"/>
              </a:lnSpc>
              <a:spcBef>
                <a:spcPts val="499"/>
              </a:spcBef>
              <a:buFont typeface="Arial" panose="020B0604020202020204" pitchFamily="34" charset="0"/>
              <a:buNone/>
              <a:defRPr sz="1200" kern="1200">
                <a:solidFill>
                  <a:schemeClr val="tx1"/>
                </a:solidFill>
                <a:latin typeface="Arial"/>
                <a:ea typeface="+mn-ea"/>
                <a:cs typeface="Arial"/>
              </a:defRPr>
            </a:lvl3pPr>
            <a:lvl4pPr marL="0" indent="0" algn="l" defTabSz="914318" rtl="0" eaLnBrk="1" latinLnBrk="0" hangingPunct="1">
              <a:lnSpc>
                <a:spcPct val="120000"/>
              </a:lnSpc>
              <a:spcBef>
                <a:spcPts val="499"/>
              </a:spcBef>
              <a:buFont typeface="Arial" panose="020B0604020202020204" pitchFamily="34" charset="0"/>
              <a:buNone/>
              <a:defRPr sz="1000" kern="1200">
                <a:solidFill>
                  <a:schemeClr val="tx1">
                    <a:alpha val="70000"/>
                  </a:schemeClr>
                </a:solidFill>
                <a:latin typeface="Arial"/>
                <a:ea typeface="+mn-ea"/>
                <a:cs typeface="Arial"/>
              </a:defRPr>
            </a:lvl4pPr>
            <a:lvl5pPr marL="0" indent="0" algn="l" defTabSz="914318" rtl="0" eaLnBrk="1" latinLnBrk="0" hangingPunct="1">
              <a:lnSpc>
                <a:spcPct val="120000"/>
              </a:lnSpc>
              <a:spcBef>
                <a:spcPts val="499"/>
              </a:spcBef>
              <a:buFont typeface="Arial" panose="020B0604020202020204" pitchFamily="34" charset="0"/>
              <a:buNone/>
              <a:defRPr sz="1000" kern="1200" baseline="0">
                <a:solidFill>
                  <a:schemeClr val="tx1">
                    <a:alpha val="50000"/>
                  </a:schemeClr>
                </a:solidFill>
                <a:latin typeface="Arial"/>
                <a:ea typeface="+mn-ea"/>
                <a:cs typeface="Arial"/>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C00000"/>
              </a:buClr>
              <a:buFont typeface="+mj-lt"/>
              <a:buAutoNum type="arabicPeriod" startAt="9"/>
            </a:pPr>
            <a:r>
              <a:rPr lang="en-US" sz="1200" dirty="0"/>
              <a:t>Pharmacologic Approaches to Glycemic Treatment</a:t>
            </a:r>
          </a:p>
          <a:p>
            <a:pPr marL="342900" indent="-342900">
              <a:buClr>
                <a:srgbClr val="C00000"/>
              </a:buClr>
              <a:buFont typeface="+mj-lt"/>
              <a:buAutoNum type="arabicPeriod" startAt="9"/>
            </a:pPr>
            <a:r>
              <a:rPr lang="en-US" sz="1200" dirty="0"/>
              <a:t>CVD and Risk Management</a:t>
            </a:r>
          </a:p>
          <a:p>
            <a:pPr marL="342900" indent="-342900">
              <a:buClr>
                <a:srgbClr val="C00000"/>
              </a:buClr>
              <a:buFont typeface="+mj-lt"/>
              <a:buAutoNum type="arabicPeriod" startAt="9"/>
            </a:pPr>
            <a:r>
              <a:rPr lang="en-US" sz="1200" dirty="0"/>
              <a:t>CKD and Risk Management</a:t>
            </a:r>
          </a:p>
          <a:p>
            <a:pPr marL="342900" indent="-342900">
              <a:buClr>
                <a:srgbClr val="C00000"/>
              </a:buClr>
              <a:buFont typeface="+mj-lt"/>
              <a:buAutoNum type="arabicPeriod" startAt="9"/>
            </a:pPr>
            <a:r>
              <a:rPr lang="en-US" sz="1200" dirty="0"/>
              <a:t>Retinopathy, Neuropathy, and Foot Care</a:t>
            </a:r>
          </a:p>
          <a:p>
            <a:pPr marL="342900" indent="-342900">
              <a:buClr>
                <a:srgbClr val="C00000"/>
              </a:buClr>
              <a:buFont typeface="+mj-lt"/>
              <a:buAutoNum type="arabicPeriod" startAt="9"/>
            </a:pPr>
            <a:r>
              <a:rPr lang="en-US" sz="1200" dirty="0"/>
              <a:t>Older Adults</a:t>
            </a:r>
          </a:p>
          <a:p>
            <a:pPr marL="342900" indent="-342900">
              <a:buClr>
                <a:srgbClr val="C00000"/>
              </a:buClr>
              <a:buFont typeface="+mj-lt"/>
              <a:buAutoNum type="arabicPeriod" startAt="9"/>
            </a:pPr>
            <a:r>
              <a:rPr lang="en-US" sz="1200" dirty="0"/>
              <a:t>Children and Adolescents</a:t>
            </a:r>
          </a:p>
          <a:p>
            <a:pPr marL="342900" indent="-342900">
              <a:buClr>
                <a:srgbClr val="C00000"/>
              </a:buClr>
              <a:buFont typeface="+mj-lt"/>
              <a:buAutoNum type="arabicPeriod" startAt="9"/>
            </a:pPr>
            <a:r>
              <a:rPr lang="en-US" sz="1200" dirty="0"/>
              <a:t>Management of Diabetes in Pregnancy</a:t>
            </a:r>
          </a:p>
          <a:p>
            <a:pPr marL="342900" indent="-342900">
              <a:buClr>
                <a:srgbClr val="C92600"/>
              </a:buClr>
              <a:buFont typeface="+mj-lt"/>
              <a:buAutoNum type="arabicPeriod" startAt="9"/>
            </a:pPr>
            <a:r>
              <a:rPr lang="en-US" sz="1200" dirty="0"/>
              <a:t>Diabetes Care in the Hospital</a:t>
            </a:r>
          </a:p>
          <a:p>
            <a:pPr marL="342900" indent="-342900">
              <a:buClr>
                <a:srgbClr val="C92600"/>
              </a:buClr>
              <a:buFont typeface="+mj-lt"/>
              <a:buAutoNum type="arabicPeriod" startAt="9"/>
            </a:pPr>
            <a:r>
              <a:rPr lang="en-US" sz="1200" dirty="0"/>
              <a:t>Diabetes and Advocacy</a:t>
            </a:r>
          </a:p>
          <a:p>
            <a:pPr marL="342900" indent="-342900">
              <a:buClr>
                <a:srgbClr val="C92600"/>
              </a:buClr>
              <a:buFont typeface="+mj-lt"/>
              <a:buAutoNum type="arabicPeriod" startAt="9"/>
            </a:pPr>
            <a:endParaRPr lang="en-US" sz="1400" dirty="0"/>
          </a:p>
        </p:txBody>
      </p:sp>
    </p:spTree>
    <p:extLst>
      <p:ext uri="{BB962C8B-B14F-4D97-AF65-F5344CB8AC3E}">
        <p14:creationId xmlns:p14="http://schemas.microsoft.com/office/powerpoint/2010/main" val="11316336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11581"/>
            <a:ext cx="7775110" cy="609398"/>
          </a:xfrm>
        </p:spPr>
        <p:txBody>
          <a:bodyPr/>
          <a:lstStyle/>
          <a:p>
            <a:r>
              <a:rPr lang="en-US" sz="2200" dirty="0"/>
              <a:t>Nonalcoholic Fatty Liver Disease and Nonalcoholic Steatohepatitis (continued)</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p:txBody>
          <a:bodyPr/>
          <a:lstStyle/>
          <a:p>
            <a:r>
              <a:rPr lang="en-US"/>
              <a:t>Comprehensive Medical Evaluation and Assessment of Comorbidities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82280"/>
            <a:ext cx="7930382" cy="179023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4.32a 	</a:t>
            </a:r>
            <a:r>
              <a:rPr lang="en-US" sz="1800" b="0" i="0" u="none" strike="noStrike" baseline="0">
                <a:solidFill>
                  <a:srgbClr val="000000"/>
                </a:solidFill>
              </a:rPr>
              <a:t>Consider metabolic surgery in appropriate candidates as an option to 	treat NASH in adults with type 2 diabetes </a:t>
            </a:r>
            <a:r>
              <a:rPr lang="en-US" sz="1800" b="1" i="0" u="none" strike="noStrike" baseline="0">
                <a:solidFill>
                  <a:srgbClr val="87161F"/>
                </a:solidFill>
              </a:rPr>
              <a:t>B</a:t>
            </a:r>
            <a:r>
              <a:rPr lang="en-US" sz="1800" b="0" i="0" u="none" strike="noStrike" baseline="0">
                <a:solidFill>
                  <a:srgbClr val="87161F"/>
                </a:solidFill>
              </a:rPr>
              <a:t> </a:t>
            </a:r>
            <a:r>
              <a:rPr lang="en-US" sz="1800" b="0" i="0" u="none" strike="noStrike" baseline="0">
                <a:solidFill>
                  <a:srgbClr val="000000"/>
                </a:solidFill>
              </a:rPr>
              <a:t>and to improve 	cardiovascular outcomes. </a:t>
            </a:r>
            <a:r>
              <a:rPr lang="en-US" sz="1800" b="1" i="0" u="none" strike="noStrike" baseline="0">
                <a:solidFill>
                  <a:srgbClr val="87161F"/>
                </a:solidFill>
              </a:rPr>
              <a:t>B</a:t>
            </a:r>
            <a:r>
              <a:rPr lang="en-US" sz="1800"/>
              <a:t>	</a:t>
            </a:r>
          </a:p>
          <a:p>
            <a:pPr algn="l"/>
            <a:r>
              <a:rPr lang="en-US" sz="1800">
                <a:solidFill>
                  <a:schemeClr val="accent1"/>
                </a:solidFill>
              </a:rPr>
              <a:t>4.32b 	</a:t>
            </a:r>
            <a:r>
              <a:rPr lang="en-US" sz="1800" b="0" i="0" u="none" strike="noStrike" baseline="0">
                <a:solidFill>
                  <a:srgbClr val="000000"/>
                </a:solidFill>
              </a:rPr>
              <a:t>Metabolic surgery should be used with caution in adults with type 2 	diabetes with compensated cirrhosis from NAFLD </a:t>
            </a:r>
            <a:r>
              <a:rPr lang="en-US" sz="1800" b="1" i="0" u="none" strike="noStrike" baseline="0">
                <a:solidFill>
                  <a:srgbClr val="87161F"/>
                </a:solidFill>
              </a:rPr>
              <a:t>B</a:t>
            </a:r>
            <a:r>
              <a:rPr lang="en-US" sz="1800" b="0" i="0" u="none" strike="noStrike" baseline="0">
                <a:solidFill>
                  <a:srgbClr val="87161F"/>
                </a:solidFill>
              </a:rPr>
              <a:t> </a:t>
            </a:r>
            <a:r>
              <a:rPr lang="en-US" sz="1800" b="0" i="0" u="none" strike="noStrike" baseline="0">
                <a:solidFill>
                  <a:srgbClr val="000000"/>
                </a:solidFill>
              </a:rPr>
              <a:t>and is not 	recommended in decompensated cirrhosis. </a:t>
            </a:r>
            <a:r>
              <a:rPr lang="en-US" sz="1800" b="1" i="0" u="none" strike="noStrike" baseline="0">
                <a:solidFill>
                  <a:srgbClr val="87161F"/>
                </a:solidFill>
              </a:rPr>
              <a:t>B</a:t>
            </a:r>
          </a:p>
        </p:txBody>
      </p:sp>
    </p:spTree>
    <p:extLst>
      <p:ext uri="{BB962C8B-B14F-4D97-AF65-F5344CB8AC3E}">
        <p14:creationId xmlns:p14="http://schemas.microsoft.com/office/powerpoint/2010/main" val="2657553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5DBC426E-EA64-4089-E6C3-7FED77723BCA}"/>
              </a:ext>
            </a:extLst>
          </p:cNvPr>
          <p:cNvSpPr>
            <a:spLocks noGrp="1"/>
          </p:cNvSpPr>
          <p:nvPr>
            <p:ph type="title"/>
          </p:nvPr>
        </p:nvSpPr>
        <p:spPr>
          <a:xfrm>
            <a:off x="1077264" y="1372481"/>
            <a:ext cx="3338876" cy="1335550"/>
          </a:xfrm>
        </p:spPr>
        <p:txBody>
          <a:bodyPr/>
          <a:lstStyle/>
          <a:p>
            <a:r>
              <a:rPr lang="en-US" dirty="0"/>
              <a:t>Section 5</a:t>
            </a:r>
            <a:r>
              <a:rPr lang="en-US" dirty="0">
                <a:solidFill>
                  <a:srgbClr val="C00000"/>
                </a:solidFill>
              </a:rPr>
              <a:t>.</a:t>
            </a:r>
            <a:r>
              <a:rPr lang="en-US" dirty="0"/>
              <a:t> </a:t>
            </a:r>
            <a:br>
              <a:rPr lang="en-US" dirty="0"/>
            </a:br>
            <a:br>
              <a:rPr lang="en-US" dirty="0"/>
            </a:br>
            <a:r>
              <a:rPr lang="en-US" dirty="0"/>
              <a:t>Facilitating Positive Behaviors and Wellbeing to Improve Health Outcomes</a:t>
            </a:r>
          </a:p>
        </p:txBody>
      </p:sp>
    </p:spTree>
    <p:extLst>
      <p:ext uri="{BB962C8B-B14F-4D97-AF65-F5344CB8AC3E}">
        <p14:creationId xmlns:p14="http://schemas.microsoft.com/office/powerpoint/2010/main" val="169311193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775597"/>
          </a:xfrm>
        </p:spPr>
        <p:txBody>
          <a:bodyPr/>
          <a:lstStyle/>
          <a:p>
            <a:r>
              <a:rPr lang="en-US" dirty="0"/>
              <a:t>Diabetes Self-Management Education and Support</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8046522" cy="197134"/>
          </a:xfrm>
        </p:spPr>
        <p:txBody>
          <a:bodyPr/>
          <a:lstStyle/>
          <a:p>
            <a:r>
              <a:rPr lang="en-US"/>
              <a:t>Facilitating POSITIVE HEALTH Behaviors and Well-being to Improve Health Outcomes</a:t>
            </a:r>
          </a:p>
        </p:txBody>
      </p:sp>
      <p:sp>
        <p:nvSpPr>
          <p:cNvPr id="6" name="Text Placeholder 2">
            <a:extLst>
              <a:ext uri="{FF2B5EF4-FFF2-40B4-BE49-F238E27FC236}">
                <a16:creationId xmlns:a16="http://schemas.microsoft.com/office/drawing/2014/main" id="{6B8E729D-1BDB-4BAA-BAC0-FFC4348827C0}"/>
              </a:ext>
            </a:extLst>
          </p:cNvPr>
          <p:cNvSpPr txBox="1">
            <a:spLocks/>
          </p:cNvSpPr>
          <p:nvPr/>
        </p:nvSpPr>
        <p:spPr>
          <a:xfrm>
            <a:off x="684187" y="1661246"/>
            <a:ext cx="7930382" cy="2964914"/>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solidFill>
                  <a:srgbClr val="A6192E"/>
                </a:solidFill>
              </a:rPr>
              <a:t>5.1 </a:t>
            </a:r>
            <a:r>
              <a:rPr lang="en-US" sz="1600" dirty="0"/>
              <a:t>	</a:t>
            </a:r>
            <a:r>
              <a:rPr lang="en-US" sz="1600" b="0" i="0" u="none" strike="noStrike" baseline="0" dirty="0">
                <a:solidFill>
                  <a:srgbClr val="000000"/>
                </a:solidFill>
              </a:rPr>
              <a:t>Strongly encourage all people with diabetes to participate in diabetes self-	management education and support (DSMES) to facilitate informed decision-	making, self-care behaviors, problem-solving, and active collaboration with 	the health care team. </a:t>
            </a:r>
            <a:r>
              <a:rPr lang="en-US" sz="1600" b="1" i="0" u="none" strike="noStrike" baseline="0" dirty="0">
                <a:solidFill>
                  <a:srgbClr val="87161F"/>
                </a:solidFill>
              </a:rPr>
              <a:t>A</a:t>
            </a:r>
          </a:p>
          <a:p>
            <a:pPr algn="l"/>
            <a:r>
              <a:rPr lang="en-US" sz="1600" dirty="0">
                <a:solidFill>
                  <a:srgbClr val="A6192E"/>
                </a:solidFill>
              </a:rPr>
              <a:t>5.2</a:t>
            </a:r>
            <a:r>
              <a:rPr lang="en-US" sz="1600" dirty="0"/>
              <a:t> 	</a:t>
            </a:r>
            <a:r>
              <a:rPr lang="en-US" sz="1600" b="0" i="0" u="none" strike="noStrike" baseline="0" dirty="0"/>
              <a:t>There are five critical times to evaluate the need for DSMES to promote skills 	acquisition to aid treatment plan implementation, medical nutrition therapy, 	</a:t>
            </a:r>
            <a:r>
              <a:rPr lang="en-US" sz="1600" b="0" i="0" u="none" strike="noStrike" baseline="0" dirty="0">
                <a:solidFill>
                  <a:srgbClr val="000000"/>
                </a:solidFill>
              </a:rPr>
              <a:t>and wellbeing: at diagnosis, when not meeting treatment goals, annually, 	when complicating factors develop (medical, physical, and psychosocial), and 	when transitions in life and care occur. </a:t>
            </a:r>
            <a:r>
              <a:rPr lang="en-US" sz="1600" b="1" i="0" u="none" strike="noStrike" baseline="0" dirty="0">
                <a:solidFill>
                  <a:srgbClr val="87161F"/>
                </a:solidFill>
              </a:rPr>
              <a:t>E</a:t>
            </a:r>
          </a:p>
          <a:p>
            <a:pPr algn="l"/>
            <a:r>
              <a:rPr lang="en-US" sz="1600" dirty="0">
                <a:solidFill>
                  <a:srgbClr val="A6192E"/>
                </a:solidFill>
              </a:rPr>
              <a:t>5.3 	</a:t>
            </a:r>
            <a:r>
              <a:rPr lang="en-US" sz="1600" b="0" i="0" u="none" strike="noStrike" baseline="0" dirty="0">
                <a:solidFill>
                  <a:srgbClr val="000000"/>
                </a:solidFill>
              </a:rPr>
              <a:t>Clinical outcomes, health status, and wellbeing are key goals of DSMES that 	should be assessed as part of routine care. </a:t>
            </a:r>
            <a:r>
              <a:rPr lang="en-US" sz="1600" b="1" i="0" u="none" strike="noStrike" baseline="0" dirty="0">
                <a:solidFill>
                  <a:srgbClr val="87161F"/>
                </a:solidFill>
              </a:rPr>
              <a:t>C</a:t>
            </a:r>
            <a:endParaRPr lang="en-US" sz="1600" b="1" dirty="0">
              <a:solidFill>
                <a:srgbClr val="A6192E"/>
              </a:solidFill>
            </a:endParaRPr>
          </a:p>
        </p:txBody>
      </p:sp>
    </p:spTree>
    <p:extLst>
      <p:ext uri="{BB962C8B-B14F-4D97-AF65-F5344CB8AC3E}">
        <p14:creationId xmlns:p14="http://schemas.microsoft.com/office/powerpoint/2010/main" val="35997862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775597"/>
          </a:xfrm>
        </p:spPr>
        <p:txBody>
          <a:bodyPr/>
          <a:lstStyle/>
          <a:p>
            <a:r>
              <a:rPr lang="en-US" dirty="0"/>
              <a:t>Diabetes Self-Management Education and Support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8046522" cy="197134"/>
          </a:xfrm>
        </p:spPr>
        <p:txBody>
          <a:bodyPr/>
          <a:lstStyle/>
          <a:p>
            <a:r>
              <a:rPr lang="en-US"/>
              <a:t>Facilitating POSITIVE HEALTH Behaviors and Well-being to Improve Health Outcomes</a:t>
            </a:r>
          </a:p>
        </p:txBody>
      </p:sp>
      <p:sp>
        <p:nvSpPr>
          <p:cNvPr id="6" name="Text Placeholder 2">
            <a:extLst>
              <a:ext uri="{FF2B5EF4-FFF2-40B4-BE49-F238E27FC236}">
                <a16:creationId xmlns:a16="http://schemas.microsoft.com/office/drawing/2014/main" id="{6B8E729D-1BDB-4BAA-BAC0-FFC4348827C0}"/>
              </a:ext>
            </a:extLst>
          </p:cNvPr>
          <p:cNvSpPr txBox="1">
            <a:spLocks/>
          </p:cNvSpPr>
          <p:nvPr/>
        </p:nvSpPr>
        <p:spPr>
          <a:xfrm>
            <a:off x="684187" y="1661246"/>
            <a:ext cx="7930382" cy="234936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a:solidFill>
                  <a:srgbClr val="A6192E"/>
                </a:solidFill>
              </a:rPr>
              <a:t>5.4 </a:t>
            </a:r>
            <a:r>
              <a:rPr lang="en-US" sz="1700"/>
              <a:t>	</a:t>
            </a:r>
            <a:r>
              <a:rPr lang="en-US" sz="1700" b="0" i="0" u="none" strike="noStrike" baseline="0">
                <a:solidFill>
                  <a:srgbClr val="000000"/>
                </a:solidFill>
              </a:rPr>
              <a:t>DSMES should be culturally sensitive and responsive to individual 	preferences, needs, and values and may be offered in group or individual 	settings. </a:t>
            </a:r>
            <a:r>
              <a:rPr lang="en-US" sz="1700" b="1" i="0" u="none" strike="noStrike" baseline="0">
                <a:solidFill>
                  <a:srgbClr val="87161F"/>
                </a:solidFill>
              </a:rPr>
              <a:t>A</a:t>
            </a:r>
            <a:r>
              <a:rPr lang="en-US" sz="1700" b="0" i="0" u="none" strike="noStrike" baseline="0">
                <a:solidFill>
                  <a:srgbClr val="87161F"/>
                </a:solidFill>
              </a:rPr>
              <a:t> </a:t>
            </a:r>
            <a:r>
              <a:rPr lang="en-US" sz="1700" b="0" i="0" u="none" strike="noStrike" baseline="0">
                <a:solidFill>
                  <a:srgbClr val="000000"/>
                </a:solidFill>
              </a:rPr>
              <a:t>Such education and support should be documented and 	made available to members of the entire diabetes care team. </a:t>
            </a:r>
            <a:r>
              <a:rPr lang="en-US" sz="1700" b="1" i="0" u="none" strike="noStrike" baseline="0">
                <a:solidFill>
                  <a:srgbClr val="87161F"/>
                </a:solidFill>
              </a:rPr>
              <a:t>E</a:t>
            </a:r>
          </a:p>
          <a:p>
            <a:pPr algn="l"/>
            <a:r>
              <a:rPr lang="en-US" sz="1700">
                <a:solidFill>
                  <a:srgbClr val="A6192E"/>
                </a:solidFill>
              </a:rPr>
              <a:t>5.5</a:t>
            </a:r>
            <a:r>
              <a:rPr lang="en-US" sz="1700"/>
              <a:t> 	</a:t>
            </a:r>
            <a:r>
              <a:rPr lang="en-US" sz="1700" b="0" i="0" u="none" strike="noStrike" baseline="0">
                <a:solidFill>
                  <a:srgbClr val="000000"/>
                </a:solidFill>
              </a:rPr>
              <a:t>Consider offering DSMES via telehealth and/or digital interventions to 	address barriers to access and improve satisfaction. </a:t>
            </a:r>
            <a:r>
              <a:rPr lang="en-US" sz="1700" b="1" i="0" u="none" strike="noStrike" baseline="0">
                <a:solidFill>
                  <a:srgbClr val="87161F"/>
                </a:solidFill>
              </a:rPr>
              <a:t>B</a:t>
            </a:r>
          </a:p>
          <a:p>
            <a:pPr algn="l"/>
            <a:r>
              <a:rPr lang="en-US" sz="1700">
                <a:solidFill>
                  <a:srgbClr val="A6192E"/>
                </a:solidFill>
              </a:rPr>
              <a:t>5.6 	</a:t>
            </a:r>
            <a:r>
              <a:rPr lang="en-US" sz="1700" b="0" i="0" u="none" strike="noStrike" baseline="0">
                <a:solidFill>
                  <a:srgbClr val="000000"/>
                </a:solidFill>
              </a:rPr>
              <a:t>Since DSMES can improve outcomes and reduce costs, reimbursement 	by third-party payers is recommended. </a:t>
            </a:r>
            <a:r>
              <a:rPr lang="en-US" sz="1700" b="1" i="0" u="none" strike="noStrike" baseline="0">
                <a:solidFill>
                  <a:srgbClr val="87161F"/>
                </a:solidFill>
              </a:rPr>
              <a:t>B</a:t>
            </a:r>
            <a:endParaRPr lang="en-US" sz="1700" b="1">
              <a:solidFill>
                <a:srgbClr val="A6192E"/>
              </a:solidFill>
            </a:endParaRPr>
          </a:p>
        </p:txBody>
      </p:sp>
    </p:spTree>
    <p:extLst>
      <p:ext uri="{BB962C8B-B14F-4D97-AF65-F5344CB8AC3E}">
        <p14:creationId xmlns:p14="http://schemas.microsoft.com/office/powerpoint/2010/main" val="30205704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775597"/>
          </a:xfrm>
        </p:spPr>
        <p:txBody>
          <a:bodyPr/>
          <a:lstStyle/>
          <a:p>
            <a:r>
              <a:rPr lang="en-US" dirty="0"/>
              <a:t>Diabetes Self-Management Education and Support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8046522" cy="197134"/>
          </a:xfrm>
        </p:spPr>
        <p:txBody>
          <a:bodyPr/>
          <a:lstStyle/>
          <a:p>
            <a:r>
              <a:rPr lang="en-US"/>
              <a:t>Facilitating POSITIVE HEALTH Behaviors and Well-being to Improve Health Outcomes</a:t>
            </a:r>
          </a:p>
        </p:txBody>
      </p:sp>
      <p:sp>
        <p:nvSpPr>
          <p:cNvPr id="6" name="Text Placeholder 2">
            <a:extLst>
              <a:ext uri="{FF2B5EF4-FFF2-40B4-BE49-F238E27FC236}">
                <a16:creationId xmlns:a16="http://schemas.microsoft.com/office/drawing/2014/main" id="{6B8E729D-1BDB-4BAA-BAC0-FFC4348827C0}"/>
              </a:ext>
            </a:extLst>
          </p:cNvPr>
          <p:cNvSpPr txBox="1">
            <a:spLocks/>
          </p:cNvSpPr>
          <p:nvPr/>
        </p:nvSpPr>
        <p:spPr>
          <a:xfrm>
            <a:off x="684187" y="1661246"/>
            <a:ext cx="7930382" cy="151323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5.7 </a:t>
            </a:r>
            <a:r>
              <a:rPr lang="en-US" sz="1800"/>
              <a:t>	</a:t>
            </a:r>
            <a:r>
              <a:rPr lang="en-US" sz="1800" b="0" i="0" u="none" strike="noStrike" baseline="0">
                <a:solidFill>
                  <a:srgbClr val="000000"/>
                </a:solidFill>
              </a:rPr>
              <a:t>Identify and address barriers to DSMES that exist at the payer, health 	system, clinic, health care professional, and individual levels. </a:t>
            </a:r>
            <a:r>
              <a:rPr lang="en-US" sz="1800" b="1" i="0" u="none" strike="noStrike" baseline="0">
                <a:solidFill>
                  <a:srgbClr val="87161F"/>
                </a:solidFill>
              </a:rPr>
              <a:t>E</a:t>
            </a:r>
          </a:p>
          <a:p>
            <a:pPr algn="l"/>
            <a:r>
              <a:rPr lang="en-US" sz="1800">
                <a:solidFill>
                  <a:srgbClr val="A6192E"/>
                </a:solidFill>
              </a:rPr>
              <a:t>5.8</a:t>
            </a:r>
            <a:r>
              <a:rPr lang="en-US" sz="1800"/>
              <a:t>	</a:t>
            </a:r>
            <a:r>
              <a:rPr lang="en-US" sz="1800" b="0" i="0" u="none" strike="noStrike" baseline="0">
                <a:solidFill>
                  <a:srgbClr val="000000"/>
                </a:solidFill>
              </a:rPr>
              <a:t>Include social determinants of health of the target population in 	guiding design and delivery of DSMES </a:t>
            </a:r>
            <a:r>
              <a:rPr lang="en-US" sz="1800" b="1" i="0" u="none" strike="noStrike" baseline="0">
                <a:solidFill>
                  <a:srgbClr val="87161F"/>
                </a:solidFill>
              </a:rPr>
              <a:t>C</a:t>
            </a:r>
            <a:r>
              <a:rPr lang="en-US" sz="1800" b="0" i="0" u="none" strike="noStrike" baseline="0">
                <a:solidFill>
                  <a:srgbClr val="87161F"/>
                </a:solidFill>
              </a:rPr>
              <a:t> </a:t>
            </a:r>
            <a:r>
              <a:rPr lang="en-US" sz="1800" b="0" i="0" u="none" strike="noStrike" baseline="0">
                <a:solidFill>
                  <a:srgbClr val="000000"/>
                </a:solidFill>
              </a:rPr>
              <a:t>with the ultimate goal of 	health equity across all populations. </a:t>
            </a:r>
            <a:endParaRPr lang="en-US" sz="1800" b="1" i="0" u="none" strike="noStrike" baseline="0">
              <a:solidFill>
                <a:srgbClr val="87161F"/>
              </a:solidFill>
            </a:endParaRPr>
          </a:p>
        </p:txBody>
      </p:sp>
    </p:spTree>
    <p:extLst>
      <p:ext uri="{BB962C8B-B14F-4D97-AF65-F5344CB8AC3E}">
        <p14:creationId xmlns:p14="http://schemas.microsoft.com/office/powerpoint/2010/main" val="5123839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775597"/>
          </a:xfrm>
        </p:spPr>
        <p:txBody>
          <a:bodyPr/>
          <a:lstStyle/>
          <a:p>
            <a:r>
              <a:rPr lang="en-US" dirty="0"/>
              <a:t>Diabetes Self-Management Education and Support (continued)</a:t>
            </a:r>
            <a:endParaRPr lang="en-US"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8046522" cy="197134"/>
          </a:xfrm>
        </p:spPr>
        <p:txBody>
          <a:bodyPr/>
          <a:lstStyle/>
          <a:p>
            <a:r>
              <a:rPr lang="en-US"/>
              <a:t>Facilitating POSITIVE HEALTH Behaviors and Well-being to Improve Health Outcomes</a:t>
            </a:r>
          </a:p>
        </p:txBody>
      </p:sp>
      <p:sp>
        <p:nvSpPr>
          <p:cNvPr id="6" name="Text Placeholder 2">
            <a:extLst>
              <a:ext uri="{FF2B5EF4-FFF2-40B4-BE49-F238E27FC236}">
                <a16:creationId xmlns:a16="http://schemas.microsoft.com/office/drawing/2014/main" id="{6B8E729D-1BDB-4BAA-BAC0-FFC4348827C0}"/>
              </a:ext>
            </a:extLst>
          </p:cNvPr>
          <p:cNvSpPr txBox="1">
            <a:spLocks/>
          </p:cNvSpPr>
          <p:nvPr/>
        </p:nvSpPr>
        <p:spPr>
          <a:xfrm>
            <a:off x="684187" y="1667596"/>
            <a:ext cx="7930382" cy="3257302"/>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b="0" i="0" u="none" strike="noStrike" baseline="0" dirty="0"/>
              <a:t>There are five critical time points when the need for DSMES should be evaluated by the health care professional and/or interprofessional team, with referrals made as needed</a:t>
            </a:r>
            <a:r>
              <a:rPr lang="en-US" sz="1700" dirty="0"/>
              <a:t>:</a:t>
            </a:r>
          </a:p>
          <a:p>
            <a:r>
              <a:rPr lang="en-US" sz="1700" dirty="0"/>
              <a:t>	1. At diagnosis</a:t>
            </a:r>
          </a:p>
          <a:p>
            <a:r>
              <a:rPr lang="en-US" sz="1700" dirty="0"/>
              <a:t>	2. Annually </a:t>
            </a:r>
          </a:p>
          <a:p>
            <a:r>
              <a:rPr lang="en-US" sz="1700" dirty="0"/>
              <a:t>	3. When not meeting treatment targets</a:t>
            </a:r>
          </a:p>
          <a:p>
            <a:r>
              <a:rPr lang="en-US" sz="1700" dirty="0"/>
              <a:t>	4. When complicating factors (e.g., health conditions, physical limitations, 	emotional factors, or basic living needs) that influence self-management 	develop</a:t>
            </a:r>
          </a:p>
          <a:p>
            <a:r>
              <a:rPr lang="en-US" sz="1700" dirty="0"/>
              <a:t>	5. When transitions in life and care occur</a:t>
            </a:r>
            <a:endParaRPr lang="en-US" sz="1700" dirty="0">
              <a:solidFill>
                <a:srgbClr val="A6192E"/>
              </a:solidFill>
            </a:endParaRPr>
          </a:p>
        </p:txBody>
      </p:sp>
    </p:spTree>
    <p:extLst>
      <p:ext uri="{BB962C8B-B14F-4D97-AF65-F5344CB8AC3E}">
        <p14:creationId xmlns:p14="http://schemas.microsoft.com/office/powerpoint/2010/main" val="19391402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689541"/>
            <a:ext cx="7775110" cy="332399"/>
          </a:xfrm>
        </p:spPr>
        <p:txBody>
          <a:bodyPr/>
          <a:lstStyle/>
          <a:p>
            <a:r>
              <a:rPr lang="en-US" sz="2400" dirty="0"/>
              <a:t>Goals of Nutrition Therapy for Adults With Diabetes</a:t>
            </a:r>
            <a:endParaRPr lang="en-US" sz="24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994666"/>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600" dirty="0"/>
              <a:t>1. 	</a:t>
            </a:r>
            <a:r>
              <a:rPr lang="en-US" sz="1600" b="0" i="0" u="none" strike="noStrike" baseline="0" dirty="0"/>
              <a:t>To promote and support healthful eating patterns, emphasizing a variety of 	nutrient-dense foods in appropriate portion sizes, to improve overall health 	and:</a:t>
            </a:r>
          </a:p>
          <a:p>
            <a:pPr marL="1428750" lvl="2" indent="-285750"/>
            <a:r>
              <a:rPr lang="en-US" sz="1600" dirty="0">
                <a:latin typeface="Arial" panose="020B0604020202020204" pitchFamily="34" charset="0"/>
                <a:cs typeface="Arial" panose="020B0604020202020204" pitchFamily="34" charset="0"/>
              </a:rPr>
              <a:t>Achieve and maintain body weight goals</a:t>
            </a:r>
          </a:p>
          <a:p>
            <a:pPr marL="1428750" lvl="2" indent="-285750"/>
            <a:r>
              <a:rPr lang="en-US" sz="1600" dirty="0">
                <a:latin typeface="Arial" panose="020B0604020202020204" pitchFamily="34" charset="0"/>
                <a:cs typeface="Arial" panose="020B0604020202020204" pitchFamily="34" charset="0"/>
              </a:rPr>
              <a:t>Attain individualized glycemic, blood pressure, and lipid goals</a:t>
            </a:r>
          </a:p>
          <a:p>
            <a:pPr marL="1428750" lvl="2" indent="-285750"/>
            <a:r>
              <a:rPr lang="en-US" sz="1600" dirty="0">
                <a:latin typeface="Arial" panose="020B0604020202020204" pitchFamily="34" charset="0"/>
                <a:cs typeface="Arial" panose="020B0604020202020204" pitchFamily="34" charset="0"/>
              </a:rPr>
              <a:t>Delay or prevent the complications of diabetes</a:t>
            </a:r>
          </a:p>
          <a:p>
            <a:pPr marL="1428750" lvl="2" indent="-285750"/>
            <a:endParaRPr lang="en-US" sz="1600" dirty="0">
              <a:latin typeface="Arial" panose="020B0604020202020204" pitchFamily="34" charset="0"/>
              <a:cs typeface="Arial" panose="020B0604020202020204" pitchFamily="34" charset="0"/>
            </a:endParaRPr>
          </a:p>
          <a:p>
            <a:r>
              <a:rPr lang="en-US" sz="1600" dirty="0"/>
              <a:t>2. 	To address individual nutrition needs based on personal and cultural 	preferences, health literacy and numeracy, access to healthful foods, 	willingness and ability to make behavioral changes, and existing barriers to 	change</a:t>
            </a:r>
            <a:endParaRPr lang="en-US" sz="1600" dirty="0">
              <a:solidFill>
                <a:srgbClr val="A6192E"/>
              </a:solidFill>
            </a:endParaRPr>
          </a:p>
        </p:txBody>
      </p:sp>
    </p:spTree>
    <p:extLst>
      <p:ext uri="{BB962C8B-B14F-4D97-AF65-F5344CB8AC3E}">
        <p14:creationId xmlns:p14="http://schemas.microsoft.com/office/powerpoint/2010/main" val="4453910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684774"/>
            <a:ext cx="7930382" cy="1605568"/>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t>3. 	To maintain the pleasure of eating by providing nonjudgmental messages 	about food choices while limiting food choices only when indicated by 	scientific evidence.</a:t>
            </a:r>
          </a:p>
          <a:p>
            <a:r>
              <a:rPr lang="en-US" sz="1600" dirty="0"/>
              <a:t>4. 	To provide an individual with diabetes the practical tools for developing 	healthy eating patterns rather than focusing on individual macronutrients, 	micronutrients, or single foods.</a:t>
            </a:r>
            <a:endParaRPr lang="en-US" sz="1600" dirty="0">
              <a:solidFill>
                <a:srgbClr val="A6192E"/>
              </a:solidFill>
            </a:endParaRPr>
          </a:p>
        </p:txBody>
      </p:sp>
      <p:sp>
        <p:nvSpPr>
          <p:cNvPr id="4" name="Title 1">
            <a:extLst>
              <a:ext uri="{FF2B5EF4-FFF2-40B4-BE49-F238E27FC236}">
                <a16:creationId xmlns:a16="http://schemas.microsoft.com/office/drawing/2014/main" id="{698C3529-DE13-6742-9D25-47C1ECF04571}"/>
              </a:ext>
            </a:extLst>
          </p:cNvPr>
          <p:cNvSpPr txBox="1">
            <a:spLocks/>
          </p:cNvSpPr>
          <p:nvPr/>
        </p:nvSpPr>
        <p:spPr>
          <a:xfrm>
            <a:off x="684187" y="689541"/>
            <a:ext cx="7775110" cy="664797"/>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r>
              <a:rPr lang="en-US" sz="2400" dirty="0"/>
              <a:t>Goals of Nutrition Therapy for Adults With Diabetes (continued)</a:t>
            </a:r>
            <a:endParaRPr lang="en-US" sz="2400" dirty="0">
              <a:solidFill>
                <a:srgbClr val="A6192E"/>
              </a:solidFill>
            </a:endParaRPr>
          </a:p>
        </p:txBody>
      </p:sp>
    </p:spTree>
    <p:extLst>
      <p:ext uri="{BB962C8B-B14F-4D97-AF65-F5344CB8AC3E}">
        <p14:creationId xmlns:p14="http://schemas.microsoft.com/office/powerpoint/2010/main" val="11997858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10" name="Title 1">
            <a:extLst>
              <a:ext uri="{FF2B5EF4-FFF2-40B4-BE49-F238E27FC236}">
                <a16:creationId xmlns:a16="http://schemas.microsoft.com/office/drawing/2014/main" id="{29DFF9F5-D29D-44FB-8030-DBD2BAA26041}"/>
              </a:ext>
            </a:extLst>
          </p:cNvPr>
          <p:cNvSpPr>
            <a:spLocks noGrp="1"/>
          </p:cNvSpPr>
          <p:nvPr>
            <p:ph type="title"/>
          </p:nvPr>
        </p:nvSpPr>
        <p:spPr>
          <a:xfrm>
            <a:off x="684187" y="790399"/>
            <a:ext cx="7775110" cy="387798"/>
          </a:xfrm>
        </p:spPr>
        <p:txBody>
          <a:bodyPr/>
          <a:lstStyle/>
          <a:p>
            <a:r>
              <a:rPr lang="en-US"/>
              <a:t>Medical Nutrition Therapy</a:t>
            </a:r>
            <a:endParaRPr lang="en-US">
              <a:solidFill>
                <a:srgbClr val="A6192E"/>
              </a:solidFill>
            </a:endParaRPr>
          </a:p>
        </p:txBody>
      </p:sp>
      <p:sp>
        <p:nvSpPr>
          <p:cNvPr id="5" name="TextBox 4">
            <a:extLst>
              <a:ext uri="{FF2B5EF4-FFF2-40B4-BE49-F238E27FC236}">
                <a16:creationId xmlns:a16="http://schemas.microsoft.com/office/drawing/2014/main" id="{3819C6DC-85C2-431D-8443-C1C1C3FC26C3}"/>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Facilitating Positive Health Behaviors and Well-being to Improve Health Outcomes: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1):S77-S110</a:t>
            </a:r>
          </a:p>
        </p:txBody>
      </p:sp>
      <p:pic>
        <p:nvPicPr>
          <p:cNvPr id="6" name="Picture 5">
            <a:extLst>
              <a:ext uri="{FF2B5EF4-FFF2-40B4-BE49-F238E27FC236}">
                <a16:creationId xmlns:a16="http://schemas.microsoft.com/office/drawing/2014/main" id="{1B2270FE-8486-3054-3725-7353E86A1D65}"/>
              </a:ext>
            </a:extLst>
          </p:cNvPr>
          <p:cNvPicPr>
            <a:picLocks noChangeAspect="1"/>
          </p:cNvPicPr>
          <p:nvPr/>
        </p:nvPicPr>
        <p:blipFill>
          <a:blip r:embed="rId2"/>
          <a:stretch>
            <a:fillRect/>
          </a:stretch>
        </p:blipFill>
        <p:spPr>
          <a:xfrm>
            <a:off x="690537" y="1159147"/>
            <a:ext cx="6948513" cy="3405768"/>
          </a:xfrm>
          <a:prstGeom prst="rect">
            <a:avLst/>
          </a:prstGeom>
        </p:spPr>
      </p:pic>
    </p:spTree>
    <p:extLst>
      <p:ext uri="{BB962C8B-B14F-4D97-AF65-F5344CB8AC3E}">
        <p14:creationId xmlns:p14="http://schemas.microsoft.com/office/powerpoint/2010/main" val="21120322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10" name="Title 1">
            <a:extLst>
              <a:ext uri="{FF2B5EF4-FFF2-40B4-BE49-F238E27FC236}">
                <a16:creationId xmlns:a16="http://schemas.microsoft.com/office/drawing/2014/main" id="{29DFF9F5-D29D-44FB-8030-DBD2BAA26041}"/>
              </a:ext>
            </a:extLst>
          </p:cNvPr>
          <p:cNvSpPr>
            <a:spLocks noGrp="1"/>
          </p:cNvSpPr>
          <p:nvPr>
            <p:ph type="title"/>
          </p:nvPr>
        </p:nvSpPr>
        <p:spPr>
          <a:xfrm>
            <a:off x="684187" y="790399"/>
            <a:ext cx="7775110" cy="387798"/>
          </a:xfrm>
        </p:spPr>
        <p:txBody>
          <a:bodyPr/>
          <a:lstStyle/>
          <a:p>
            <a:r>
              <a:rPr lang="en-US"/>
              <a:t>Medical Nutrition Therapy (continued)</a:t>
            </a:r>
            <a:endParaRPr lang="en-US">
              <a:solidFill>
                <a:srgbClr val="A6192E"/>
              </a:solidFill>
            </a:endParaRPr>
          </a:p>
        </p:txBody>
      </p:sp>
      <p:sp>
        <p:nvSpPr>
          <p:cNvPr id="5" name="TextBox 4">
            <a:extLst>
              <a:ext uri="{FF2B5EF4-FFF2-40B4-BE49-F238E27FC236}">
                <a16:creationId xmlns:a16="http://schemas.microsoft.com/office/drawing/2014/main" id="{40A3A658-9575-47C1-A396-EA629F3C56D7}"/>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Facilitating Positive Health Behaviors and Well-being to Improve Health Outcomes: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1):S77-S110</a:t>
            </a:r>
          </a:p>
        </p:txBody>
      </p:sp>
      <p:pic>
        <p:nvPicPr>
          <p:cNvPr id="6" name="Picture 5">
            <a:extLst>
              <a:ext uri="{FF2B5EF4-FFF2-40B4-BE49-F238E27FC236}">
                <a16:creationId xmlns:a16="http://schemas.microsoft.com/office/drawing/2014/main" id="{0702D8A4-1CA3-5D1E-D0CA-A51B28EDBD53}"/>
              </a:ext>
            </a:extLst>
          </p:cNvPr>
          <p:cNvPicPr>
            <a:picLocks noChangeAspect="1"/>
          </p:cNvPicPr>
          <p:nvPr/>
        </p:nvPicPr>
        <p:blipFill>
          <a:blip r:embed="rId2"/>
          <a:stretch>
            <a:fillRect/>
          </a:stretch>
        </p:blipFill>
        <p:spPr>
          <a:xfrm>
            <a:off x="523868" y="1247796"/>
            <a:ext cx="7109092" cy="3309515"/>
          </a:xfrm>
          <a:prstGeom prst="rect">
            <a:avLst/>
          </a:prstGeom>
        </p:spPr>
      </p:pic>
    </p:spTree>
    <p:extLst>
      <p:ext uri="{BB962C8B-B14F-4D97-AF65-F5344CB8AC3E}">
        <p14:creationId xmlns:p14="http://schemas.microsoft.com/office/powerpoint/2010/main" val="1481155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AEAB83-6418-50FC-DB60-87C8F61B4C47}"/>
              </a:ext>
            </a:extLst>
          </p:cNvPr>
          <p:cNvSpPr txBox="1">
            <a:spLocks/>
          </p:cNvSpPr>
          <p:nvPr/>
        </p:nvSpPr>
        <p:spPr>
          <a:xfrm>
            <a:off x="1229664" y="1524881"/>
            <a:ext cx="3338876" cy="1335550"/>
          </a:xfrm>
          <a:prstGeom prst="rect">
            <a:avLst/>
          </a:prstGeom>
        </p:spPr>
        <p:txBody>
          <a:bodyPr/>
          <a:lstStyle>
            <a:lvl1pPr marL="0" marR="0" indent="0" algn="l" defTabSz="914400" rtl="0" eaLnBrk="1" fontAlgn="auto" latinLnBrk="0" hangingPunct="1">
              <a:lnSpc>
                <a:spcPct val="100000"/>
              </a:lnSpc>
              <a:spcBef>
                <a:spcPct val="0"/>
              </a:spcBef>
              <a:spcAft>
                <a:spcPts val="0"/>
              </a:spcAft>
              <a:buClrTx/>
              <a:buSzTx/>
              <a:buFontTx/>
              <a:buNone/>
              <a:tabLst/>
              <a:defRPr lang="de-DE" sz="2800" b="1" i="0" kern="1200" dirty="0">
                <a:solidFill>
                  <a:schemeClr val="bg1"/>
                </a:solidFill>
                <a:latin typeface="Arial" panose="020B0604020202020204" pitchFamily="34" charset="0"/>
                <a:ea typeface="+mj-ea"/>
                <a:cs typeface="Arial" panose="020B0604020202020204" pitchFamily="34" charset="0"/>
              </a:defRPr>
            </a:lvl1pPr>
          </a:lstStyle>
          <a:p>
            <a:r>
              <a:rPr lang="en-US"/>
              <a:t>Section 1. </a:t>
            </a:r>
            <a:br>
              <a:rPr lang="en-US"/>
            </a:br>
            <a:br>
              <a:rPr lang="en-US"/>
            </a:br>
            <a:r>
              <a:rPr lang="en-US"/>
              <a:t>Improving Care and Promoting Health in Populations</a:t>
            </a:r>
          </a:p>
        </p:txBody>
      </p:sp>
    </p:spTree>
    <p:extLst>
      <p:ext uri="{BB962C8B-B14F-4D97-AF65-F5344CB8AC3E}">
        <p14:creationId xmlns:p14="http://schemas.microsoft.com/office/powerpoint/2010/main" val="34044804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10" name="Title 1">
            <a:extLst>
              <a:ext uri="{FF2B5EF4-FFF2-40B4-BE49-F238E27FC236}">
                <a16:creationId xmlns:a16="http://schemas.microsoft.com/office/drawing/2014/main" id="{29DFF9F5-D29D-44FB-8030-DBD2BAA26041}"/>
              </a:ext>
            </a:extLst>
          </p:cNvPr>
          <p:cNvSpPr>
            <a:spLocks noGrp="1"/>
          </p:cNvSpPr>
          <p:nvPr>
            <p:ph type="title"/>
          </p:nvPr>
        </p:nvSpPr>
        <p:spPr>
          <a:xfrm>
            <a:off x="684187" y="790399"/>
            <a:ext cx="7775110" cy="387798"/>
          </a:xfrm>
        </p:spPr>
        <p:txBody>
          <a:bodyPr/>
          <a:lstStyle/>
          <a:p>
            <a:r>
              <a:rPr lang="en-US"/>
              <a:t>Medical Nutrition Therapy (continued)</a:t>
            </a:r>
            <a:endParaRPr lang="en-US">
              <a:solidFill>
                <a:srgbClr val="A6192E"/>
              </a:solidFill>
            </a:endParaRPr>
          </a:p>
        </p:txBody>
      </p:sp>
      <p:sp>
        <p:nvSpPr>
          <p:cNvPr id="5" name="TextBox 4">
            <a:extLst>
              <a:ext uri="{FF2B5EF4-FFF2-40B4-BE49-F238E27FC236}">
                <a16:creationId xmlns:a16="http://schemas.microsoft.com/office/drawing/2014/main" id="{4ED4125C-7F88-4FF9-8367-6D31017F981C}"/>
              </a:ext>
            </a:extLst>
          </p:cNvPr>
          <p:cNvSpPr txBox="1">
            <a:spLocks noChangeArrowheads="1"/>
          </p:cNvSpPr>
          <p:nvPr/>
        </p:nvSpPr>
        <p:spPr bwMode="auto">
          <a:xfrm>
            <a:off x="0" y="4750986"/>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Facilitating Positive Health Behaviors and Well-being to Improve Health Outcomes: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1):S77-S110</a:t>
            </a:r>
          </a:p>
        </p:txBody>
      </p:sp>
      <p:pic>
        <p:nvPicPr>
          <p:cNvPr id="6" name="Picture 5">
            <a:extLst>
              <a:ext uri="{FF2B5EF4-FFF2-40B4-BE49-F238E27FC236}">
                <a16:creationId xmlns:a16="http://schemas.microsoft.com/office/drawing/2014/main" id="{224B7378-5539-AA7D-CAAF-BFBAAB5F0F8C}"/>
              </a:ext>
            </a:extLst>
          </p:cNvPr>
          <p:cNvPicPr>
            <a:picLocks noChangeAspect="1"/>
          </p:cNvPicPr>
          <p:nvPr/>
        </p:nvPicPr>
        <p:blipFill>
          <a:blip r:embed="rId2"/>
          <a:stretch>
            <a:fillRect/>
          </a:stretch>
        </p:blipFill>
        <p:spPr>
          <a:xfrm>
            <a:off x="641114" y="1301750"/>
            <a:ext cx="6893092" cy="3143250"/>
          </a:xfrm>
          <a:prstGeom prst="rect">
            <a:avLst/>
          </a:prstGeom>
        </p:spPr>
      </p:pic>
    </p:spTree>
    <p:extLst>
      <p:ext uri="{BB962C8B-B14F-4D97-AF65-F5344CB8AC3E}">
        <p14:creationId xmlns:p14="http://schemas.microsoft.com/office/powerpoint/2010/main" val="11297738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Physical Activity</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235105"/>
            <a:ext cx="7930382" cy="339580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a:solidFill>
                  <a:srgbClr val="A6192E"/>
                </a:solidFill>
              </a:rPr>
              <a:t>5.27</a:t>
            </a:r>
            <a:r>
              <a:rPr lang="en-US" sz="1700"/>
              <a:t> 	</a:t>
            </a:r>
            <a:r>
              <a:rPr lang="en-US" sz="1700" b="0" i="0" u="none" strike="noStrike" baseline="0">
                <a:solidFill>
                  <a:srgbClr val="000000"/>
                </a:solidFill>
              </a:rPr>
              <a:t>Counsel youth with type 1 diabetes </a:t>
            </a:r>
            <a:r>
              <a:rPr lang="en-US" sz="1700" b="1" i="0" u="none" strike="noStrike" baseline="0">
                <a:solidFill>
                  <a:srgbClr val="87161F"/>
                </a:solidFill>
              </a:rPr>
              <a:t>C</a:t>
            </a:r>
            <a:r>
              <a:rPr lang="en-US" sz="1700" b="0" i="0" u="none" strike="noStrike" baseline="0">
                <a:solidFill>
                  <a:srgbClr val="87161F"/>
                </a:solidFill>
              </a:rPr>
              <a:t> </a:t>
            </a:r>
            <a:r>
              <a:rPr lang="en-US" sz="1700" b="0" i="0" u="none" strike="noStrike" baseline="0">
                <a:solidFill>
                  <a:srgbClr val="000000"/>
                </a:solidFill>
              </a:rPr>
              <a:t>or type 2 diabetes </a:t>
            </a:r>
            <a:r>
              <a:rPr lang="en-US" sz="1700" b="1" i="0" u="none" strike="noStrike" baseline="0">
                <a:solidFill>
                  <a:srgbClr val="87161F"/>
                </a:solidFill>
              </a:rPr>
              <a:t>B</a:t>
            </a:r>
            <a:r>
              <a:rPr lang="en-US" sz="1700" b="0" i="0" u="none" strike="noStrike" baseline="0">
                <a:solidFill>
                  <a:srgbClr val="87161F"/>
                </a:solidFill>
              </a:rPr>
              <a:t> </a:t>
            </a:r>
            <a:r>
              <a:rPr lang="en-US" sz="1700" b="0" i="0" u="none" strike="noStrike" baseline="0">
                <a:solidFill>
                  <a:srgbClr val="000000"/>
                </a:solidFill>
              </a:rPr>
              <a:t>to engage in 	60 min/day or more of moderate- or vigorous-intensity aerobic activity, 	with vigorous muscle-strengthening and bone-strengthening activities at 	least 3 days/week.</a:t>
            </a:r>
          </a:p>
          <a:p>
            <a:pPr algn="l"/>
            <a:r>
              <a:rPr lang="en-US" sz="1700">
                <a:solidFill>
                  <a:srgbClr val="A6192E"/>
                </a:solidFill>
              </a:rPr>
              <a:t>5.28</a:t>
            </a:r>
            <a:r>
              <a:rPr lang="en-US" sz="1700"/>
              <a:t> 	</a:t>
            </a:r>
            <a:r>
              <a:rPr lang="en-US" sz="1700" b="0" i="0" u="none" strike="noStrike" baseline="0">
                <a:solidFill>
                  <a:srgbClr val="000000"/>
                </a:solidFill>
              </a:rPr>
              <a:t>Counsel most adults with type 1 diabetes </a:t>
            </a:r>
            <a:r>
              <a:rPr lang="en-US" sz="1700" b="1" i="0" u="none" strike="noStrike" baseline="0">
                <a:solidFill>
                  <a:srgbClr val="87161F"/>
                </a:solidFill>
              </a:rPr>
              <a:t>C</a:t>
            </a:r>
            <a:r>
              <a:rPr lang="en-US" sz="1700" b="0" i="0" u="none" strike="noStrike" baseline="0">
                <a:solidFill>
                  <a:srgbClr val="87161F"/>
                </a:solidFill>
              </a:rPr>
              <a:t> </a:t>
            </a:r>
            <a:r>
              <a:rPr lang="en-US" sz="1700" b="0" i="0" u="none" strike="noStrike" baseline="0">
                <a:solidFill>
                  <a:srgbClr val="000000"/>
                </a:solidFill>
              </a:rPr>
              <a:t>and type 2 diabetes </a:t>
            </a:r>
            <a:r>
              <a:rPr lang="en-US" sz="1700" b="1" i="0" u="none" strike="noStrike" baseline="0">
                <a:solidFill>
                  <a:srgbClr val="87161F"/>
                </a:solidFill>
              </a:rPr>
              <a:t>B</a:t>
            </a:r>
            <a:r>
              <a:rPr lang="en-US" sz="1700" b="0" i="0" u="none" strike="noStrike" baseline="0">
                <a:solidFill>
                  <a:srgbClr val="87161F"/>
                </a:solidFill>
              </a:rPr>
              <a:t> </a:t>
            </a:r>
            <a:r>
              <a:rPr lang="en-US" sz="1700" b="0" i="0" u="none" strike="noStrike" baseline="0">
                <a:solidFill>
                  <a:srgbClr val="000000"/>
                </a:solidFill>
              </a:rPr>
              <a:t>to 	engage in 150 min or more of moderate- to </a:t>
            </a:r>
            <a:r>
              <a:rPr lang="en-US" sz="1700" b="0" i="0" u="none" strike="noStrike" baseline="0"/>
              <a:t>vigorous-intensity aerobic 	activity per week, spread over at least 3 days/week, with no more than 2 	consecutive days without activity. Shorter durations (minimum 75 	min/week) of vigorous-intensity or interval training may be sufficient for 	younger and more physically fit individuals.</a:t>
            </a:r>
          </a:p>
          <a:p>
            <a:pPr algn="l"/>
            <a:r>
              <a:rPr lang="en-US" sz="1700">
                <a:solidFill>
                  <a:srgbClr val="A6192E"/>
                </a:solidFill>
              </a:rPr>
              <a:t>5.29 	</a:t>
            </a:r>
            <a:r>
              <a:rPr lang="en-US" sz="1700" b="0" i="0" u="none" strike="noStrike" baseline="0">
                <a:solidFill>
                  <a:srgbClr val="000000"/>
                </a:solidFill>
              </a:rPr>
              <a:t>Counsel adults with type 1 diabetes </a:t>
            </a:r>
            <a:r>
              <a:rPr lang="en-US" sz="1700" b="1" i="0" u="none" strike="noStrike" baseline="0">
                <a:solidFill>
                  <a:srgbClr val="87161F"/>
                </a:solidFill>
              </a:rPr>
              <a:t>C</a:t>
            </a:r>
            <a:r>
              <a:rPr lang="en-US" sz="1700" b="0" i="0" u="none" strike="noStrike" baseline="0">
                <a:solidFill>
                  <a:srgbClr val="87161F"/>
                </a:solidFill>
              </a:rPr>
              <a:t> </a:t>
            </a:r>
            <a:r>
              <a:rPr lang="en-US" sz="1700" b="0" i="0" u="none" strike="noStrike" baseline="0">
                <a:solidFill>
                  <a:srgbClr val="000000"/>
                </a:solidFill>
              </a:rPr>
              <a:t>and type 2 diabetes </a:t>
            </a:r>
            <a:r>
              <a:rPr lang="en-US" sz="1700" b="1" i="0" u="none" strike="noStrike" baseline="0">
                <a:solidFill>
                  <a:srgbClr val="87161F"/>
                </a:solidFill>
              </a:rPr>
              <a:t>B</a:t>
            </a:r>
            <a:r>
              <a:rPr lang="en-US" sz="1700" b="0" i="0" u="none" strike="noStrike" baseline="0">
                <a:solidFill>
                  <a:srgbClr val="87161F"/>
                </a:solidFill>
              </a:rPr>
              <a:t> </a:t>
            </a:r>
            <a:r>
              <a:rPr lang="en-US" sz="1700" b="0" i="0" u="none" strike="noStrike" baseline="0">
                <a:solidFill>
                  <a:srgbClr val="000000"/>
                </a:solidFill>
              </a:rPr>
              <a:t>to engage 	in 2–3 sessions/week of resistance exercise on nonconsecutive days.</a:t>
            </a:r>
            <a:endParaRPr lang="en-US" sz="1700">
              <a:solidFill>
                <a:srgbClr val="A6192E"/>
              </a:solidFill>
            </a:endParaRPr>
          </a:p>
        </p:txBody>
      </p:sp>
    </p:spTree>
    <p:extLst>
      <p:ext uri="{BB962C8B-B14F-4D97-AF65-F5344CB8AC3E}">
        <p14:creationId xmlns:p14="http://schemas.microsoft.com/office/powerpoint/2010/main" val="21703446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Physical Activity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235105"/>
            <a:ext cx="7930382" cy="300595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a:solidFill>
                  <a:srgbClr val="A6192E"/>
                </a:solidFill>
              </a:rPr>
              <a:t>5.30</a:t>
            </a:r>
            <a:r>
              <a:rPr lang="en-US" sz="1700"/>
              <a:t> 	</a:t>
            </a:r>
            <a:r>
              <a:rPr lang="en-US" sz="1700" b="0" i="0" u="none" strike="noStrike" baseline="0">
                <a:solidFill>
                  <a:srgbClr val="000000"/>
                </a:solidFill>
              </a:rPr>
              <a:t>Recommend flexibility training and balance training 2–3 times/week for 	older adults with diabetes. Yoga and tai chi may be included based on 	individual preferences to increase flexibility, muscular strength, and 	balance. </a:t>
            </a:r>
            <a:r>
              <a:rPr lang="en-US" sz="1700" b="1" i="0" u="none" strike="noStrike" baseline="0">
                <a:solidFill>
                  <a:srgbClr val="87161F"/>
                </a:solidFill>
              </a:rPr>
              <a:t>C</a:t>
            </a:r>
          </a:p>
          <a:p>
            <a:pPr algn="l"/>
            <a:r>
              <a:rPr lang="en-US" sz="1700">
                <a:solidFill>
                  <a:srgbClr val="A6192E"/>
                </a:solidFill>
              </a:rPr>
              <a:t>5.31 	</a:t>
            </a:r>
            <a:r>
              <a:rPr lang="en-US" sz="1700" b="0" i="0" u="none" strike="noStrike" baseline="0">
                <a:solidFill>
                  <a:srgbClr val="000000"/>
                </a:solidFill>
              </a:rPr>
              <a:t>For all people with diabetes, evaluate baseline physical activity and time 	spent in sedentary behavior (i.e., quiet sitting, lying, and leaning). For 	people who do not meet activity guidelines, encourage increase in 	physical activities (e.g., walking, yoga, housework, gardening, swimming, 	and dancing) above baseline (type 1 diabetes </a:t>
            </a:r>
            <a:r>
              <a:rPr lang="en-US" sz="1700" b="1" i="0" u="none" strike="noStrike" baseline="0">
                <a:solidFill>
                  <a:srgbClr val="87161F"/>
                </a:solidFill>
              </a:rPr>
              <a:t>E</a:t>
            </a:r>
            <a:r>
              <a:rPr lang="en-US" sz="1700" b="0" i="0" u="none" strike="noStrike" baseline="0">
                <a:solidFill>
                  <a:srgbClr val="87161F"/>
                </a:solidFill>
              </a:rPr>
              <a:t> </a:t>
            </a:r>
            <a:r>
              <a:rPr lang="en-US" sz="1700" b="0" i="0" u="none" strike="noStrike" baseline="0">
                <a:solidFill>
                  <a:srgbClr val="000000"/>
                </a:solidFill>
              </a:rPr>
              <a:t>and type 2 diabetes </a:t>
            </a:r>
            <a:r>
              <a:rPr lang="en-US" sz="1700" b="1" i="0" u="none" strike="noStrike" baseline="0">
                <a:solidFill>
                  <a:srgbClr val="87161F"/>
                </a:solidFill>
              </a:rPr>
              <a:t>B</a:t>
            </a:r>
            <a:r>
              <a:rPr lang="en-US" sz="1700" b="0" i="0" u="none" strike="noStrike" baseline="0">
                <a:solidFill>
                  <a:srgbClr val="000000"/>
                </a:solidFill>
              </a:rPr>
              <a:t>). 	Counsel that prolonged sitting should be interrupted every 30 min for 	blood glucose benefits. </a:t>
            </a:r>
            <a:r>
              <a:rPr lang="en-US" sz="1700" b="1" i="0" u="none" strike="noStrike" baseline="0">
                <a:solidFill>
                  <a:srgbClr val="87161F"/>
                </a:solidFill>
              </a:rPr>
              <a:t>C</a:t>
            </a:r>
            <a:r>
              <a:rPr lang="en-US" sz="1700" b="1"/>
              <a:t> </a:t>
            </a:r>
            <a:r>
              <a:rPr lang="en-US" sz="1700"/>
              <a:t>	</a:t>
            </a:r>
            <a:endParaRPr lang="en-US" sz="1700">
              <a:solidFill>
                <a:srgbClr val="A6192E"/>
              </a:solidFill>
            </a:endParaRPr>
          </a:p>
        </p:txBody>
      </p:sp>
    </p:spTree>
    <p:extLst>
      <p:ext uri="{BB962C8B-B14F-4D97-AF65-F5344CB8AC3E}">
        <p14:creationId xmlns:p14="http://schemas.microsoft.com/office/powerpoint/2010/main" val="195042304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664797"/>
          </a:xfrm>
        </p:spPr>
        <p:txBody>
          <a:bodyPr/>
          <a:lstStyle/>
          <a:p>
            <a:r>
              <a:rPr lang="en-US" sz="2400" dirty="0"/>
              <a:t>Smoking Cessation: Tobacco, E-Cigarettes, and Cannabis </a:t>
            </a:r>
            <a:endParaRPr lang="en-US" sz="2400" dirty="0">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488816"/>
            <a:ext cx="7930382" cy="2067233"/>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dirty="0">
                <a:solidFill>
                  <a:srgbClr val="A6192E"/>
                </a:solidFill>
              </a:rPr>
              <a:t>5.32</a:t>
            </a:r>
            <a:r>
              <a:rPr lang="en-US" sz="1800" dirty="0"/>
              <a:t> 	</a:t>
            </a:r>
            <a:r>
              <a:rPr lang="en-US" sz="1800" b="0" i="0" u="none" strike="noStrike" baseline="0" dirty="0">
                <a:solidFill>
                  <a:srgbClr val="000000"/>
                </a:solidFill>
              </a:rPr>
              <a:t>Advise all people with diabetes not to use cigarettes and other 	tobacco products or e-cigarettes. </a:t>
            </a:r>
            <a:r>
              <a:rPr lang="en-US" sz="1800" b="1" i="0" u="none" strike="noStrike" baseline="0" dirty="0">
                <a:solidFill>
                  <a:srgbClr val="87161F"/>
                </a:solidFill>
              </a:rPr>
              <a:t>A</a:t>
            </a:r>
          </a:p>
          <a:p>
            <a:pPr algn="l"/>
            <a:r>
              <a:rPr lang="en-US" sz="1800" dirty="0">
                <a:solidFill>
                  <a:srgbClr val="A6192E"/>
                </a:solidFill>
              </a:rPr>
              <a:t>5.33</a:t>
            </a:r>
            <a:r>
              <a:rPr lang="en-US" sz="1800" dirty="0"/>
              <a:t> 	</a:t>
            </a:r>
            <a:r>
              <a:rPr lang="en-US" sz="1800" b="0" i="0" u="none" strike="noStrike" baseline="0" dirty="0">
                <a:solidFill>
                  <a:srgbClr val="000000"/>
                </a:solidFill>
              </a:rPr>
              <a:t>As a routine component of diabetes care and education, ask people 	with diabetes about the use of cigarettes or other tobacco products. 	After identification of use, recommend and refer for combination 	treatment consisting of both tobacco/smoking cessation counseling 	and pharmacological therapy. </a:t>
            </a:r>
            <a:r>
              <a:rPr lang="en-US" sz="1800" b="1" i="0" u="none" strike="noStrike" baseline="0" dirty="0">
                <a:solidFill>
                  <a:srgbClr val="87161F"/>
                </a:solidFill>
              </a:rPr>
              <a:t>A</a:t>
            </a:r>
            <a:endParaRPr lang="en-US" sz="1800" b="1" dirty="0">
              <a:solidFill>
                <a:schemeClr val="accent1"/>
              </a:solidFill>
            </a:endParaRPr>
          </a:p>
        </p:txBody>
      </p:sp>
    </p:spTree>
    <p:extLst>
      <p:ext uri="{BB962C8B-B14F-4D97-AF65-F5344CB8AC3E}">
        <p14:creationId xmlns:p14="http://schemas.microsoft.com/office/powerpoint/2010/main" val="34728664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Supporting Positive Health Behaviors</a:t>
            </a: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1384995"/>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a:solidFill>
                  <a:srgbClr val="A6192E"/>
                </a:solidFill>
              </a:rPr>
              <a:t>5.34</a:t>
            </a:r>
            <a:r>
              <a:rPr lang="en-US" sz="1800"/>
              <a:t> 	</a:t>
            </a:r>
            <a:r>
              <a:rPr lang="en-US" sz="1800" b="0" i="0" u="none" strike="noStrike" baseline="0">
                <a:solidFill>
                  <a:srgbClr val="000000"/>
                </a:solidFill>
              </a:rPr>
              <a:t>Behavioral strategies should be used to support diabetes self-	management</a:t>
            </a:r>
            <a:r>
              <a:rPr lang="en-US" sz="1800">
                <a:solidFill>
                  <a:srgbClr val="000000"/>
                </a:solidFill>
              </a:rPr>
              <a:t> </a:t>
            </a:r>
            <a:r>
              <a:rPr lang="en-US" sz="1800" b="0" i="0" u="none" strike="noStrike" baseline="0">
                <a:solidFill>
                  <a:srgbClr val="000000"/>
                </a:solidFill>
              </a:rPr>
              <a:t>and engagement in health behaviors (e.g., taking 	medications, using diabetes technologies, and engaging in physical 	activity and healthy eating) to promote optimal diabetes health 	outcomes. </a:t>
            </a:r>
            <a:r>
              <a:rPr lang="en-US" sz="1800" b="1" i="0" u="none" strike="noStrike" baseline="0">
                <a:solidFill>
                  <a:srgbClr val="87161F"/>
                </a:solidFill>
              </a:rPr>
              <a:t>A</a:t>
            </a:r>
            <a:endParaRPr lang="en-US" sz="1800" b="1">
              <a:solidFill>
                <a:schemeClr val="accent1"/>
              </a:solidFill>
            </a:endParaRPr>
          </a:p>
        </p:txBody>
      </p:sp>
    </p:spTree>
    <p:extLst>
      <p:ext uri="{BB962C8B-B14F-4D97-AF65-F5344CB8AC3E}">
        <p14:creationId xmlns:p14="http://schemas.microsoft.com/office/powerpoint/2010/main" val="24518386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Psychosocial Care</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300595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a:solidFill>
                  <a:srgbClr val="A6192E"/>
                </a:solidFill>
              </a:rPr>
              <a:t>5.35</a:t>
            </a:r>
            <a:r>
              <a:rPr lang="en-US" sz="1700"/>
              <a:t> 	</a:t>
            </a:r>
            <a:r>
              <a:rPr lang="en-US" sz="1700" b="0" i="0" u="none" strike="noStrike" baseline="0">
                <a:solidFill>
                  <a:srgbClr val="000000"/>
                </a:solidFill>
              </a:rPr>
              <a:t>Psychosocial care should be provided to all people with diabetes, with 	the goal of optimizing health-related quality of life and health outcomes. 	Such care should be integrated with routine medical care and delivered 	by trained health care professionals using a collaborative, person-	centered, culturally informed approach. </a:t>
            </a:r>
            <a:r>
              <a:rPr lang="en-US" sz="1700" b="1" i="0" u="none" strike="noStrike" baseline="0">
                <a:solidFill>
                  <a:srgbClr val="87161F"/>
                </a:solidFill>
              </a:rPr>
              <a:t>A</a:t>
            </a:r>
          </a:p>
          <a:p>
            <a:pPr algn="l"/>
            <a:r>
              <a:rPr lang="en-US" sz="1700">
                <a:solidFill>
                  <a:srgbClr val="A6192E"/>
                </a:solidFill>
              </a:rPr>
              <a:t>5.36 </a:t>
            </a:r>
            <a:r>
              <a:rPr lang="en-US" sz="1700"/>
              <a:t>	</a:t>
            </a:r>
            <a:r>
              <a:rPr lang="en-US" sz="1700" b="0" i="0" u="none" strike="noStrike" baseline="0">
                <a:solidFill>
                  <a:srgbClr val="000000"/>
                </a:solidFill>
              </a:rPr>
              <a:t>Diabetes care teams should implement psychosocial screening protocols 	for general and diabetes-related mood concerns as well as other topics 	such as stress, quality of life, available resources (financial, social, 	family, and emotional), and/or psychiatric history. Screening should occur 	at least annually or when there is a change in disease, treatment, or life 	circumstances. </a:t>
            </a:r>
            <a:r>
              <a:rPr lang="en-US" sz="1700" b="1" i="0" u="none" strike="noStrike" baseline="0">
                <a:solidFill>
                  <a:srgbClr val="87161F"/>
                </a:solidFill>
              </a:rPr>
              <a:t>C</a:t>
            </a:r>
            <a:endParaRPr lang="en-US" sz="1700" b="1">
              <a:solidFill>
                <a:srgbClr val="A6192E"/>
              </a:solidFill>
            </a:endParaRPr>
          </a:p>
        </p:txBody>
      </p:sp>
    </p:spTree>
    <p:extLst>
      <p:ext uri="{BB962C8B-B14F-4D97-AF65-F5344CB8AC3E}">
        <p14:creationId xmlns:p14="http://schemas.microsoft.com/office/powerpoint/2010/main" val="461586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Psychosocial Care (continued)</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248273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dirty="0">
                <a:solidFill>
                  <a:srgbClr val="A6192E"/>
                </a:solidFill>
              </a:rPr>
              <a:t>5.37</a:t>
            </a:r>
            <a:r>
              <a:rPr lang="en-US" sz="1700" dirty="0"/>
              <a:t> 	</a:t>
            </a:r>
            <a:r>
              <a:rPr lang="en-US" sz="1700" b="0" i="0" u="none" strike="noStrike" baseline="0" dirty="0">
                <a:solidFill>
                  <a:srgbClr val="000000"/>
                </a:solidFill>
              </a:rPr>
              <a:t>When indicated, refer to behavioral health professionals or other trained 	health care professionals, ideally those with experience in diabetes, for 	further assessment and treatment for symptoms of diabetes distress, 	depression, suicidality, anxiety, treatment-related fear of hypoglycemia, 	disordered eating, and/or cognitive capacities. Such specialized 	psychosocial care should use age-appropriate standardized and 	validated tools and treatment approaches. </a:t>
            </a:r>
            <a:r>
              <a:rPr lang="en-US" sz="1700" b="1" i="0" u="none" strike="noStrike" baseline="0" dirty="0">
                <a:solidFill>
                  <a:srgbClr val="87161F"/>
                </a:solidFill>
              </a:rPr>
              <a:t>B</a:t>
            </a:r>
          </a:p>
          <a:p>
            <a:pPr algn="l"/>
            <a:r>
              <a:rPr lang="en-US" sz="1700" dirty="0">
                <a:solidFill>
                  <a:srgbClr val="A6192E"/>
                </a:solidFill>
              </a:rPr>
              <a:t>5.38 </a:t>
            </a:r>
            <a:r>
              <a:rPr lang="en-US" sz="1700" dirty="0"/>
              <a:t>	</a:t>
            </a:r>
            <a:r>
              <a:rPr lang="en-US" sz="1700" b="0" i="0" u="none" strike="noStrike" baseline="0" dirty="0">
                <a:solidFill>
                  <a:srgbClr val="000000"/>
                </a:solidFill>
              </a:rPr>
              <a:t>Consider developmental factors and use age-appropriate validated tools 	for psychosocial screening in people with diabetes. </a:t>
            </a:r>
            <a:r>
              <a:rPr lang="en-US" sz="1700" b="1" i="0" u="none" strike="noStrike" baseline="0" dirty="0">
                <a:solidFill>
                  <a:srgbClr val="87161F"/>
                </a:solidFill>
              </a:rPr>
              <a:t>E</a:t>
            </a:r>
            <a:endParaRPr lang="en-US" sz="1700" b="1" dirty="0">
              <a:solidFill>
                <a:srgbClr val="A6192E"/>
              </a:solidFill>
            </a:endParaRPr>
          </a:p>
        </p:txBody>
      </p:sp>
    </p:spTree>
    <p:extLst>
      <p:ext uri="{BB962C8B-B14F-4D97-AF65-F5344CB8AC3E}">
        <p14:creationId xmlns:p14="http://schemas.microsoft.com/office/powerpoint/2010/main" val="13380750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Referral to a Behavioral Health Professional</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dirty="0"/>
              <a:t>Facilitating POSITIVE HEALTH Behaviors and Well-being to Improve Health Outcomes</a:t>
            </a:r>
          </a:p>
        </p:txBody>
      </p:sp>
      <p:sp>
        <p:nvSpPr>
          <p:cNvPr id="6" name="TextBox 5">
            <a:extLst>
              <a:ext uri="{FF2B5EF4-FFF2-40B4-BE49-F238E27FC236}">
                <a16:creationId xmlns:a16="http://schemas.microsoft.com/office/drawing/2014/main" id="{D2F8A8DE-5843-45FF-B9E1-55E4072A2838}"/>
              </a:ext>
            </a:extLst>
          </p:cNvPr>
          <p:cNvSpPr txBox="1">
            <a:spLocks noChangeArrowheads="1"/>
          </p:cNvSpPr>
          <p:nvPr/>
        </p:nvSpPr>
        <p:spPr bwMode="auto">
          <a:xfrm>
            <a:off x="136779" y="4557311"/>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4400">
              <a:defRPr/>
            </a:pPr>
            <a:r>
              <a:rPr lang="en-US" sz="1200">
                <a:solidFill>
                  <a:srgbClr val="A6192E"/>
                </a:solidFill>
                <a:latin typeface="Helvetica" pitchFamily="34" charset="0"/>
                <a:ea typeface="ヒラギノ角ゴ Pro W3" charset="-128"/>
              </a:rPr>
              <a:t>Facilitating Positive Health Behaviors and Well-being to Improve Health Outcomes: </a:t>
            </a:r>
            <a:br>
              <a:rPr lang="en-US" sz="1200">
                <a:solidFill>
                  <a:srgbClr val="A6192E"/>
                </a:solidFill>
                <a:latin typeface="Helvetica" pitchFamily="34" charset="0"/>
                <a:ea typeface="ヒラギノ角ゴ Pro W3" charset="-128"/>
              </a:rPr>
            </a:br>
            <a:r>
              <a:rPr lang="en-US" sz="1200" i="1">
                <a:solidFill>
                  <a:srgbClr val="A6192E"/>
                </a:solidFill>
                <a:ea typeface="ヒラギノ角ゴ Pro W3" charset="-128"/>
              </a:rPr>
              <a:t>Standards of Care in Diabetes - 2024</a:t>
            </a:r>
            <a:r>
              <a:rPr lang="en-US" sz="1200">
                <a:solidFill>
                  <a:srgbClr val="A6192E"/>
                </a:solidFill>
                <a:latin typeface="Helvetica" pitchFamily="34" charset="0"/>
                <a:ea typeface="ヒラギノ角ゴ Pro W3" charset="-128"/>
              </a:rPr>
              <a:t>. </a:t>
            </a:r>
            <a:r>
              <a:rPr lang="en-US" sz="1200" i="1">
                <a:solidFill>
                  <a:srgbClr val="A6192E"/>
                </a:solidFill>
                <a:latin typeface="Helvetica" pitchFamily="34" charset="0"/>
                <a:ea typeface="ヒラギノ角ゴ Pro W3" charset="-128"/>
              </a:rPr>
              <a:t>Diabetes Care </a:t>
            </a:r>
            <a:r>
              <a:rPr lang="en-US" sz="1200">
                <a:solidFill>
                  <a:srgbClr val="A6192E"/>
                </a:solidFill>
                <a:latin typeface="Helvetica" pitchFamily="34" charset="0"/>
                <a:ea typeface="ヒラギノ角ゴ Pro W3" charset="-128"/>
              </a:rPr>
              <a:t>2024;47(Suppl. 1):S77-S110</a:t>
            </a:r>
          </a:p>
        </p:txBody>
      </p:sp>
      <p:pic>
        <p:nvPicPr>
          <p:cNvPr id="7" name="Picture 6">
            <a:extLst>
              <a:ext uri="{FF2B5EF4-FFF2-40B4-BE49-F238E27FC236}">
                <a16:creationId xmlns:a16="http://schemas.microsoft.com/office/drawing/2014/main" id="{5F130BC9-C3C7-316D-61B1-5903B2561E7C}"/>
              </a:ext>
            </a:extLst>
          </p:cNvPr>
          <p:cNvPicPr>
            <a:picLocks noChangeAspect="1"/>
          </p:cNvPicPr>
          <p:nvPr/>
        </p:nvPicPr>
        <p:blipFill rotWithShape="1">
          <a:blip r:embed="rId2"/>
          <a:srcRect l="1" r="595"/>
          <a:stretch/>
        </p:blipFill>
        <p:spPr>
          <a:xfrm>
            <a:off x="860167" y="1460806"/>
            <a:ext cx="7423150" cy="2504785"/>
          </a:xfrm>
          <a:prstGeom prst="rect">
            <a:avLst/>
          </a:prstGeom>
        </p:spPr>
      </p:pic>
    </p:spTree>
    <p:extLst>
      <p:ext uri="{BB962C8B-B14F-4D97-AF65-F5344CB8AC3E}">
        <p14:creationId xmlns:p14="http://schemas.microsoft.com/office/powerpoint/2010/main" val="10762068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Diabetes Distress</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1831271"/>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a:solidFill>
                  <a:srgbClr val="A6192E"/>
                </a:solidFill>
              </a:rPr>
              <a:t>5.39 </a:t>
            </a:r>
            <a:r>
              <a:rPr lang="en-US" sz="1700"/>
              <a:t>	</a:t>
            </a:r>
            <a:r>
              <a:rPr lang="en-US" sz="1700" b="0" i="0" u="none" strike="noStrike" baseline="0"/>
              <a:t>Screen people with diabetes, caregivers, and family members for 	diabetes distress at least annually, and consider more frequent 	monitoring when treatment targets are not met, at transitional times, 	and/or in the presence of diabetes complications. Health care 	</a:t>
            </a:r>
            <a:r>
              <a:rPr lang="en-US" sz="1700" b="0" i="0" u="none" strike="noStrike" baseline="0">
                <a:solidFill>
                  <a:srgbClr val="000000"/>
                </a:solidFill>
              </a:rPr>
              <a:t>professionals can address diabetes distress and may consider referral to 	a qualified behavioral health professional, ideally one with experience in 	diabetes, for further assessment and treatment if indicated. </a:t>
            </a:r>
            <a:r>
              <a:rPr lang="en-US" sz="1700" b="1" i="0" u="none" strike="noStrike" baseline="0">
                <a:solidFill>
                  <a:srgbClr val="87161F"/>
                </a:solidFill>
              </a:rPr>
              <a:t>B</a:t>
            </a:r>
            <a:endParaRPr lang="en-US" sz="1700" b="1">
              <a:solidFill>
                <a:srgbClr val="A6192E"/>
              </a:solidFill>
            </a:endParaRPr>
          </a:p>
        </p:txBody>
      </p:sp>
    </p:spTree>
    <p:extLst>
      <p:ext uri="{BB962C8B-B14F-4D97-AF65-F5344CB8AC3E}">
        <p14:creationId xmlns:p14="http://schemas.microsoft.com/office/powerpoint/2010/main" val="36710178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0445C-9FA4-DF4A-BDF0-0EDAB7D8D2F0}"/>
              </a:ext>
            </a:extLst>
          </p:cNvPr>
          <p:cNvSpPr>
            <a:spLocks noGrp="1"/>
          </p:cNvSpPr>
          <p:nvPr>
            <p:ph type="title"/>
          </p:nvPr>
        </p:nvSpPr>
        <p:spPr>
          <a:xfrm>
            <a:off x="684187" y="790399"/>
            <a:ext cx="7775110" cy="387798"/>
          </a:xfrm>
        </p:spPr>
        <p:txBody>
          <a:bodyPr/>
          <a:lstStyle/>
          <a:p>
            <a:r>
              <a:rPr lang="en-US"/>
              <a:t>Anxiety </a:t>
            </a:r>
            <a:endParaRPr lang="en-US">
              <a:solidFill>
                <a:srgbClr val="A6192E"/>
              </a:solidFill>
            </a:endParaRPr>
          </a:p>
        </p:txBody>
      </p:sp>
      <p:sp>
        <p:nvSpPr>
          <p:cNvPr id="3" name="Text Placeholder 2">
            <a:extLst>
              <a:ext uri="{FF2B5EF4-FFF2-40B4-BE49-F238E27FC236}">
                <a16:creationId xmlns:a16="http://schemas.microsoft.com/office/drawing/2014/main" id="{6FD91347-1696-A148-AF37-8B3A8DB9F9EE}"/>
              </a:ext>
            </a:extLst>
          </p:cNvPr>
          <p:cNvSpPr>
            <a:spLocks noGrp="1"/>
          </p:cNvSpPr>
          <p:nvPr>
            <p:ph type="body" sz="quarter" idx="24"/>
          </p:nvPr>
        </p:nvSpPr>
        <p:spPr>
          <a:xfrm>
            <a:off x="136779" y="161681"/>
            <a:ext cx="7883271" cy="181219"/>
          </a:xfrm>
        </p:spPr>
        <p:txBody>
          <a:bodyPr/>
          <a:lstStyle/>
          <a:p>
            <a:r>
              <a:rPr lang="en-US"/>
              <a:t>Facilitating POSITIVE HEALTH Behaviors and Well-being to Improve Health Outcomes</a:t>
            </a:r>
          </a:p>
        </p:txBody>
      </p:sp>
      <p:sp>
        <p:nvSpPr>
          <p:cNvPr id="20" name="Text Placeholder 2">
            <a:extLst>
              <a:ext uri="{FF2B5EF4-FFF2-40B4-BE49-F238E27FC236}">
                <a16:creationId xmlns:a16="http://schemas.microsoft.com/office/drawing/2014/main" id="{01E16562-DD0A-634F-A4B1-E83EBFDEC973}"/>
              </a:ext>
            </a:extLst>
          </p:cNvPr>
          <p:cNvSpPr txBox="1">
            <a:spLocks/>
          </p:cNvSpPr>
          <p:nvPr/>
        </p:nvSpPr>
        <p:spPr>
          <a:xfrm>
            <a:off x="684187" y="1330355"/>
            <a:ext cx="7930382" cy="1569660"/>
          </a:xfrm>
          <a:prstGeom prst="rect">
            <a:avLst/>
          </a:prstGeom>
        </p:spPr>
        <p:txBody>
          <a:bodyPr wrap="square" lIns="0" tIns="0" rIns="0" bIns="0">
            <a:sp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de-DE"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700">
                <a:solidFill>
                  <a:srgbClr val="A6192E"/>
                </a:solidFill>
              </a:rPr>
              <a:t>5.40 </a:t>
            </a:r>
            <a:r>
              <a:rPr lang="en-US" sz="1700"/>
              <a:t>	</a:t>
            </a:r>
            <a:r>
              <a:rPr lang="en-US" sz="1700" b="0" i="0" u="none" strike="noStrike" baseline="0">
                <a:solidFill>
                  <a:srgbClr val="000000"/>
                </a:solidFill>
              </a:rPr>
              <a:t>Consider screening people with diabetes for anxiety symptoms, fear of 	hypoglycemia, or diabetes-related worries. Health care professionals can 	discuss diabetes-related worries and should consider referral to a 	qualified behavioral health professional for further assessment and 	treatment if anxiety symptoms indicate interference with diabetes self-	management behaviors or quality of life. </a:t>
            </a:r>
            <a:r>
              <a:rPr lang="en-US" sz="1700" b="1" i="0" u="none" strike="noStrike" baseline="0">
                <a:solidFill>
                  <a:srgbClr val="87161F"/>
                </a:solidFill>
              </a:rPr>
              <a:t>B</a:t>
            </a:r>
            <a:endParaRPr lang="en-US" sz="1700" b="1">
              <a:solidFill>
                <a:srgbClr val="A6192E"/>
              </a:solidFill>
            </a:endParaRPr>
          </a:p>
        </p:txBody>
      </p:sp>
    </p:spTree>
    <p:extLst>
      <p:ext uri="{BB962C8B-B14F-4D97-AF65-F5344CB8AC3E}">
        <p14:creationId xmlns:p14="http://schemas.microsoft.com/office/powerpoint/2010/main" val="2337146340"/>
      </p:ext>
    </p:extLst>
  </p:cSld>
  <p:clrMapOvr>
    <a:masterClrMapping/>
  </p:clrMapOvr>
</p:sld>
</file>

<file path=ppt/theme/theme1.xml><?xml version="1.0" encoding="utf-8"?>
<a:theme xmlns:a="http://schemas.openxmlformats.org/drawingml/2006/main" name="Conversation Frame">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No logo (for when slide has a lot of content)">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9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2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8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0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4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3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1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ivider Slides">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vers">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Red Block - with logo">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hoto Conversation Frame">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6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7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square" lIns="0" tIns="0" rIns="0" bIns="0" rtlCol="0" anchor="t" anchorCtr="0">
        <a:spAutoFit/>
      </a:bodyPr>
      <a:lstStyle>
        <a:defPPr marL="0" marR="0" indent="0" algn="l" defTabSz="914400" rtl="0" eaLnBrk="1" fontAlgn="auto" latinLnBrk="0" hangingPunct="1">
          <a:lnSpc>
            <a:spcPct val="90000"/>
          </a:lnSpc>
          <a:spcBef>
            <a:spcPct val="0"/>
          </a:spcBef>
          <a:spcAft>
            <a:spcPts val="0"/>
          </a:spcAft>
          <a:buClrTx/>
          <a:buSzTx/>
          <a:buFontTx/>
          <a:buNone/>
          <a:tabLst/>
          <a:defRPr kumimoji="0" sz="2400" b="1" i="0" u="none" strike="noStrike" kern="1200" cap="none" spc="0" normalizeH="0" baseline="0" noProof="0" dirty="0" smtClean="0">
            <a:ln>
              <a:noFill/>
            </a:ln>
            <a:solidFill>
              <a:srgbClr val="000000"/>
            </a:solidFill>
            <a:effectLst/>
            <a:uLnTx/>
            <a:uFillTx/>
            <a:latin typeface="Arial" panose="020B0604020202020204" pitchFamily="34" charset="0"/>
            <a:ea typeface="+mj-ea"/>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Custom Design">
  <a:themeElements>
    <a:clrScheme name="ADA - 2023">
      <a:dk1>
        <a:srgbClr val="000000"/>
      </a:dk1>
      <a:lt1>
        <a:srgbClr val="FFFFFF"/>
      </a:lt1>
      <a:dk2>
        <a:srgbClr val="000000"/>
      </a:dk2>
      <a:lt2>
        <a:srgbClr val="FFFFFF"/>
      </a:lt2>
      <a:accent1>
        <a:srgbClr val="AA182C"/>
      </a:accent1>
      <a:accent2>
        <a:srgbClr val="EF4238"/>
      </a:accent2>
      <a:accent3>
        <a:srgbClr val="000000"/>
      </a:accent3>
      <a:accent4>
        <a:srgbClr val="008996"/>
      </a:accent4>
      <a:accent5>
        <a:srgbClr val="FFFFFF"/>
      </a:accent5>
      <a:accent6>
        <a:srgbClr val="AA182C"/>
      </a:accent6>
      <a:hlink>
        <a:srgbClr val="AA182C"/>
      </a:hlink>
      <a:folHlink>
        <a:srgbClr val="EF423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8dec14a4-54e3-4f77-898d-0042ffc9e3b4" xsi:nil="true"/>
    <lcf76f155ced4ddcb4097134ff3c332f xmlns="c0025b3d-8fd0-4f8e-8829-089719ef4e0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3C30240BD02BC48978E5914743FDBAD" ma:contentTypeVersion="16" ma:contentTypeDescription="Create a new document." ma:contentTypeScope="" ma:versionID="939a4c95db030b20d9016b976f6cc7e9">
  <xsd:schema xmlns:xsd="http://www.w3.org/2001/XMLSchema" xmlns:xs="http://www.w3.org/2001/XMLSchema" xmlns:p="http://schemas.microsoft.com/office/2006/metadata/properties" xmlns:ns2="c0025b3d-8fd0-4f8e-8829-089719ef4e0a" xmlns:ns3="8dec14a4-54e3-4f77-898d-0042ffc9e3b4" targetNamespace="http://schemas.microsoft.com/office/2006/metadata/properties" ma:root="true" ma:fieldsID="eb1d1fdf74d2b34fa48d037d5a29b68c" ns2:_="" ns3:_="">
    <xsd:import namespace="c0025b3d-8fd0-4f8e-8829-089719ef4e0a"/>
    <xsd:import namespace="8dec14a4-54e3-4f77-898d-0042ffc9e3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025b3d-8fd0-4f8e-8829-089719ef4e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0b0a55a-fabe-48fb-9c4c-cb9a09640a5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dec14a4-54e3-4f77-898d-0042ffc9e3b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f8e97ec-b814-4061-9a46-65666143eefa}" ma:internalName="TaxCatchAll" ma:showField="CatchAllData" ma:web="8dec14a4-54e3-4f77-898d-0042ffc9e3b4">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E0F6A1-3CB8-4000-8170-6DCCF460309B}">
  <ds:schemaRefs>
    <ds:schemaRef ds:uri="http://schemas.microsoft.com/sharepoint/v3/contenttype/forms"/>
  </ds:schemaRefs>
</ds:datastoreItem>
</file>

<file path=customXml/itemProps2.xml><?xml version="1.0" encoding="utf-8"?>
<ds:datastoreItem xmlns:ds="http://schemas.openxmlformats.org/officeDocument/2006/customXml" ds:itemID="{6CF4D63B-76BF-4C2F-80B1-E39C8DAF82B4}">
  <ds:schemaRefs>
    <ds:schemaRef ds:uri="388552f8-c64c-4630-8863-6765d8caf763"/>
    <ds:schemaRef ds:uri="8dec14a4-54e3-4f77-898d-0042ffc9e3b4"/>
    <ds:schemaRef ds:uri="c0025b3d-8fd0-4f8e-8829-089719ef4e0a"/>
    <ds:schemaRef ds:uri="d8f74051-f69e-4f3c-b289-f64b5bc8226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3006680-E142-42A5-8BA0-D3CCA3BA7E6C}">
  <ds:schemaRefs>
    <ds:schemaRef ds:uri="8dec14a4-54e3-4f77-898d-0042ffc9e3b4"/>
    <ds:schemaRef ds:uri="c0025b3d-8fd0-4f8e-8829-089719ef4e0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476</TotalTime>
  <Words>33454</Words>
  <Application>Microsoft Office PowerPoint</Application>
  <PresentationFormat>On-screen Show (16:9)</PresentationFormat>
  <Paragraphs>1431</Paragraphs>
  <Slides>355</Slides>
  <Notes>23</Notes>
  <HiddenSlides>0</HiddenSlides>
  <MMClips>0</MMClips>
  <ScaleCrop>false</ScaleCrop>
  <HeadingPairs>
    <vt:vector size="6" baseType="variant">
      <vt:variant>
        <vt:lpstr>Fonts Used</vt:lpstr>
      </vt:variant>
      <vt:variant>
        <vt:i4>17</vt:i4>
      </vt:variant>
      <vt:variant>
        <vt:lpstr>Theme</vt:lpstr>
      </vt:variant>
      <vt:variant>
        <vt:i4>18</vt:i4>
      </vt:variant>
      <vt:variant>
        <vt:lpstr>Slide Titles</vt:lpstr>
      </vt:variant>
      <vt:variant>
        <vt:i4>355</vt:i4>
      </vt:variant>
    </vt:vector>
  </HeadingPairs>
  <TitlesOfParts>
    <vt:vector size="390" baseType="lpstr">
      <vt:lpstr>AdvOT3f16987d</vt:lpstr>
      <vt:lpstr>AdvOT3f16987d+20</vt:lpstr>
      <vt:lpstr>AdvOT7b515deb</vt:lpstr>
      <vt:lpstr>AdvOT7b515deb+20</vt:lpstr>
      <vt:lpstr>AdvOT7b515deb+fb</vt:lpstr>
      <vt:lpstr>AdvOT8817665d</vt:lpstr>
      <vt:lpstr>AdvOT8eb9eec2.B</vt:lpstr>
      <vt:lpstr>AdvOTfe7a3604.I</vt:lpstr>
      <vt:lpstr>AdvP4C4E51</vt:lpstr>
      <vt:lpstr>AdvP7DA6</vt:lpstr>
      <vt:lpstr>Arial</vt:lpstr>
      <vt:lpstr>Calibri</vt:lpstr>
      <vt:lpstr>Helvetica</vt:lpstr>
      <vt:lpstr>Helvetica Neue</vt:lpstr>
      <vt:lpstr>Open Sans</vt:lpstr>
      <vt:lpstr>Segoe UI</vt:lpstr>
      <vt:lpstr>Wingdings</vt:lpstr>
      <vt:lpstr>Conversation Frame</vt:lpstr>
      <vt:lpstr>11_Custom Design</vt:lpstr>
      <vt:lpstr>Divider Slides</vt:lpstr>
      <vt:lpstr>Covers</vt:lpstr>
      <vt:lpstr>Red Block - with logo</vt:lpstr>
      <vt:lpstr>Photo Conversation Frame</vt:lpstr>
      <vt:lpstr>16_Custom Design</vt:lpstr>
      <vt:lpstr>17_Custom Design</vt:lpstr>
      <vt:lpstr>2_Custom Design</vt:lpstr>
      <vt:lpstr>No logo (for when slide has a lot of content)</vt:lpstr>
      <vt:lpstr>7_Custom Design</vt:lpstr>
      <vt:lpstr>9_Custom Design</vt:lpstr>
      <vt:lpstr>12_Custom Design</vt:lpstr>
      <vt:lpstr>8_Custom Design</vt:lpstr>
      <vt:lpstr>10_Custom Design</vt:lpstr>
      <vt:lpstr>14_Custom Design</vt:lpstr>
      <vt:lpstr>13_Custom Design</vt:lpstr>
      <vt:lpstr>Custom Design</vt:lpstr>
      <vt:lpstr>PowerPoint Presentation</vt:lpstr>
      <vt:lpstr>Standards of Care in Diabetes—2024  (Standards of Care)</vt:lpstr>
      <vt:lpstr>The Standards</vt:lpstr>
      <vt:lpstr>PowerPoint Presentation</vt:lpstr>
      <vt:lpstr>The ADA’s Standards of Care—a Living Document</vt:lpstr>
      <vt:lpstr>The ADA’s Standards of Care—a Living Document</vt:lpstr>
      <vt:lpstr>PowerPoint Presentation</vt:lpstr>
      <vt:lpstr>Table of Contents</vt:lpstr>
      <vt:lpstr>PowerPoint Presentation</vt:lpstr>
      <vt:lpstr>Diabetes and Population Health</vt:lpstr>
      <vt:lpstr>Diabetes and Population Health (continued)</vt:lpstr>
      <vt:lpstr>Chronic Care Model  The Chronic Care Model includes six core elements to optimize the care of people with chronic disease. </vt:lpstr>
      <vt:lpstr>Tailoring Treatment for Social Context</vt:lpstr>
      <vt:lpstr>PowerPoint Presentation</vt:lpstr>
      <vt:lpstr>Diagnostic Tests for Diabetes</vt:lpstr>
      <vt:lpstr>PowerPoint Presentation</vt:lpstr>
      <vt:lpstr>Use of A1C for Screening and Diagnosis of Diabetes</vt:lpstr>
      <vt:lpstr>Use of A1C for Screening and Diagnosis of Diabetes (continued)</vt:lpstr>
      <vt:lpstr>PowerPoint Presentation</vt:lpstr>
      <vt:lpstr>Classification </vt:lpstr>
      <vt:lpstr>Classification (continued) </vt:lpstr>
      <vt:lpstr>Type 1 Diabetes</vt:lpstr>
      <vt:lpstr>PowerPoint Presentation</vt:lpstr>
      <vt:lpstr>PowerPoint Presentation</vt:lpstr>
      <vt:lpstr>Prediabetes and Type 2 Diabetes</vt:lpstr>
      <vt:lpstr>Prediabetes and Type 2 Diabetes (continued)</vt:lpstr>
      <vt:lpstr>Prediabetes and Type 2 Diabetes (continued)</vt:lpstr>
      <vt:lpstr>Prediabetes and Type 2 Diabetes (continued)</vt:lpstr>
      <vt:lpstr>PowerPoint Presentation</vt:lpstr>
      <vt:lpstr>PowerPoint Presentation</vt:lpstr>
      <vt:lpstr>PowerPoint Presentation</vt:lpstr>
      <vt:lpstr>Pancreatic Diabetes or Diabetes in the Context of the Exocrine Pancreas</vt:lpstr>
      <vt:lpstr>Cystic Fibrosis-Related Diabetes</vt:lpstr>
      <vt:lpstr>Posttransplantation Diabetes Mellitus</vt:lpstr>
      <vt:lpstr>Monogenic Diabetes Syndromes</vt:lpstr>
      <vt:lpstr>PowerPoint Presentation</vt:lpstr>
      <vt:lpstr>PowerPoint Presentation</vt:lpstr>
      <vt:lpstr>Gestational Diabetes Mellitus</vt:lpstr>
      <vt:lpstr>Gestational Diabetes Mellitus (continued)</vt:lpstr>
      <vt:lpstr>PowerPoint Presentation</vt:lpstr>
      <vt:lpstr>PowerPoint Presentation</vt:lpstr>
      <vt:lpstr>Section 3.   Prevention or Delay of Diabetes and Associated Comorbidities</vt:lpstr>
      <vt:lpstr>Overall Recommendations</vt:lpstr>
      <vt:lpstr>Lifestyle Behavior Change for Diabetes Prevention</vt:lpstr>
      <vt:lpstr>Lifestyle Behavior Change for Diabetes Prevention (continued)</vt:lpstr>
      <vt:lpstr>Pharmacologic Interventions</vt:lpstr>
      <vt:lpstr>Prevention of Vascular Disease and Mortality</vt:lpstr>
      <vt:lpstr>Person-Centered Care Goals</vt:lpstr>
      <vt:lpstr>Pharmacologic Interventions do Delay Symptomatic Type 1 Diabetes</vt:lpstr>
      <vt:lpstr>PowerPoint Presentation</vt:lpstr>
      <vt:lpstr>Person-Centered Collaborative Care</vt:lpstr>
      <vt:lpstr>PowerPoint Presentation</vt:lpstr>
      <vt:lpstr>Use of Empowering Language</vt:lpstr>
      <vt:lpstr>Comprehensive Medical Evaluation</vt:lpstr>
      <vt:lpstr>Comprehensive Medical Evaluation (continued)</vt:lpstr>
      <vt:lpstr>PowerPoint Presentation</vt:lpstr>
      <vt:lpstr>PowerPoint Presentation</vt:lpstr>
      <vt:lpstr>PowerPoint Presentation</vt:lpstr>
      <vt:lpstr>PowerPoint Presentation</vt:lpstr>
      <vt:lpstr>PowerPoint Presentation</vt:lpstr>
      <vt:lpstr>PowerPoint Presentation</vt:lpstr>
      <vt:lpstr>Immunizations</vt:lpstr>
      <vt:lpstr>Immunizations (continued)</vt:lpstr>
      <vt:lpstr>Immunizations (continued)</vt:lpstr>
      <vt:lpstr>Immunizations (continued)</vt:lpstr>
      <vt:lpstr>Autoimmune Diseases</vt:lpstr>
      <vt:lpstr>Bone Health</vt:lpstr>
      <vt:lpstr>Bone Health (continued)</vt:lpstr>
      <vt:lpstr>Cognitive Impairment/Dementia</vt:lpstr>
      <vt:lpstr>Diabetes and COVID-19</vt:lpstr>
      <vt:lpstr>Diabetes and COVID-19 (continued)</vt:lpstr>
      <vt:lpstr>Disability </vt:lpstr>
      <vt:lpstr>Low Testosterone in Men</vt:lpstr>
      <vt:lpstr>Nonalcoholic Fatty Liver Disease and Nonalcoholic Steatohepatitis</vt:lpstr>
      <vt:lpstr>Nonalcoholic Fatty Liver Disease and Nonalcoholic Steatohepatitis (continued)</vt:lpstr>
      <vt:lpstr>PowerPoint Presentation</vt:lpstr>
      <vt:lpstr>Nonalcoholic Fatty Liver Disease and Nonalcoholic Steatohepatitis (continued)</vt:lpstr>
      <vt:lpstr>Nonalcoholic Fatty Liver Disease and Nonalcoholic Steatohepatitis (continued)</vt:lpstr>
      <vt:lpstr>Nonalcoholic Fatty Liver Disease and Nonalcoholic Steatohepatitis (continued)</vt:lpstr>
      <vt:lpstr>Nonalcoholic Fatty Liver Disease and Nonalcoholic Steatohepatitis (continued)</vt:lpstr>
      <vt:lpstr>Section 5.   Facilitating Positive Behaviors and Wellbeing to Improve Health Outcomes</vt:lpstr>
      <vt:lpstr>Diabetes Self-Management Education and Support</vt:lpstr>
      <vt:lpstr>Diabetes Self-Management Education and Support (continued)</vt:lpstr>
      <vt:lpstr>Diabetes Self-Management Education and Support (continued)</vt:lpstr>
      <vt:lpstr>Diabetes Self-Management Education and Support (continued)</vt:lpstr>
      <vt:lpstr>Goals of Nutrition Therapy for Adults With Diabetes</vt:lpstr>
      <vt:lpstr>PowerPoint Presentation</vt:lpstr>
      <vt:lpstr>Medical Nutrition Therapy</vt:lpstr>
      <vt:lpstr>Medical Nutrition Therapy (continued)</vt:lpstr>
      <vt:lpstr>Medical Nutrition Therapy (continued)</vt:lpstr>
      <vt:lpstr>Physical Activity</vt:lpstr>
      <vt:lpstr>Physical Activity (continued)</vt:lpstr>
      <vt:lpstr>Smoking Cessation: Tobacco, E-Cigarettes, and Cannabis </vt:lpstr>
      <vt:lpstr>Supporting Positive Health Behaviors</vt:lpstr>
      <vt:lpstr>Psychosocial Care</vt:lpstr>
      <vt:lpstr>Psychosocial Care (continued)</vt:lpstr>
      <vt:lpstr>Referral to a Behavioral Health Professional</vt:lpstr>
      <vt:lpstr>Diabetes Distress</vt:lpstr>
      <vt:lpstr>Anxiety </vt:lpstr>
      <vt:lpstr>Depression</vt:lpstr>
      <vt:lpstr>Disordered Eating Behavior</vt:lpstr>
      <vt:lpstr>Serious Mental Illness</vt:lpstr>
      <vt:lpstr>Cognitive Capacity/Impairment</vt:lpstr>
      <vt:lpstr>Sleep Health</vt:lpstr>
      <vt:lpstr>PowerPoint Presentation</vt:lpstr>
      <vt:lpstr>PowerPoint Presentation</vt:lpstr>
      <vt:lpstr>Glycemic Assessment</vt:lpstr>
      <vt:lpstr>Equivalent A1C levels and estimated average glucose (eAG)</vt:lpstr>
      <vt:lpstr>Glucose Assessment by Continuous Glucose Monitoring</vt:lpstr>
      <vt:lpstr>Standardized CGM Metrics</vt:lpstr>
      <vt:lpstr>PowerPoint Presentation</vt:lpstr>
      <vt:lpstr>Glycemic Goals</vt:lpstr>
      <vt:lpstr>Glycemic Goals (continued) </vt:lpstr>
      <vt:lpstr>Glycemic Goals (continued) </vt:lpstr>
      <vt:lpstr>PowerPoint Presentation</vt:lpstr>
      <vt:lpstr>Cardiovascular Disease and Type 2 Diabetes</vt:lpstr>
      <vt:lpstr>PowerPoint Presentation</vt:lpstr>
      <vt:lpstr>Hypoglycemia Assessment, Prevention, and Treatment </vt:lpstr>
      <vt:lpstr>Hypoglycemia Assessment, Prevention, and Treatment (continued) </vt:lpstr>
      <vt:lpstr>Hypoglycemia Assessment, Prevention, and Treatment (continued) </vt:lpstr>
      <vt:lpstr>PowerPoint Presentation</vt:lpstr>
      <vt:lpstr>PowerPoint Presentation</vt:lpstr>
      <vt:lpstr>PowerPoint Presentation</vt:lpstr>
      <vt:lpstr>PowerPoint Presentation</vt:lpstr>
      <vt:lpstr>Section 7.   Diabetes Technology</vt:lpstr>
      <vt:lpstr>General Device Principles</vt:lpstr>
      <vt:lpstr>General Device Principles (continued)</vt:lpstr>
      <vt:lpstr>General Device Principles (continued)</vt:lpstr>
      <vt:lpstr>Blood Glucose Monitoring</vt:lpstr>
      <vt:lpstr>Blood Glucose Monitoring (continued)</vt:lpstr>
      <vt:lpstr>PowerPoint Presentation</vt:lpstr>
      <vt:lpstr>Continuous Glucose Monitoring Devices</vt:lpstr>
      <vt:lpstr>Continuous Glucose Monitoring Devices (continued)</vt:lpstr>
      <vt:lpstr>Continuous Glucose Monitoring Devices (continued)</vt:lpstr>
      <vt:lpstr>Continuous Glucose Monitoring Devices (continued)</vt:lpstr>
      <vt:lpstr>PowerPoint Presentation</vt:lpstr>
      <vt:lpstr>PowerPoint Presentation</vt:lpstr>
      <vt:lpstr>PowerPoint Presentation</vt:lpstr>
      <vt:lpstr>Insulin Syringes and Pens</vt:lpstr>
      <vt:lpstr>Insulin Pumps and Automated Insulin Delivery Systems</vt:lpstr>
      <vt:lpstr>Insulin Pumps and Automated Insulin Delivery Systems (continued)</vt:lpstr>
      <vt:lpstr>Do-It-Yourself Closed-Loop Systems</vt:lpstr>
      <vt:lpstr>Digital Health Technology</vt:lpstr>
      <vt:lpstr>Inpatient Care</vt:lpstr>
      <vt:lpstr>PowerPoint Presentation</vt:lpstr>
      <vt:lpstr>Assessment and Monitoring of the Individual with Overweight and Obesity </vt:lpstr>
      <vt:lpstr>Assessment and Monitoring of the Individual with Overweight and Obesity (continued)</vt:lpstr>
      <vt:lpstr>Nutritional, Physical Activity, &amp; Behavioral Therapy</vt:lpstr>
      <vt:lpstr>Nutritional, Physical Activity, &amp; Behavioral Therapy (continued)</vt:lpstr>
      <vt:lpstr>Nutritional, Physical Activity, &amp; Behavioral Therapy (continued)</vt:lpstr>
      <vt:lpstr>Nutritional, Physical Activity, &amp; Behavioral Therapy (continued)</vt:lpstr>
      <vt:lpstr>Pharmacotherapy</vt:lpstr>
      <vt:lpstr>Pharmacotherapy (continued)</vt:lpstr>
      <vt:lpstr>Metabolic Surgery</vt:lpstr>
      <vt:lpstr>Metabolic Surgery (continued)</vt:lpstr>
      <vt:lpstr>Metabolic Surgery (continued)</vt:lpstr>
      <vt:lpstr>PowerPoint Presentation</vt:lpstr>
      <vt:lpstr>PowerPoint Presentation</vt:lpstr>
      <vt:lpstr>PowerPoint Presentation</vt:lpstr>
      <vt:lpstr>Section 9.   Pharmacologic Approaches to Glycemic Treatment</vt:lpstr>
      <vt:lpstr>Pharmacologic Therapy for Adults With Type 1 Diabetes</vt:lpstr>
      <vt:lpstr>Pharmacologic Therapy for Adults With Type 1 Diabetes (continued)</vt:lpstr>
      <vt:lpstr>Pharmacologic Therapy for Adults With Type 1 Diabetes (continued)</vt:lpstr>
      <vt:lpstr>PowerPoint Presentation</vt:lpstr>
      <vt:lpstr>PowerPoint Presentation</vt:lpstr>
      <vt:lpstr>PowerPoint Presentation</vt:lpstr>
      <vt:lpstr>PowerPoint Presentation</vt:lpstr>
      <vt:lpstr>Pharmacologic Therapy for Adults With Type 2 Diabetes</vt:lpstr>
      <vt:lpstr>Pharmacologic Therapy for Adults With Type 2 Diabetes (continued)</vt:lpstr>
      <vt:lpstr>Pharmacologic Therapy for Adults With Type 2 Diabetes (continued)</vt:lpstr>
      <vt:lpstr>Pharmacologic Therapy for Adults With Type 2 Diabetes (continued)</vt:lpstr>
      <vt:lpstr>Pharmacologic Therapy for Adults With Type 2 Diabetes (continued)</vt:lpstr>
      <vt:lpstr>Pharmacologic Therapy for Adults With Type 2 Diabetes (continued)</vt:lpstr>
      <vt:lpstr>Pharmacologic Therapy for Adults With Type 2 Diabetes (continued)</vt:lpstr>
      <vt:lpstr>Pharmacologic Therapy for Adults With Type 2 Diabetes (continued)</vt:lpstr>
      <vt:lpstr>Pharmacologic Therapy for Adults With Type 2 Diabetes (continued)</vt:lpstr>
      <vt:lpstr>PowerPoint Presentation</vt:lpstr>
      <vt:lpstr>PowerPoint Presentation</vt:lpstr>
      <vt:lpstr>PowerPoint Presentation</vt:lpstr>
      <vt:lpstr>PowerPoint Presentation</vt:lpstr>
      <vt:lpstr>PowerPoint Presentation</vt:lpstr>
      <vt:lpstr>Section 10.   Cardiovascular Disease and Risk Management</vt:lpstr>
      <vt:lpstr>PowerPoint Presentation</vt:lpstr>
      <vt:lpstr>Screening and Diagnosis</vt:lpstr>
      <vt:lpstr>Treatment Goals</vt:lpstr>
      <vt:lpstr>Treatment Goals (continued)</vt:lpstr>
      <vt:lpstr>PowerPoint Presentation</vt:lpstr>
      <vt:lpstr>Treatment Strategies—Lifestyle Intervention </vt:lpstr>
      <vt:lpstr>Treatment Strategies—Pharmacologic Interventions </vt:lpstr>
      <vt:lpstr>Treatment Strategies—Pharmacologic Interventions (continued) </vt:lpstr>
      <vt:lpstr>PowerPoint Presentation</vt:lpstr>
      <vt:lpstr>PowerPoint Presentation</vt:lpstr>
      <vt:lpstr>Treatment Strategies—Resistant Hypertension</vt:lpstr>
      <vt:lpstr>Lipid Management—Lifestyle Intervention </vt:lpstr>
      <vt:lpstr>Lipid Management—Ongoing Therapy and Monitoring with Lipid Panel</vt:lpstr>
      <vt:lpstr>Statin Treatment—Primary Prevention</vt:lpstr>
      <vt:lpstr>Statin Treatment—Primary Prevention (continued)</vt:lpstr>
      <vt:lpstr>Statin Treatment—Secondary Prevention</vt:lpstr>
      <vt:lpstr>PowerPoint Presentation</vt:lpstr>
      <vt:lpstr>Treatment of Other Lipoprotein Fractions or Targets</vt:lpstr>
      <vt:lpstr>Other Combination Therapy</vt:lpstr>
      <vt:lpstr>Antiplatelet Agents</vt:lpstr>
      <vt:lpstr>Antiplatelet Agents (continued)</vt:lpstr>
      <vt:lpstr>Cardiovascular Disease—Screening </vt:lpstr>
      <vt:lpstr>Cardiovascular Disease—Screening (continued) </vt:lpstr>
      <vt:lpstr>Cardiovascular Disease—Treatment </vt:lpstr>
      <vt:lpstr>Cardiovascular Disease—Treatment (continued)</vt:lpstr>
      <vt:lpstr>Cardiovascular Disease—Treatment (continued) </vt:lpstr>
      <vt:lpstr>Cardiovascular Disease—Treatment (continued) </vt:lpstr>
      <vt:lpstr>Cardiovascular Disease—Treatment (continued) </vt:lpstr>
      <vt:lpstr>PowerPoint Presentation</vt:lpstr>
      <vt:lpstr>PowerPoint Presentation</vt:lpstr>
      <vt:lpstr>PowerPoint Presentation</vt:lpstr>
      <vt:lpstr>PowerPoint Presentation</vt:lpstr>
      <vt:lpstr>PowerPoint Presentation</vt:lpstr>
      <vt:lpstr>PowerPoint Presentation</vt:lpstr>
      <vt:lpstr>Section 11.   Chronic Kidney Disease and Risk Management</vt:lpstr>
      <vt:lpstr>Chronic Kidney Disease—Screening </vt:lpstr>
      <vt:lpstr>Chronic Kidney Disease—Treatment </vt:lpstr>
      <vt:lpstr>Chronic Kidney Disease—Treatment (continued) </vt:lpstr>
      <vt:lpstr>Chronic Kidney Disease—Treatment (continued) </vt:lpstr>
      <vt:lpstr>Chronic Kidney Disease—Treatment (continued) </vt:lpstr>
      <vt:lpstr>Chronic Kidney Disease—Treatment (continued) </vt:lpstr>
      <vt:lpstr>PowerPoint Presentation</vt:lpstr>
      <vt:lpstr>PowerPoint Presentation</vt:lpstr>
      <vt:lpstr>PowerPoint Presentation</vt:lpstr>
      <vt:lpstr>Section 12.   Retinopathy, Neuropathy, and Foot Care</vt:lpstr>
      <vt:lpstr>Diabetic Retinopathy</vt:lpstr>
      <vt:lpstr>Diabetic Retinopathy—Screening</vt:lpstr>
      <vt:lpstr>Diabetic Retinopathy—Screening (continued)</vt:lpstr>
      <vt:lpstr>Diabetic Retinopathy—Treatment </vt:lpstr>
      <vt:lpstr>Diabetic Retinopathy—Treatment (continued)</vt:lpstr>
      <vt:lpstr>Visual Rehabilitation</vt:lpstr>
      <vt:lpstr>Neuropathy—Screening </vt:lpstr>
      <vt:lpstr>Neuropathy—Screening (continued) </vt:lpstr>
      <vt:lpstr>PowerPoint Presentation</vt:lpstr>
      <vt:lpstr>PowerPoint Presentation</vt:lpstr>
      <vt:lpstr>Neuropathy—Treatment </vt:lpstr>
      <vt:lpstr>Foot Care </vt:lpstr>
      <vt:lpstr>Foot Care (continued)</vt:lpstr>
      <vt:lpstr>Foot Care (continued)</vt:lpstr>
      <vt:lpstr>Foot Care (continued)</vt:lpstr>
      <vt:lpstr>PowerPoint Presentation</vt:lpstr>
      <vt:lpstr>PowerPoint Presentation</vt:lpstr>
      <vt:lpstr>PowerPoint Presentation</vt:lpstr>
      <vt:lpstr>Section 13.   Older Adults</vt:lpstr>
      <vt:lpstr>Overall</vt:lpstr>
      <vt:lpstr>Neurocognitive Function</vt:lpstr>
      <vt:lpstr>Hypoglycemia</vt:lpstr>
      <vt:lpstr>Treatment Goals</vt:lpstr>
      <vt:lpstr>Treatment Goals (continued)</vt:lpstr>
      <vt:lpstr>PowerPoint Presentation</vt:lpstr>
      <vt:lpstr>Lifestyle Management</vt:lpstr>
      <vt:lpstr>Pharmacologic Therapy</vt:lpstr>
      <vt:lpstr>Pharmacologic Therapy (continued)</vt:lpstr>
      <vt:lpstr>PowerPoint Presentation</vt:lpstr>
      <vt:lpstr>PowerPoint Presentation</vt:lpstr>
      <vt:lpstr>PowerPoint Presentation</vt:lpstr>
      <vt:lpstr>Treatment in Skilled Nursing Facilities and Nursing Homes</vt:lpstr>
      <vt:lpstr>PowerPoint Presentation</vt:lpstr>
      <vt:lpstr>End-of-Life Care</vt:lpstr>
      <vt:lpstr>PowerPoint Presentation</vt:lpstr>
      <vt:lpstr>Section 14.   Children and Adolescents</vt:lpstr>
      <vt:lpstr>PowerPoint Presentation</vt:lpstr>
      <vt:lpstr>PowerPoint Presentation</vt:lpstr>
      <vt:lpstr>Diabetes Self-management Education &amp; Support (Type 1)</vt:lpstr>
      <vt:lpstr>Nutrition Therapy (Type 1)</vt:lpstr>
      <vt:lpstr>Physical Activity and Exercise (Type 1) </vt:lpstr>
      <vt:lpstr>Physical Activity and Exercise (Type 1) (continued)</vt:lpstr>
      <vt:lpstr>Psychosocial Issues (Type 1) </vt:lpstr>
      <vt:lpstr>Psychosocial Issues (Type 1) (continued)</vt:lpstr>
      <vt:lpstr>Psychosocial Issues (Type 1) (continued)</vt:lpstr>
      <vt:lpstr>Glycemic Monitoring, Insulin Delivery, &amp; Goals (Type 1)</vt:lpstr>
      <vt:lpstr>Glycemic Monitoring, Insulin Delivery, &amp; Goals (Type 1) (continued)</vt:lpstr>
      <vt:lpstr>Glycemic Monitoring, Insulin Delivery, &amp; Goals (Type 1) (continued)</vt:lpstr>
      <vt:lpstr>Glycemic Monitoring, Insulin Delivery, &amp; Goals (Type 1) (continued)</vt:lpstr>
      <vt:lpstr>Glycemic Monitoring, Insulin Delivery, &amp; Goals (Type 1) (continued)</vt:lpstr>
      <vt:lpstr>Autoimmune Conditions (Type 1)</vt:lpstr>
      <vt:lpstr>Thyroid Disease (Type 1)</vt:lpstr>
      <vt:lpstr>Celiac Disease (Type 1)</vt:lpstr>
      <vt:lpstr>Management of Cardiovascular Risk Factors—Hypertension Screening (Type 1)</vt:lpstr>
      <vt:lpstr>Management of Cardiovascular Risk Factors —Hypertension Treatment (Type 1)</vt:lpstr>
      <vt:lpstr>Management of Cardiovascular Risk Factors—Hypertension Treatment (Type 1) (continued)</vt:lpstr>
      <vt:lpstr>Management of Cardiovascular Risk Factors—Dyslipidemia Screening (Type 1) </vt:lpstr>
      <vt:lpstr>Management of Cardiovascular Risk Factors—Dyslipidemia Treatment (Type 1) </vt:lpstr>
      <vt:lpstr>Microvascular Complications—Nephropathy Screening (Type 1) </vt:lpstr>
      <vt:lpstr>Microvascular Complications—Nephropathy Treatment (Type 1) </vt:lpstr>
      <vt:lpstr>Microvascular Complications— Retinopathy (Type 1)</vt:lpstr>
      <vt:lpstr>Microvascular Complications—Neuropathy (Type 1) </vt:lpstr>
      <vt:lpstr>Screening and Diagnosis (Type 2)</vt:lpstr>
      <vt:lpstr>Management—Lifestyle Management (Type 2)</vt:lpstr>
      <vt:lpstr>Management—Lifestyle Management (Type 2) (continued)</vt:lpstr>
      <vt:lpstr>Management—Glycemic Goals (Type 2)</vt:lpstr>
      <vt:lpstr>Management—Glycemic Goals (Type 2) (continued)</vt:lpstr>
      <vt:lpstr>Management—Glycemic Goals (Type 2) (continued)</vt:lpstr>
      <vt:lpstr>Pharmacologic Management (Type 2)</vt:lpstr>
      <vt:lpstr>Pharmacologic Management (Type 2) (continued)</vt:lpstr>
      <vt:lpstr>Pharmacologic Management (Type 2) (continued)</vt:lpstr>
      <vt:lpstr>PowerPoint Presentation</vt:lpstr>
      <vt:lpstr>Management—Metabolic Surgery (Type 2)</vt:lpstr>
      <vt:lpstr>Prevention &amp; Management of Diabetes Complications—Hypertension (Type 2)</vt:lpstr>
      <vt:lpstr>Prevention &amp; Management of Complications—Hypertension (Type 2) (continued)</vt:lpstr>
      <vt:lpstr>Prevention &amp; Management of Complications—Nephropathy (Type 2)</vt:lpstr>
      <vt:lpstr>Prevention &amp; Management of Complications—Nephropathy (Type 2) (continued)</vt:lpstr>
      <vt:lpstr>Prevention &amp; Management of Complications—Nephropathy (Type 2) (continued)</vt:lpstr>
      <vt:lpstr>Prevention &amp; Management of Complications—Neuropathy (Type 2)</vt:lpstr>
      <vt:lpstr>Prevention &amp; Management of Complications—Retinopathy (Type 2)</vt:lpstr>
      <vt:lpstr>Prevention &amp; Management of Complications—Retinopathy (Type 2) continued</vt:lpstr>
      <vt:lpstr>Prevention &amp; Management of Complications—Nonalcoholic Fatty Liver Disease (Type 2)</vt:lpstr>
      <vt:lpstr>Prevention &amp; Management of Complications—Obstructive Sleep Apnea (Type 2)</vt:lpstr>
      <vt:lpstr>Prevention &amp; Management of Complications—Polycystic Ovary Syndrome (Type 2)</vt:lpstr>
      <vt:lpstr>Prevention &amp; Management of Complications—Cardiovascular Disease (Type 2)</vt:lpstr>
      <vt:lpstr>Prevention &amp; Management of Complications—Dyslipidemia (Type 2)</vt:lpstr>
      <vt:lpstr>Prevention &amp; Management of Complications—Dyslipidemia (Type 2) (continued)</vt:lpstr>
      <vt:lpstr>Prevention &amp; Management of Complications—Cardiac Function Testing (Type 2)</vt:lpstr>
      <vt:lpstr>Psychosocial Factors (Type 2)</vt:lpstr>
      <vt:lpstr>Psychosocial Factors (Type 2) (continued)</vt:lpstr>
      <vt:lpstr>Substance use in Pediatric Diabetes: Tobacco and Electronic Cigarettes</vt:lpstr>
      <vt:lpstr>Transition from Pediatric to Adult Care </vt:lpstr>
      <vt:lpstr>Section 15.   Management of Diabetes in Pregnancy</vt:lpstr>
      <vt:lpstr>Preconception Counseling</vt:lpstr>
      <vt:lpstr>Preconception Care</vt:lpstr>
      <vt:lpstr>Preconception Care (continued)</vt:lpstr>
      <vt:lpstr>PowerPoint Presentation</vt:lpstr>
      <vt:lpstr>PowerPoint Presentation</vt:lpstr>
      <vt:lpstr>Glycemic Goals in Pregnancy</vt:lpstr>
      <vt:lpstr>Glycemic Goals in Pregnancy (continued)</vt:lpstr>
      <vt:lpstr>Glycemic Goals in Pregnancy (continued)</vt:lpstr>
      <vt:lpstr>PowerPoint Presentation</vt:lpstr>
      <vt:lpstr>PowerPoint Presentation</vt:lpstr>
      <vt:lpstr>Management of Gestational Diabetes Mellitus</vt:lpstr>
      <vt:lpstr>PowerPoint Presentation</vt:lpstr>
      <vt:lpstr>Management of Preexisting Type 1 Diabetes and Type 2 Diabetes in Pregnancy</vt:lpstr>
      <vt:lpstr>Preeclampsia and Aspirin</vt:lpstr>
      <vt:lpstr>Pregnancy and Drug Considerations</vt:lpstr>
      <vt:lpstr>Postpartum Care</vt:lpstr>
      <vt:lpstr>Postpartum Care (continued)</vt:lpstr>
      <vt:lpstr>Postpartum Care (continued)</vt:lpstr>
      <vt:lpstr>Section 16.   Diabetes Care in the Hospital</vt:lpstr>
      <vt:lpstr>Hospital Care Delivery Standards</vt:lpstr>
      <vt:lpstr>Diabetes Care Specialists in the Hospital</vt:lpstr>
      <vt:lpstr>Glycemic Goals in Hospitalized Adults</vt:lpstr>
      <vt:lpstr>Continuous Glucose Monitoring</vt:lpstr>
      <vt:lpstr>Insulin Therapy</vt:lpstr>
      <vt:lpstr>Noninsulin Therapies</vt:lpstr>
      <vt:lpstr>Hypoglycemia</vt:lpstr>
      <vt:lpstr>PowerPoint Presentation</vt:lpstr>
      <vt:lpstr>PowerPoint Presentation</vt:lpstr>
      <vt:lpstr>Transition From the Hospital to the Ambulatory Setting</vt:lpstr>
      <vt:lpstr>PowerPoint Presentation</vt:lpstr>
      <vt:lpstr>PowerPoint Presentation</vt:lpstr>
      <vt:lpstr>Section 17.   Diabetes Advocacy</vt:lpstr>
      <vt:lpstr>Select Diabetes Advocacy Statement</vt:lpstr>
      <vt:lpstr>  </vt:lpstr>
      <vt:lpstr>PowerPoint Presentation</vt:lpstr>
    </vt:vector>
  </TitlesOfParts>
  <Company>SOCIAL CAPITAL PARTNERSHIPS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NAGLE</dc:creator>
  <cp:lastModifiedBy>Sean Petrie</cp:lastModifiedBy>
  <cp:revision>5</cp:revision>
  <cp:lastPrinted>2019-07-03T21:44:23Z</cp:lastPrinted>
  <dcterms:created xsi:type="dcterms:W3CDTF">2016-06-13T15:26:28Z</dcterms:created>
  <dcterms:modified xsi:type="dcterms:W3CDTF">2024-01-03T19:08:31Z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0x01010033C30240BD02BC48978E5914743FDBAD</vt:lpwstr>
  </property>
</Properties>
</file>