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66" r:id="rId2"/>
    <p:sldId id="479" r:id="rId3"/>
    <p:sldId id="467" r:id="rId4"/>
    <p:sldId id="480" r:id="rId5"/>
    <p:sldId id="468" r:id="rId6"/>
    <p:sldId id="484" r:id="rId7"/>
    <p:sldId id="469" r:id="rId8"/>
    <p:sldId id="475" r:id="rId9"/>
    <p:sldId id="470" r:id="rId10"/>
    <p:sldId id="481" r:id="rId11"/>
    <p:sldId id="483" r:id="rId12"/>
    <p:sldId id="471" r:id="rId13"/>
    <p:sldId id="485" r:id="rId14"/>
    <p:sldId id="477" r:id="rId15"/>
    <p:sldId id="472" r:id="rId16"/>
    <p:sldId id="478" r:id="rId17"/>
    <p:sldId id="4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izel" initials="JM" lastIdx="2" clrIdx="0">
    <p:extLst>
      <p:ext uri="{19B8F6BF-5375-455C-9EA6-DF929625EA0E}">
        <p15:presenceInfo xmlns:p15="http://schemas.microsoft.com/office/powerpoint/2012/main" userId="S-1-5-21-1585236278-2788251592-1726762630-65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12123-06F5-4386-B2BB-C21353ABB151}" v="43" dt="2023-05-19T19:01:07.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5274" autoAdjust="0"/>
  </p:normalViewPr>
  <p:slideViewPr>
    <p:cSldViewPr snapToGrid="0">
      <p:cViewPr varScale="1">
        <p:scale>
          <a:sx n="79" d="100"/>
          <a:sy n="79" d="100"/>
        </p:scale>
        <p:origin x="1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A8030-4F6D-447A-B40E-F4466E17D13B}"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E1C92-5473-4352-8FB7-68A24D05F56F}" type="slidenum">
              <a:rPr lang="en-US" smtClean="0"/>
              <a:t>‹#›</a:t>
            </a:fld>
            <a:endParaRPr lang="en-US"/>
          </a:p>
        </p:txBody>
      </p:sp>
    </p:spTree>
    <p:extLst>
      <p:ext uri="{BB962C8B-B14F-4D97-AF65-F5344CB8AC3E}">
        <p14:creationId xmlns:p14="http://schemas.microsoft.com/office/powerpoint/2010/main" val="222908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a:t>
            </a:fld>
            <a:endParaRPr lang="uk-UA" dirty="0"/>
          </a:p>
        </p:txBody>
      </p:sp>
    </p:spTree>
    <p:extLst>
      <p:ext uri="{BB962C8B-B14F-4D97-AF65-F5344CB8AC3E}">
        <p14:creationId xmlns:p14="http://schemas.microsoft.com/office/powerpoint/2010/main" val="159556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10</a:t>
            </a:fld>
            <a:endParaRPr lang="uk-UA" dirty="0"/>
          </a:p>
        </p:txBody>
      </p:sp>
    </p:spTree>
    <p:extLst>
      <p:ext uri="{BB962C8B-B14F-4D97-AF65-F5344CB8AC3E}">
        <p14:creationId xmlns:p14="http://schemas.microsoft.com/office/powerpoint/2010/main" val="145094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11</a:t>
            </a:fld>
            <a:endParaRPr lang="uk-UA" dirty="0"/>
          </a:p>
        </p:txBody>
      </p:sp>
    </p:spTree>
    <p:extLst>
      <p:ext uri="{BB962C8B-B14F-4D97-AF65-F5344CB8AC3E}">
        <p14:creationId xmlns:p14="http://schemas.microsoft.com/office/powerpoint/2010/main" val="205800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12</a:t>
            </a:fld>
            <a:endParaRPr lang="uk-UA" dirty="0"/>
          </a:p>
        </p:txBody>
      </p:sp>
    </p:spTree>
    <p:extLst>
      <p:ext uri="{BB962C8B-B14F-4D97-AF65-F5344CB8AC3E}">
        <p14:creationId xmlns:p14="http://schemas.microsoft.com/office/powerpoint/2010/main" val="376720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13</a:t>
            </a:fld>
            <a:endParaRPr lang="uk-UA" dirty="0"/>
          </a:p>
        </p:txBody>
      </p:sp>
    </p:spTree>
    <p:extLst>
      <p:ext uri="{BB962C8B-B14F-4D97-AF65-F5344CB8AC3E}">
        <p14:creationId xmlns:p14="http://schemas.microsoft.com/office/powerpoint/2010/main" val="276391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14</a:t>
            </a:fld>
            <a:endParaRPr lang="uk-UA" dirty="0"/>
          </a:p>
        </p:txBody>
      </p:sp>
    </p:spTree>
    <p:extLst>
      <p:ext uri="{BB962C8B-B14F-4D97-AF65-F5344CB8AC3E}">
        <p14:creationId xmlns:p14="http://schemas.microsoft.com/office/powerpoint/2010/main" val="393372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15</a:t>
            </a:fld>
            <a:endParaRPr lang="uk-UA" dirty="0"/>
          </a:p>
        </p:txBody>
      </p:sp>
    </p:spTree>
    <p:extLst>
      <p:ext uri="{BB962C8B-B14F-4D97-AF65-F5344CB8AC3E}">
        <p14:creationId xmlns:p14="http://schemas.microsoft.com/office/powerpoint/2010/main" val="11256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16</a:t>
            </a:fld>
            <a:endParaRPr lang="uk-UA" dirty="0"/>
          </a:p>
        </p:txBody>
      </p:sp>
    </p:spTree>
    <p:extLst>
      <p:ext uri="{BB962C8B-B14F-4D97-AF65-F5344CB8AC3E}">
        <p14:creationId xmlns:p14="http://schemas.microsoft.com/office/powerpoint/2010/main" val="307423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AD92F-06A2-3446-8211-5D5BA9F604B3}" type="slidenum">
              <a:rPr lang="uk-UA" smtClean="0"/>
              <a:pPr/>
              <a:t>17</a:t>
            </a:fld>
            <a:endParaRPr lang="uk-UA" dirty="0"/>
          </a:p>
        </p:txBody>
      </p:sp>
    </p:spTree>
    <p:extLst>
      <p:ext uri="{BB962C8B-B14F-4D97-AF65-F5344CB8AC3E}">
        <p14:creationId xmlns:p14="http://schemas.microsoft.com/office/powerpoint/2010/main" val="35657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2</a:t>
            </a:fld>
            <a:endParaRPr lang="uk-UA" dirty="0"/>
          </a:p>
        </p:txBody>
      </p:sp>
    </p:spTree>
    <p:extLst>
      <p:ext uri="{BB962C8B-B14F-4D97-AF65-F5344CB8AC3E}">
        <p14:creationId xmlns:p14="http://schemas.microsoft.com/office/powerpoint/2010/main" val="9417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3</a:t>
            </a:fld>
            <a:endParaRPr lang="uk-UA" dirty="0"/>
          </a:p>
        </p:txBody>
      </p:sp>
    </p:spTree>
    <p:extLst>
      <p:ext uri="{BB962C8B-B14F-4D97-AF65-F5344CB8AC3E}">
        <p14:creationId xmlns:p14="http://schemas.microsoft.com/office/powerpoint/2010/main" val="231290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4</a:t>
            </a:fld>
            <a:endParaRPr lang="uk-UA" dirty="0"/>
          </a:p>
        </p:txBody>
      </p:sp>
    </p:spTree>
    <p:extLst>
      <p:ext uri="{BB962C8B-B14F-4D97-AF65-F5344CB8AC3E}">
        <p14:creationId xmlns:p14="http://schemas.microsoft.com/office/powerpoint/2010/main" val="105863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5</a:t>
            </a:fld>
            <a:endParaRPr lang="uk-UA" dirty="0"/>
          </a:p>
        </p:txBody>
      </p:sp>
    </p:spTree>
    <p:extLst>
      <p:ext uri="{BB962C8B-B14F-4D97-AF65-F5344CB8AC3E}">
        <p14:creationId xmlns:p14="http://schemas.microsoft.com/office/powerpoint/2010/main" val="364230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6</a:t>
            </a:fld>
            <a:endParaRPr lang="uk-UA" dirty="0"/>
          </a:p>
        </p:txBody>
      </p:sp>
    </p:spTree>
    <p:extLst>
      <p:ext uri="{BB962C8B-B14F-4D97-AF65-F5344CB8AC3E}">
        <p14:creationId xmlns:p14="http://schemas.microsoft.com/office/powerpoint/2010/main" val="423986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7</a:t>
            </a:fld>
            <a:endParaRPr lang="uk-UA" dirty="0"/>
          </a:p>
        </p:txBody>
      </p:sp>
    </p:spTree>
    <p:extLst>
      <p:ext uri="{BB962C8B-B14F-4D97-AF65-F5344CB8AC3E}">
        <p14:creationId xmlns:p14="http://schemas.microsoft.com/office/powerpoint/2010/main" val="291167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8</a:t>
            </a:fld>
            <a:endParaRPr lang="uk-UA" dirty="0"/>
          </a:p>
        </p:txBody>
      </p:sp>
    </p:spTree>
    <p:extLst>
      <p:ext uri="{BB962C8B-B14F-4D97-AF65-F5344CB8AC3E}">
        <p14:creationId xmlns:p14="http://schemas.microsoft.com/office/powerpoint/2010/main" val="61123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D92F-06A2-3446-8211-5D5BA9F604B3}" type="slidenum">
              <a:rPr lang="uk-UA" smtClean="0"/>
              <a:pPr/>
              <a:t>9</a:t>
            </a:fld>
            <a:endParaRPr lang="uk-UA" dirty="0"/>
          </a:p>
        </p:txBody>
      </p:sp>
    </p:spTree>
    <p:extLst>
      <p:ext uri="{BB962C8B-B14F-4D97-AF65-F5344CB8AC3E}">
        <p14:creationId xmlns:p14="http://schemas.microsoft.com/office/powerpoint/2010/main" val="94001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F180-D65B-4C26-A947-F4C40276F6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D53C4E-7B3E-4229-90C0-F7B52ADB68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3E8F99-0E8A-413F-96C8-19038AEF2B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1C2C3-4F1F-4ED1-99BC-DB128FDC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5CEE2-4418-446B-8FB6-62D5F8751B6C}"/>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109479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2921-21E6-43EF-841A-AC3EEA28A6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4A81E-EE2C-456A-BE4B-1A6FF94F37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81BE5-4352-4C4D-AF09-A606E59695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779F8A-A65C-4F1D-A780-C1171A75B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76D58-F040-4F9A-A1BF-1CC0B1D1DD6F}"/>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150240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3A5D1-7ECF-4DE2-A740-A45AF790B4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7CA83-D1BF-48DE-A9D2-0D74602DC6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7FD0F-9393-40EC-B9D2-3B5A2EB4EA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40D074-994F-43B9-9F31-DBB988D3D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13041-A1A1-4B48-B398-405AC594C8F4}"/>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374418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1" y="0"/>
            <a:ext cx="12191999" cy="6214533"/>
          </a:xfrm>
          <a:solidFill>
            <a:schemeClr val="accent5">
              <a:alpha val="50000"/>
            </a:schemeClr>
          </a:solidFill>
        </p:spPr>
        <p:txBody>
          <a:bodyPr anchor="ctr" anchorCtr="0">
            <a:normAutofit/>
          </a:bodyPr>
          <a:lstStyle>
            <a:lvl1pPr marL="0" indent="0" algn="ctr">
              <a:buNone/>
              <a:defRPr sz="1867">
                <a:solidFill>
                  <a:schemeClr val="bg1">
                    <a:lumMod val="85000"/>
                  </a:schemeClr>
                </a:solidFill>
              </a:defRPr>
            </a:lvl1pPr>
          </a:lstStyle>
          <a:p>
            <a:r>
              <a:rPr lang="en-US" dirty="0"/>
              <a:t>INSERT PICTURE HERE</a:t>
            </a:r>
          </a:p>
        </p:txBody>
      </p:sp>
      <p:pic>
        <p:nvPicPr>
          <p:cNvPr id="8" name="Picture 7"/>
          <p:cNvPicPr>
            <a:picLocks noChangeAspect="1"/>
          </p:cNvPicPr>
          <p:nvPr userDrawn="1"/>
        </p:nvPicPr>
        <p:blipFill>
          <a:blip r:embed="rId2"/>
          <a:stretch>
            <a:fillRect/>
          </a:stretch>
        </p:blipFill>
        <p:spPr>
          <a:xfrm>
            <a:off x="1397000" y="6214533"/>
            <a:ext cx="4216400" cy="355600"/>
          </a:xfrm>
          <a:prstGeom prst="rect">
            <a:avLst/>
          </a:prstGeom>
        </p:spPr>
      </p:pic>
      <p:sp>
        <p:nvSpPr>
          <p:cNvPr id="16" name="Text Placeholder 10"/>
          <p:cNvSpPr>
            <a:spLocks noGrp="1"/>
          </p:cNvSpPr>
          <p:nvPr>
            <p:ph type="body" sz="quarter" idx="14" hasCustomPrompt="1"/>
          </p:nvPr>
        </p:nvSpPr>
        <p:spPr>
          <a:xfrm>
            <a:off x="1236133" y="1126688"/>
            <a:ext cx="10346265" cy="1684245"/>
          </a:xfrm>
          <a:ln>
            <a:noFill/>
          </a:ln>
        </p:spPr>
        <p:txBody>
          <a:bodyPr>
            <a:noAutofit/>
          </a:bodyPr>
          <a:lstStyle>
            <a:lvl1pPr marL="0" indent="0">
              <a:buNone/>
              <a:defRPr sz="11333" b="1" i="0" spc="-200" baseline="0">
                <a:solidFill>
                  <a:schemeClr val="tx1"/>
                </a:solidFill>
                <a:latin typeface="Arial Bold" charset="0"/>
                <a:cs typeface="Arial Bold" charset="0"/>
              </a:defRPr>
            </a:lvl1pPr>
          </a:lstStyle>
          <a:p>
            <a:pPr lvl="0"/>
            <a:r>
              <a:rPr lang="en-US" dirty="0"/>
              <a:t>Section Intro</a:t>
            </a:r>
          </a:p>
        </p:txBody>
      </p:sp>
      <p:pic>
        <p:nvPicPr>
          <p:cNvPr id="17" name="Picture 16"/>
          <p:cNvPicPr>
            <a:picLocks noChangeAspect="1"/>
          </p:cNvPicPr>
          <p:nvPr userDrawn="1"/>
        </p:nvPicPr>
        <p:blipFill>
          <a:blip r:embed="rId3"/>
          <a:srcRect l="67816" t="4109" b="2739"/>
          <a:stretch>
            <a:fillRect/>
          </a:stretch>
        </p:blipFill>
        <p:spPr>
          <a:xfrm>
            <a:off x="-254000" y="1608667"/>
            <a:ext cx="1456267" cy="575733"/>
          </a:xfrm>
          <a:prstGeom prst="rect">
            <a:avLst/>
          </a:prstGeom>
        </p:spPr>
      </p:pic>
    </p:spTree>
    <p:extLst>
      <p:ext uri="{BB962C8B-B14F-4D97-AF65-F5344CB8AC3E}">
        <p14:creationId xmlns:p14="http://schemas.microsoft.com/office/powerpoint/2010/main" val="226975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8235-566E-48F2-9C72-9E1E9D7FF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DA2A-7A4F-4274-8ADD-C797D6A4FD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B47E7-491E-40A6-B1D9-8C178486D5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4435BFB-BFDD-46CA-92A9-E224ACCF5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CAD70-E5BF-407A-B720-BBAD17547407}"/>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75328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2120-5B31-400E-8BFE-28E9155FD5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CFA93-8C3E-41D6-8095-D0136ECF8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152AF0-2DFE-4125-B06F-65E3BA5617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1C6827-FA9B-4D77-BAB6-E7E617411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40FBD-257F-4046-BB88-CFD85F8F7525}"/>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73865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EBDD-610B-4B3A-AE92-964B46742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C1004-DA33-4454-B1BC-D29D06D62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FC5577-BF05-40D7-BABE-A01770A6B7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87CA5-83CD-454C-8470-38079B6A4E9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6803D6-ADBA-4960-89DC-78CDEB0E4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3BB15-1189-432C-996F-36E7C512C5D6}"/>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311165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7BD6-0CAC-456D-9A59-DCAFB90498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FFB089-4018-4DEE-86C2-984B81641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CB9B0B-AF9F-4A7C-A966-DE29F08E91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370C86-C673-430E-B218-2E7D40D1B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148D79-6546-478D-A883-18C11DFE63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C39ADD-40F3-479B-8AF7-5854040DC7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49BF40F-388D-417F-83C4-A7EB73B4F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6A4C2-0418-4DA0-BC67-76BF5DA249EC}"/>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336314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2600-2445-41A4-A044-8681CFB24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3474B-B97B-4621-B346-21EB192465C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6F07BE5-775B-4469-836F-8544F5D410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F8D8A1-63D1-4E33-8B1E-360C9405328E}"/>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279387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30B0C-93AA-4B51-9F65-BE97F009ECA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E0C47DE-A837-4071-A6CC-3F675AC443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9E8D1-018A-4199-BC26-C0CB003BA815}"/>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11619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B1E4-44C2-4528-9ECF-2A477D45A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8F487-0AB0-4E87-96ED-7A43AF135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15EF74-B903-4352-A7A1-EF9CEDC4B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689D9-C7B0-4601-90A7-69F8FF61267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732965-E0E1-49A5-8545-E3D1EAD5E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74053-818A-4B53-AB2F-484071862A92}"/>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30599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00E6-B963-498E-9AD8-1202DA68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A8F6C1-3AEA-49D2-BD59-F05B91568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7CA9C1-BB07-4EF3-AF2D-CB67EA1A8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A3D20-C412-400E-A68D-E0E09CA2B6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3AA2C9-7CC7-405D-8ACF-7E863F832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57F97-1DCD-42B7-8333-52223ED86DD1}"/>
              </a:ext>
            </a:extLst>
          </p:cNvPr>
          <p:cNvSpPr>
            <a:spLocks noGrp="1"/>
          </p:cNvSpPr>
          <p:nvPr>
            <p:ph type="sldNum" sz="quarter" idx="12"/>
          </p:nvPr>
        </p:nvSpPr>
        <p:spPr/>
        <p:txBody>
          <a:bodyPr/>
          <a:lstStyle/>
          <a:p>
            <a:fld id="{157CE943-4AEB-433E-97DC-2A12B16924CE}" type="slidenum">
              <a:rPr lang="en-US" smtClean="0"/>
              <a:t>‹#›</a:t>
            </a:fld>
            <a:endParaRPr lang="en-US"/>
          </a:p>
        </p:txBody>
      </p:sp>
    </p:spTree>
    <p:extLst>
      <p:ext uri="{BB962C8B-B14F-4D97-AF65-F5344CB8AC3E}">
        <p14:creationId xmlns:p14="http://schemas.microsoft.com/office/powerpoint/2010/main" val="95733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D24EA-7F41-4FF8-B23C-3FC086553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81CE7-DC15-4CF3-85CC-2C7A447C2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B6313-7951-4EF1-B6EB-ABE36CD22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1A7470F-0692-4986-9DCA-5D5DFE05A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CCE73B-0756-4FA6-A125-3543FB8FC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CE943-4AEB-433E-97DC-2A12B16924CE}" type="slidenum">
              <a:rPr lang="en-US" smtClean="0"/>
              <a:t>‹#›</a:t>
            </a:fld>
            <a:endParaRPr lang="en-US"/>
          </a:p>
        </p:txBody>
      </p:sp>
    </p:spTree>
    <p:extLst>
      <p:ext uri="{BB962C8B-B14F-4D97-AF65-F5344CB8AC3E}">
        <p14:creationId xmlns:p14="http://schemas.microsoft.com/office/powerpoint/2010/main" val="34900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mailto:interestgroups@diabet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my.diabetes.org/procommunity/s/" TargetMode="External"/><Relationship Id="rId4" Type="http://schemas.openxmlformats.org/officeDocument/2006/relationships/hyperlink" Target="http://professional.diabetes.org/for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mailto:interestgroups@diabetes.org" TargetMode="External"/><Relationship Id="rId4" Type="http://schemas.openxmlformats.org/officeDocument/2006/relationships/hyperlink" Target="https://procommunity.diabetes.org/ho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professional.diabetes.org/profi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16" name="TextBox 15">
            <a:extLst>
              <a:ext uri="{FF2B5EF4-FFF2-40B4-BE49-F238E27FC236}">
                <a16:creationId xmlns:a16="http://schemas.microsoft.com/office/drawing/2014/main" id="{6CD01CF0-2F68-4CF3-B9A3-494A20A5003B}"/>
              </a:ext>
            </a:extLst>
          </p:cNvPr>
          <p:cNvSpPr txBox="1"/>
          <p:nvPr/>
        </p:nvSpPr>
        <p:spPr>
          <a:xfrm>
            <a:off x="5799455" y="6171730"/>
            <a:ext cx="9382065" cy="553998"/>
          </a:xfrm>
          <a:prstGeom prst="rect">
            <a:avLst/>
          </a:prstGeom>
          <a:noFill/>
        </p:spPr>
        <p:txBody>
          <a:bodyPr wrap="square" rtlCol="0">
            <a:spAutoFit/>
          </a:bodyPr>
          <a:lstStyle/>
          <a:p>
            <a:r>
              <a:rPr lang="en-US" sz="3000" b="1" i="1" dirty="0">
                <a:solidFill>
                  <a:srgbClr val="C00000"/>
                </a:solidFill>
              </a:rPr>
              <a:t>professional.diabetes.org/forum        </a:t>
            </a:r>
            <a:r>
              <a:rPr lang="en-US" sz="2000" dirty="0">
                <a:solidFill>
                  <a:srgbClr val="C00000"/>
                </a:solidFill>
              </a:rPr>
              <a:t>1</a:t>
            </a:r>
            <a:r>
              <a:rPr lang="en-US" sz="3000" b="1" i="1" dirty="0">
                <a:solidFill>
                  <a:srgbClr val="C00000"/>
                </a:solidFill>
              </a:rPr>
              <a:t> </a:t>
            </a:r>
          </a:p>
        </p:txBody>
      </p:sp>
      <p:sp>
        <p:nvSpPr>
          <p:cNvPr id="3" name="TextBox 2">
            <a:extLst>
              <a:ext uri="{FF2B5EF4-FFF2-40B4-BE49-F238E27FC236}">
                <a16:creationId xmlns:a16="http://schemas.microsoft.com/office/drawing/2014/main" id="{40A37BB8-A04C-40CA-9A90-0130F080BDCE}"/>
              </a:ext>
            </a:extLst>
          </p:cNvPr>
          <p:cNvSpPr txBox="1"/>
          <p:nvPr/>
        </p:nvSpPr>
        <p:spPr>
          <a:xfrm>
            <a:off x="1325556" y="3959823"/>
            <a:ext cx="10594323" cy="1754326"/>
          </a:xfrm>
          <a:prstGeom prst="rect">
            <a:avLst/>
          </a:prstGeom>
          <a:noFill/>
        </p:spPr>
        <p:txBody>
          <a:bodyPr wrap="square" rtlCol="0">
            <a:spAutoFit/>
          </a:bodyPr>
          <a:lstStyle/>
          <a:p>
            <a:r>
              <a:rPr lang="en-US" sz="5400" b="1" dirty="0" err="1">
                <a:latin typeface="Arial" panose="020B0604020202020204" pitchFamily="34" charset="0"/>
                <a:cs typeface="Arial" panose="020B0604020202020204" pitchFamily="34" charset="0"/>
              </a:rPr>
              <a:t>DiabetesPro</a:t>
            </a:r>
            <a:r>
              <a:rPr lang="en-US" sz="5400" b="1" dirty="0">
                <a:latin typeface="Arial" panose="020B0604020202020204" pitchFamily="34" charset="0"/>
                <a:cs typeface="Arial" panose="020B0604020202020204" pitchFamily="34" charset="0"/>
              </a:rPr>
              <a:t> Member Forum User Guide</a:t>
            </a:r>
          </a:p>
        </p:txBody>
      </p:sp>
      <p:pic>
        <p:nvPicPr>
          <p:cNvPr id="2" name="Picture 1" descr="A group of women wearing lanyards&#10;&#10;Description automatically generated with medium confidence">
            <a:extLst>
              <a:ext uri="{FF2B5EF4-FFF2-40B4-BE49-F238E27FC236}">
                <a16:creationId xmlns:a16="http://schemas.microsoft.com/office/drawing/2014/main" id="{1C6BEA93-D5F8-A5B4-6E05-E932F7902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718" y="472611"/>
            <a:ext cx="8188502" cy="3029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6594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221330" y="133409"/>
            <a:ext cx="9026434" cy="769441"/>
          </a:xfrm>
          <a:prstGeom prst="rect">
            <a:avLst/>
          </a:prstGeom>
          <a:noFill/>
        </p:spPr>
        <p:txBody>
          <a:bodyPr wrap="square" rtlCol="0">
            <a:spAutoFit/>
          </a:bodyPr>
          <a:lstStyle/>
          <a:p>
            <a:pPr lvl="0"/>
            <a:r>
              <a:rPr lang="en-US" sz="4400" b="1" dirty="0"/>
              <a:t>How to Edit your Profile</a:t>
            </a:r>
            <a:endParaRPr lang="en-US" sz="4400" dirty="0"/>
          </a:p>
        </p:txBody>
      </p:sp>
      <p:sp>
        <p:nvSpPr>
          <p:cNvPr id="6" name="TextBox 5">
            <a:extLst>
              <a:ext uri="{FF2B5EF4-FFF2-40B4-BE49-F238E27FC236}">
                <a16:creationId xmlns:a16="http://schemas.microsoft.com/office/drawing/2014/main" id="{65BD084B-FC2F-448E-A1B7-67FFD3EC24BE}"/>
              </a:ext>
            </a:extLst>
          </p:cNvPr>
          <p:cNvSpPr txBox="1"/>
          <p:nvPr/>
        </p:nvSpPr>
        <p:spPr>
          <a:xfrm>
            <a:off x="6298700" y="6244711"/>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7</a:t>
            </a:r>
            <a:endParaRPr lang="en-US" sz="2400" dirty="0">
              <a:solidFill>
                <a:srgbClr val="C00000"/>
              </a:solidFill>
            </a:endParaRPr>
          </a:p>
        </p:txBody>
      </p:sp>
      <p:pic>
        <p:nvPicPr>
          <p:cNvPr id="13" name="Picture 12" descr="A picture containing text, font, screenshot, logo&#10;&#10;Description automatically generated">
            <a:extLst>
              <a:ext uri="{FF2B5EF4-FFF2-40B4-BE49-F238E27FC236}">
                <a16:creationId xmlns:a16="http://schemas.microsoft.com/office/drawing/2014/main" id="{54B80084-2D84-727E-7A85-D0EE0F2F4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65" y="3701021"/>
            <a:ext cx="4023172" cy="1711026"/>
          </a:xfrm>
          <a:prstGeom prst="rect">
            <a:avLst/>
          </a:prstGeom>
          <a:ln>
            <a:noFill/>
          </a:ln>
          <a:effectLst>
            <a:outerShdw blurRad="292100" dist="139700" dir="2700000" algn="tl" rotWithShape="0">
              <a:srgbClr val="333333">
                <a:alpha val="65000"/>
              </a:srgbClr>
            </a:outerShdw>
          </a:effectLst>
        </p:spPr>
      </p:pic>
      <p:pic>
        <p:nvPicPr>
          <p:cNvPr id="15" name="Picture 14" descr="A screenshot of a computer&#10;&#10;Description automatically generated with medium confidence">
            <a:extLst>
              <a:ext uri="{FF2B5EF4-FFF2-40B4-BE49-F238E27FC236}">
                <a16:creationId xmlns:a16="http://schemas.microsoft.com/office/drawing/2014/main" id="{34544D5A-0268-B10C-2FF4-97E2EEE3A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9895" y="2913820"/>
            <a:ext cx="3219540" cy="2872523"/>
          </a:xfrm>
          <a:prstGeom prst="rect">
            <a:avLst/>
          </a:prstGeom>
          <a:ln>
            <a:noFill/>
          </a:ln>
          <a:effectLst>
            <a:outerShdw blurRad="292100" dist="139700" dir="2700000" algn="tl" rotWithShape="0">
              <a:srgbClr val="333333">
                <a:alpha val="65000"/>
              </a:srgbClr>
            </a:outerShdw>
          </a:effectLst>
        </p:spPr>
      </p:pic>
      <p:sp>
        <p:nvSpPr>
          <p:cNvPr id="19" name="Arrow: Curved Up 18">
            <a:extLst>
              <a:ext uri="{FF2B5EF4-FFF2-40B4-BE49-F238E27FC236}">
                <a16:creationId xmlns:a16="http://schemas.microsoft.com/office/drawing/2014/main" id="{4B522C7C-40B7-B71C-AD09-8F6EFBFEA765}"/>
              </a:ext>
            </a:extLst>
          </p:cNvPr>
          <p:cNvSpPr/>
          <p:nvPr/>
        </p:nvSpPr>
        <p:spPr>
          <a:xfrm rot="870602" flipV="1">
            <a:off x="7873570" y="1844551"/>
            <a:ext cx="2008865" cy="989188"/>
          </a:xfrm>
          <a:prstGeom prst="curvedUpArrow">
            <a:avLst>
              <a:gd name="adj1" fmla="val 25000"/>
              <a:gd name="adj2" fmla="val 43445"/>
              <a:gd name="adj3" fmla="val 280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A screenshot of a profile&#10;&#10;Description automatically generated with medium confidence">
            <a:extLst>
              <a:ext uri="{FF2B5EF4-FFF2-40B4-BE49-F238E27FC236}">
                <a16:creationId xmlns:a16="http://schemas.microsoft.com/office/drawing/2014/main" id="{C6CB1AA2-7FD2-C5F4-7D84-B877256571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9232" y="1094148"/>
            <a:ext cx="3272458" cy="2606873"/>
          </a:xfrm>
          <a:prstGeom prst="rect">
            <a:avLst/>
          </a:prstGeom>
          <a:ln>
            <a:noFill/>
          </a:ln>
          <a:effectLst>
            <a:outerShdw blurRad="292100" dist="139700" dir="2700000" algn="tl" rotWithShape="0">
              <a:srgbClr val="333333">
                <a:alpha val="65000"/>
              </a:srgbClr>
            </a:outerShdw>
          </a:effectLst>
        </p:spPr>
      </p:pic>
      <p:sp>
        <p:nvSpPr>
          <p:cNvPr id="18" name="Arrow: Curved Up 17">
            <a:extLst>
              <a:ext uri="{FF2B5EF4-FFF2-40B4-BE49-F238E27FC236}">
                <a16:creationId xmlns:a16="http://schemas.microsoft.com/office/drawing/2014/main" id="{8D798EC4-E2F4-B07C-F0D8-C9AF2317049C}"/>
              </a:ext>
            </a:extLst>
          </p:cNvPr>
          <p:cNvSpPr/>
          <p:nvPr/>
        </p:nvSpPr>
        <p:spPr>
          <a:xfrm rot="19016390" flipV="1">
            <a:off x="3105169" y="2523062"/>
            <a:ext cx="1792679" cy="839298"/>
          </a:xfrm>
          <a:prstGeom prst="curvedUpArrow">
            <a:avLst>
              <a:gd name="adj1" fmla="val 25000"/>
              <a:gd name="adj2" fmla="val 59644"/>
              <a:gd name="adj3" fmla="val 615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E2C1FF89-8424-4196-AC95-601AA49F85EC}"/>
              </a:ext>
            </a:extLst>
          </p:cNvPr>
          <p:cNvSpPr txBox="1"/>
          <p:nvPr/>
        </p:nvSpPr>
        <p:spPr>
          <a:xfrm>
            <a:off x="155345" y="2865852"/>
            <a:ext cx="3182659" cy="707886"/>
          </a:xfrm>
          <a:prstGeom prst="rect">
            <a:avLst/>
          </a:prstGeom>
          <a:noFill/>
        </p:spPr>
        <p:txBody>
          <a:bodyPr wrap="square">
            <a:spAutoFit/>
          </a:bodyPr>
          <a:lstStyle/>
          <a:p>
            <a:pPr lvl="0"/>
            <a:r>
              <a:rPr lang="en-US" sz="2000" b="1" dirty="0"/>
              <a:t>1. Click the </a:t>
            </a:r>
            <a:r>
              <a:rPr lang="en-US" sz="2000" b="1" dirty="0">
                <a:solidFill>
                  <a:srgbClr val="C00000"/>
                </a:solidFill>
              </a:rPr>
              <a:t>My Account</a:t>
            </a:r>
            <a:r>
              <a:rPr lang="en-US" sz="2000" b="1" dirty="0"/>
              <a:t> tab </a:t>
            </a:r>
          </a:p>
          <a:p>
            <a:pPr lvl="0"/>
            <a:r>
              <a:rPr lang="en-US" sz="2000" b="1" dirty="0"/>
              <a:t>     on the main toolbar. </a:t>
            </a:r>
          </a:p>
        </p:txBody>
      </p:sp>
      <p:sp>
        <p:nvSpPr>
          <p:cNvPr id="23" name="TextBox 22">
            <a:extLst>
              <a:ext uri="{FF2B5EF4-FFF2-40B4-BE49-F238E27FC236}">
                <a16:creationId xmlns:a16="http://schemas.microsoft.com/office/drawing/2014/main" id="{77D7ED87-711D-7022-A262-2D45C201ABD2}"/>
              </a:ext>
            </a:extLst>
          </p:cNvPr>
          <p:cNvSpPr txBox="1"/>
          <p:nvPr/>
        </p:nvSpPr>
        <p:spPr>
          <a:xfrm>
            <a:off x="4780244" y="3870397"/>
            <a:ext cx="3272458" cy="1323439"/>
          </a:xfrm>
          <a:prstGeom prst="rect">
            <a:avLst/>
          </a:prstGeom>
          <a:noFill/>
        </p:spPr>
        <p:txBody>
          <a:bodyPr wrap="square">
            <a:spAutoFit/>
          </a:bodyPr>
          <a:lstStyle/>
          <a:p>
            <a:pPr algn="ctr"/>
            <a:r>
              <a:rPr lang="en-US" sz="2000" b="1" dirty="0"/>
              <a:t>2. Edit your personal information by clicking on </a:t>
            </a:r>
            <a:r>
              <a:rPr lang="en-US" sz="2000" b="1" dirty="0">
                <a:solidFill>
                  <a:srgbClr val="C00000"/>
                </a:solidFill>
              </a:rPr>
              <a:t>Edit My Profile </a:t>
            </a:r>
            <a:r>
              <a:rPr lang="en-US" sz="2000" b="1" dirty="0"/>
              <a:t>on the side toolbar. </a:t>
            </a:r>
          </a:p>
        </p:txBody>
      </p:sp>
    </p:spTree>
    <p:extLst>
      <p:ext uri="{BB962C8B-B14F-4D97-AF65-F5344CB8AC3E}">
        <p14:creationId xmlns:p14="http://schemas.microsoft.com/office/powerpoint/2010/main" val="373493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202267" y="307516"/>
            <a:ext cx="9026434" cy="769441"/>
          </a:xfrm>
          <a:prstGeom prst="rect">
            <a:avLst/>
          </a:prstGeom>
          <a:noFill/>
        </p:spPr>
        <p:txBody>
          <a:bodyPr wrap="square" rtlCol="0">
            <a:spAutoFit/>
          </a:bodyPr>
          <a:lstStyle/>
          <a:p>
            <a:pPr lvl="0"/>
            <a:r>
              <a:rPr lang="en-US" sz="4400" b="1" dirty="0"/>
              <a:t>Using the Member Directory</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5219272" y="1439241"/>
            <a:ext cx="6703472" cy="4185761"/>
          </a:xfrm>
          <a:prstGeom prst="rect">
            <a:avLst/>
          </a:prstGeom>
          <a:noFill/>
        </p:spPr>
        <p:txBody>
          <a:bodyPr wrap="square" rtlCol="0">
            <a:spAutoFit/>
          </a:bodyPr>
          <a:lstStyle/>
          <a:p>
            <a:pPr lvl="0"/>
            <a:r>
              <a:rPr lang="en-US" sz="1900" dirty="0"/>
              <a:t>The </a:t>
            </a:r>
            <a:r>
              <a:rPr lang="en-US" sz="1900" dirty="0" err="1"/>
              <a:t>DiabetesPro</a:t>
            </a:r>
            <a:r>
              <a:rPr lang="en-US" sz="1900" dirty="0"/>
              <a:t> Forum and discussion groups open an exclusive space for members to build connections with other professionals in the ADA community. </a:t>
            </a:r>
          </a:p>
          <a:p>
            <a:pPr lvl="0"/>
            <a:endParaRPr lang="en-US" sz="1900" dirty="0"/>
          </a:p>
          <a:p>
            <a:pPr lvl="0"/>
            <a:r>
              <a:rPr lang="en-US" sz="1900" dirty="0"/>
              <a:t>Members can connect with others in their Discussion Groups, as well as locating fellow professionals through the </a:t>
            </a:r>
            <a:r>
              <a:rPr lang="en-US" sz="1900" b="1" dirty="0"/>
              <a:t>Member Directory </a:t>
            </a:r>
            <a:r>
              <a:rPr lang="en-US" sz="1900" dirty="0"/>
              <a:t>tool. </a:t>
            </a:r>
          </a:p>
          <a:p>
            <a:pPr lvl="0"/>
            <a:endParaRPr lang="en-US" sz="1900" dirty="0"/>
          </a:p>
          <a:p>
            <a:pPr marL="342900" lvl="0" indent="-342900">
              <a:buFont typeface="+mj-lt"/>
              <a:buAutoNum type="arabicPeriod"/>
            </a:pPr>
            <a:r>
              <a:rPr lang="en-US" sz="1900" dirty="0"/>
              <a:t>To access the directory, click the Member Directory tab on the main toolbar. </a:t>
            </a:r>
          </a:p>
          <a:p>
            <a:pPr marL="342900" lvl="0" indent="-342900">
              <a:buFont typeface="+mj-lt"/>
              <a:buAutoNum type="arabicPeriod"/>
            </a:pPr>
            <a:r>
              <a:rPr lang="en-US" sz="1900" dirty="0"/>
              <a:t>Then, search for other professionals by entering their information under Search Options. You may filter the member results to specific members based on their name. </a:t>
            </a:r>
          </a:p>
          <a:p>
            <a:pPr marL="342900" lvl="0" indent="-342900">
              <a:buFont typeface="+mj-lt"/>
              <a:buAutoNum type="arabicPeriod"/>
            </a:pPr>
            <a:r>
              <a:rPr lang="en-US" sz="1900" dirty="0"/>
              <a:t>Leave the fields blank to see the information of all members.</a:t>
            </a:r>
          </a:p>
        </p:txBody>
      </p:sp>
      <p:sp>
        <p:nvSpPr>
          <p:cNvPr id="6" name="TextBox 5">
            <a:extLst>
              <a:ext uri="{FF2B5EF4-FFF2-40B4-BE49-F238E27FC236}">
                <a16:creationId xmlns:a16="http://schemas.microsoft.com/office/drawing/2014/main" id="{65BD084B-FC2F-448E-A1B7-67FFD3EC24BE}"/>
              </a:ext>
            </a:extLst>
          </p:cNvPr>
          <p:cNvSpPr txBox="1"/>
          <p:nvPr/>
        </p:nvSpPr>
        <p:spPr>
          <a:xfrm>
            <a:off x="6298700" y="6244711"/>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7</a:t>
            </a:r>
            <a:endParaRPr lang="en-US" sz="2400" dirty="0">
              <a:solidFill>
                <a:srgbClr val="C00000"/>
              </a:solidFill>
            </a:endParaRPr>
          </a:p>
        </p:txBody>
      </p:sp>
      <p:pic>
        <p:nvPicPr>
          <p:cNvPr id="7" name="Picture 6" descr="A picture containing text, screenshot, font, number&#10;&#10;Description automatically generated">
            <a:extLst>
              <a:ext uri="{FF2B5EF4-FFF2-40B4-BE49-F238E27FC236}">
                <a16:creationId xmlns:a16="http://schemas.microsoft.com/office/drawing/2014/main" id="{3FEC3292-7A33-FEBE-3176-9B527C98B2D3}"/>
              </a:ext>
            </a:extLst>
          </p:cNvPr>
          <p:cNvPicPr>
            <a:picLocks noChangeAspect="1"/>
          </p:cNvPicPr>
          <p:nvPr/>
        </p:nvPicPr>
        <p:blipFill rotWithShape="1">
          <a:blip r:embed="rId4">
            <a:extLst>
              <a:ext uri="{28A0092B-C50C-407E-A947-70E740481C1C}">
                <a14:useLocalDpi xmlns:a14="http://schemas.microsoft.com/office/drawing/2010/main" val="0"/>
              </a:ext>
            </a:extLst>
          </a:blip>
          <a:srcRect t="5663"/>
          <a:stretch/>
        </p:blipFill>
        <p:spPr>
          <a:xfrm>
            <a:off x="1327801" y="1608667"/>
            <a:ext cx="3501053" cy="384691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109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43667A-66D2-F3B3-B1D9-7E9999A9ED30}"/>
              </a:ext>
            </a:extLst>
          </p:cNvPr>
          <p:cNvSpPr/>
          <p:nvPr/>
        </p:nvSpPr>
        <p:spPr>
          <a:xfrm>
            <a:off x="6370993" y="3805731"/>
            <a:ext cx="5107614" cy="2223310"/>
          </a:xfrm>
          <a:prstGeom prst="rect">
            <a:avLst/>
          </a:prstGeom>
          <a:solidFill>
            <a:srgbClr val="FFB7B7"/>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ADE8A6-FABA-2B44-4849-CBDEEFC37F77}"/>
              </a:ext>
            </a:extLst>
          </p:cNvPr>
          <p:cNvSpPr/>
          <p:nvPr/>
        </p:nvSpPr>
        <p:spPr>
          <a:xfrm>
            <a:off x="6368144" y="1229107"/>
            <a:ext cx="5110463" cy="2420158"/>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202267" y="240109"/>
            <a:ext cx="11145671" cy="769441"/>
          </a:xfrm>
          <a:prstGeom prst="rect">
            <a:avLst/>
          </a:prstGeom>
          <a:noFill/>
        </p:spPr>
        <p:txBody>
          <a:bodyPr wrap="square" rtlCol="0">
            <a:spAutoFit/>
          </a:bodyPr>
          <a:lstStyle/>
          <a:p>
            <a:pPr lvl="0"/>
            <a:r>
              <a:rPr lang="en-US" sz="4400" b="1" dirty="0"/>
              <a:t>How to Update Email Notifications</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1295211" y="1206205"/>
            <a:ext cx="5014669" cy="6309420"/>
          </a:xfrm>
          <a:prstGeom prst="rect">
            <a:avLst/>
          </a:prstGeom>
          <a:noFill/>
        </p:spPr>
        <p:txBody>
          <a:bodyPr wrap="square" rtlCol="0">
            <a:spAutoFit/>
          </a:bodyPr>
          <a:lstStyle/>
          <a:p>
            <a:r>
              <a:rPr lang="en-US" b="1" dirty="0"/>
              <a:t>All discussions that take place on the </a:t>
            </a:r>
            <a:r>
              <a:rPr lang="en-US" b="1" dirty="0" err="1"/>
              <a:t>DiabetesPro</a:t>
            </a:r>
            <a:r>
              <a:rPr lang="en-US" b="1" dirty="0"/>
              <a:t> forum can be sent to you via email. </a:t>
            </a:r>
            <a:r>
              <a:rPr lang="en-US" dirty="0"/>
              <a:t>Members can receive different types of email notifications: </a:t>
            </a:r>
            <a:br>
              <a:rPr lang="en-US" dirty="0"/>
            </a:br>
            <a:endParaRPr lang="en-US" dirty="0"/>
          </a:p>
          <a:p>
            <a:pPr marL="285750" lvl="0" indent="-285750">
              <a:buFont typeface="Arial" panose="020B0604020202020204" pitchFamily="34" charset="0"/>
              <a:buChar char="•"/>
            </a:pPr>
            <a:r>
              <a:rPr lang="en-US" b="1" dirty="0"/>
              <a:t>Every Post:</a:t>
            </a:r>
            <a:r>
              <a:rPr lang="en-US" dirty="0"/>
              <a:t> receive an email each time a member posts to the forum, or responds to a post on the forum you are following</a:t>
            </a:r>
          </a:p>
          <a:p>
            <a:pPr marL="285750" lvl="0" indent="-285750">
              <a:buFont typeface="Arial" panose="020B0604020202020204" pitchFamily="34" charset="0"/>
              <a:buChar char="•"/>
            </a:pPr>
            <a:r>
              <a:rPr lang="en-US" b="1" dirty="0"/>
              <a:t>Daily Digest:</a:t>
            </a:r>
            <a:r>
              <a:rPr lang="en-US" dirty="0"/>
              <a:t> receive one email each day with a summary of all posts shared in the past 24 hours</a:t>
            </a:r>
          </a:p>
          <a:p>
            <a:pPr marL="285750" lvl="0" indent="-285750">
              <a:buFont typeface="Arial" panose="020B0604020202020204" pitchFamily="34" charset="0"/>
              <a:buChar char="•"/>
            </a:pPr>
            <a:r>
              <a:rPr lang="en-US" b="1" dirty="0"/>
              <a:t>Weekly Digest:</a:t>
            </a:r>
            <a:r>
              <a:rPr lang="en-US" dirty="0"/>
              <a:t> receive one email each week with a summary of all posts shared in the past seven days</a:t>
            </a:r>
          </a:p>
          <a:p>
            <a:pPr marL="285750" lvl="0" indent="-285750">
              <a:buFont typeface="Arial" panose="020B0604020202020204" pitchFamily="34" charset="0"/>
              <a:buChar char="•"/>
            </a:pPr>
            <a:r>
              <a:rPr lang="en-US" b="1" dirty="0"/>
              <a:t>Limited: </a:t>
            </a:r>
            <a:r>
              <a:rPr lang="en-US" dirty="0"/>
              <a:t>no email notifications</a:t>
            </a:r>
          </a:p>
          <a:p>
            <a:pPr marL="285750" lvl="0" indent="-285750">
              <a:buFont typeface="Arial" panose="020B0604020202020204" pitchFamily="34" charset="0"/>
              <a:buChar char="•"/>
            </a:pPr>
            <a:endParaRPr lang="en-US" dirty="0"/>
          </a:p>
          <a:p>
            <a:r>
              <a:rPr lang="en-US" dirty="0"/>
              <a:t>Users are </a:t>
            </a:r>
            <a:r>
              <a:rPr lang="en-US" i="1" dirty="0"/>
              <a:t>not automatically signed up </a:t>
            </a:r>
            <a:r>
              <a:rPr lang="en-US" dirty="0"/>
              <a:t>for email notifications, so it’s important to make your selection on your Discussion Forums. </a:t>
            </a:r>
          </a:p>
          <a:p>
            <a:pPr lvl="0"/>
            <a:endParaRPr lang="en-US" dirty="0"/>
          </a:p>
          <a:p>
            <a:pPr lvl="0"/>
            <a:endParaRPr lang="en-US" sz="1600" dirty="0">
              <a:highlight>
                <a:srgbClr val="FFFF00"/>
              </a:highlight>
            </a:endParaRPr>
          </a:p>
          <a:p>
            <a:pPr lvl="0"/>
            <a:br>
              <a:rPr lang="en-US" sz="1600" dirty="0"/>
            </a:br>
            <a:endParaRPr lang="en-US" sz="1600" dirty="0"/>
          </a:p>
          <a:p>
            <a:pPr lvl="0"/>
            <a:br>
              <a:rPr lang="en-US" sz="1600" dirty="0"/>
            </a:br>
            <a:endParaRPr lang="en-US" sz="1600" dirty="0"/>
          </a:p>
        </p:txBody>
      </p:sp>
      <p:sp>
        <p:nvSpPr>
          <p:cNvPr id="4" name="Rectangle 3">
            <a:extLst>
              <a:ext uri="{FF2B5EF4-FFF2-40B4-BE49-F238E27FC236}">
                <a16:creationId xmlns:a16="http://schemas.microsoft.com/office/drawing/2014/main" id="{81773C92-B765-46DB-9A98-A9A4F4E2F62F}"/>
              </a:ext>
            </a:extLst>
          </p:cNvPr>
          <p:cNvSpPr/>
          <p:nvPr/>
        </p:nvSpPr>
        <p:spPr>
          <a:xfrm>
            <a:off x="6463937" y="1251957"/>
            <a:ext cx="5014669" cy="5001369"/>
          </a:xfrm>
          <a:prstGeom prst="rect">
            <a:avLst/>
          </a:prstGeom>
        </p:spPr>
        <p:txBody>
          <a:bodyPr wrap="square">
            <a:spAutoFit/>
          </a:bodyPr>
          <a:lstStyle/>
          <a:p>
            <a:pPr lvl="0"/>
            <a:r>
              <a:rPr lang="en-US" b="1" dirty="0"/>
              <a:t>To update Discussion Forum email preferences: </a:t>
            </a:r>
          </a:p>
          <a:p>
            <a:pPr lvl="0"/>
            <a:endParaRPr lang="en-US" sz="1100" b="1" dirty="0"/>
          </a:p>
          <a:p>
            <a:pPr marL="342900" lvl="0" indent="-342900">
              <a:buAutoNum type="arabicPeriod"/>
            </a:pPr>
            <a:r>
              <a:rPr lang="en-US" dirty="0"/>
              <a:t>Under </a:t>
            </a:r>
            <a:r>
              <a:rPr lang="en-US" b="1" dirty="0"/>
              <a:t>Discussion Forums</a:t>
            </a:r>
            <a:r>
              <a:rPr lang="en-US" dirty="0"/>
              <a:t>, click the interest group to update communication preferences.</a:t>
            </a:r>
          </a:p>
          <a:p>
            <a:pPr marL="342900" lvl="0" indent="-342900">
              <a:buAutoNum type="arabicPeriod"/>
            </a:pPr>
            <a:r>
              <a:rPr lang="en-US" dirty="0"/>
              <a:t>Locate the </a:t>
            </a:r>
            <a:r>
              <a:rPr lang="en-US" b="1" dirty="0"/>
              <a:t>Email icon </a:t>
            </a:r>
            <a:r>
              <a:rPr lang="en-US" dirty="0"/>
              <a:t>in the upper right corner. </a:t>
            </a:r>
          </a:p>
          <a:p>
            <a:pPr marL="342900" lvl="0" indent="-342900">
              <a:buAutoNum type="arabicPeriod"/>
            </a:pPr>
            <a:r>
              <a:rPr lang="en-US" b="1" dirty="0"/>
              <a:t>Select</a:t>
            </a:r>
            <a:r>
              <a:rPr lang="en-US" dirty="0"/>
              <a:t> which type of notifications you’d like to receive from that group (Every, Daily, Weekly or Limited) and press Save. </a:t>
            </a:r>
          </a:p>
          <a:p>
            <a:endParaRPr lang="en-US" b="1" dirty="0"/>
          </a:p>
          <a:p>
            <a:endParaRPr lang="en-US" b="1" dirty="0"/>
          </a:p>
          <a:p>
            <a:r>
              <a:rPr lang="en-US" b="1" dirty="0"/>
              <a:t>To update regular email preferences:</a:t>
            </a:r>
          </a:p>
          <a:p>
            <a:endParaRPr lang="en-US" sz="1100" b="1" dirty="0"/>
          </a:p>
          <a:p>
            <a:pPr marL="342900" indent="-342900">
              <a:buAutoNum type="arabicPeriod"/>
            </a:pPr>
            <a:r>
              <a:rPr lang="en-US" sz="1650" dirty="0"/>
              <a:t>Navigate to your profile by clicking your profile icon at the top right side of page.</a:t>
            </a:r>
          </a:p>
          <a:p>
            <a:pPr marL="342900" lvl="0" indent="-342900">
              <a:buFont typeface="+mj-lt"/>
              <a:buAutoNum type="arabicPeriod"/>
            </a:pPr>
            <a:r>
              <a:rPr lang="en-US" sz="1650" dirty="0"/>
              <a:t>Click on </a:t>
            </a:r>
            <a:r>
              <a:rPr lang="en-US" sz="1650" b="1" dirty="0"/>
              <a:t>My Settings </a:t>
            </a:r>
            <a:r>
              <a:rPr lang="en-US" sz="1650" dirty="0"/>
              <a:t>and scroll down to the Email preference settings. Check or uncheck any boxes from the menu options to decide which email notifications you’d like to receive.  </a:t>
            </a:r>
          </a:p>
          <a:p>
            <a:pPr marL="342900" lvl="0" indent="-342900">
              <a:buFont typeface="+mj-lt"/>
              <a:buAutoNum type="arabicPeriod"/>
            </a:pPr>
            <a:endParaRPr lang="en-US" dirty="0"/>
          </a:p>
        </p:txBody>
      </p:sp>
      <p:sp>
        <p:nvSpPr>
          <p:cNvPr id="7" name="TextBox 6">
            <a:extLst>
              <a:ext uri="{FF2B5EF4-FFF2-40B4-BE49-F238E27FC236}">
                <a16:creationId xmlns:a16="http://schemas.microsoft.com/office/drawing/2014/main" id="{250E170C-67CF-454D-87B9-27AA91A6584D}"/>
              </a:ext>
            </a:extLst>
          </p:cNvPr>
          <p:cNvSpPr txBox="1"/>
          <p:nvPr/>
        </p:nvSpPr>
        <p:spPr>
          <a:xfrm>
            <a:off x="6463937" y="6225696"/>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9</a:t>
            </a:r>
          </a:p>
        </p:txBody>
      </p:sp>
    </p:spTree>
    <p:extLst>
      <p:ext uri="{BB962C8B-B14F-4D97-AF65-F5344CB8AC3E}">
        <p14:creationId xmlns:p14="http://schemas.microsoft.com/office/powerpoint/2010/main" val="212137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120726" y="318712"/>
            <a:ext cx="11071274" cy="769441"/>
          </a:xfrm>
          <a:prstGeom prst="rect">
            <a:avLst/>
          </a:prstGeom>
          <a:noFill/>
        </p:spPr>
        <p:txBody>
          <a:bodyPr wrap="square" rtlCol="0">
            <a:spAutoFit/>
          </a:bodyPr>
          <a:lstStyle/>
          <a:p>
            <a:pPr lvl="0"/>
            <a:r>
              <a:rPr lang="en-US" sz="4400" b="1" dirty="0"/>
              <a:t>Update Discussion Forum Emails  </a:t>
            </a:r>
            <a:endParaRPr lang="en-US" sz="4400" dirty="0"/>
          </a:p>
        </p:txBody>
      </p:sp>
      <p:sp>
        <p:nvSpPr>
          <p:cNvPr id="12" name="TextBox 11">
            <a:extLst>
              <a:ext uri="{FF2B5EF4-FFF2-40B4-BE49-F238E27FC236}">
                <a16:creationId xmlns:a16="http://schemas.microsoft.com/office/drawing/2014/main" id="{2B1060D1-6390-4DAB-988C-B61E2E266B36}"/>
              </a:ext>
            </a:extLst>
          </p:cNvPr>
          <p:cNvSpPr txBox="1"/>
          <p:nvPr/>
        </p:nvSpPr>
        <p:spPr>
          <a:xfrm>
            <a:off x="7787524" y="4843344"/>
            <a:ext cx="4234376" cy="1200329"/>
          </a:xfrm>
          <a:prstGeom prst="rect">
            <a:avLst/>
          </a:prstGeom>
          <a:noFill/>
        </p:spPr>
        <p:txBody>
          <a:bodyPr wrap="square" rtlCol="0">
            <a:spAutoFit/>
          </a:bodyPr>
          <a:lstStyle/>
          <a:p>
            <a:r>
              <a:rPr lang="en-US" dirty="0"/>
              <a:t>3. Next to the </a:t>
            </a:r>
            <a:r>
              <a:rPr lang="en-US" b="1" dirty="0"/>
              <a:t>Email icon</a:t>
            </a:r>
            <a:r>
              <a:rPr lang="en-US" dirty="0"/>
              <a:t> in the top right corner, select the frequency of communications you’d like to receive from that group from the dropdown menu. </a:t>
            </a:r>
          </a:p>
        </p:txBody>
      </p:sp>
      <p:sp>
        <p:nvSpPr>
          <p:cNvPr id="17" name="TextBox 16">
            <a:extLst>
              <a:ext uri="{FF2B5EF4-FFF2-40B4-BE49-F238E27FC236}">
                <a16:creationId xmlns:a16="http://schemas.microsoft.com/office/drawing/2014/main" id="{D2016D0C-480A-417D-B305-C08B128F7193}"/>
              </a:ext>
            </a:extLst>
          </p:cNvPr>
          <p:cNvSpPr txBox="1"/>
          <p:nvPr/>
        </p:nvSpPr>
        <p:spPr>
          <a:xfrm>
            <a:off x="1120726" y="4843344"/>
            <a:ext cx="3391513" cy="923330"/>
          </a:xfrm>
          <a:prstGeom prst="rect">
            <a:avLst/>
          </a:prstGeom>
          <a:noFill/>
        </p:spPr>
        <p:txBody>
          <a:bodyPr wrap="square" rtlCol="0">
            <a:spAutoFit/>
          </a:bodyPr>
          <a:lstStyle/>
          <a:p>
            <a:pPr marL="342900" indent="-342900">
              <a:buAutoNum type="arabicPeriod"/>
            </a:pPr>
            <a:r>
              <a:rPr lang="en-US" dirty="0"/>
              <a:t>Navigate to your </a:t>
            </a:r>
            <a:r>
              <a:rPr lang="en-US" b="1" dirty="0"/>
              <a:t>Discussion Forums </a:t>
            </a:r>
            <a:r>
              <a:rPr lang="en-US" dirty="0"/>
              <a:t>by clicking the tab on the main toolbar. </a:t>
            </a:r>
          </a:p>
        </p:txBody>
      </p:sp>
      <p:sp>
        <p:nvSpPr>
          <p:cNvPr id="18" name="TextBox 17">
            <a:extLst>
              <a:ext uri="{FF2B5EF4-FFF2-40B4-BE49-F238E27FC236}">
                <a16:creationId xmlns:a16="http://schemas.microsoft.com/office/drawing/2014/main" id="{E405BC81-680C-4C9B-94CD-DA75CF291894}"/>
              </a:ext>
            </a:extLst>
          </p:cNvPr>
          <p:cNvSpPr txBox="1"/>
          <p:nvPr/>
        </p:nvSpPr>
        <p:spPr>
          <a:xfrm>
            <a:off x="6550079" y="6263984"/>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       10</a:t>
            </a:r>
          </a:p>
        </p:txBody>
      </p:sp>
      <p:sp>
        <p:nvSpPr>
          <p:cNvPr id="8" name="TextBox 7">
            <a:extLst>
              <a:ext uri="{FF2B5EF4-FFF2-40B4-BE49-F238E27FC236}">
                <a16:creationId xmlns:a16="http://schemas.microsoft.com/office/drawing/2014/main" id="{160CF6DE-D6BE-AC04-8935-928880E10192}"/>
              </a:ext>
            </a:extLst>
          </p:cNvPr>
          <p:cNvSpPr txBox="1"/>
          <p:nvPr/>
        </p:nvSpPr>
        <p:spPr>
          <a:xfrm>
            <a:off x="4649344" y="3270999"/>
            <a:ext cx="3066261" cy="923330"/>
          </a:xfrm>
          <a:prstGeom prst="rect">
            <a:avLst/>
          </a:prstGeom>
          <a:noFill/>
        </p:spPr>
        <p:txBody>
          <a:bodyPr wrap="square">
            <a:spAutoFit/>
          </a:bodyPr>
          <a:lstStyle/>
          <a:p>
            <a:r>
              <a:rPr lang="en-US" dirty="0"/>
              <a:t>2.</a:t>
            </a:r>
            <a:r>
              <a:rPr lang="en-US" b="1" dirty="0"/>
              <a:t> Select </a:t>
            </a:r>
            <a:r>
              <a:rPr lang="en-US" dirty="0"/>
              <a:t>the discussion group whose communication preferences you’d like to edit. </a:t>
            </a:r>
          </a:p>
        </p:txBody>
      </p:sp>
      <p:sp>
        <p:nvSpPr>
          <p:cNvPr id="13" name="Arrow: Right 12">
            <a:extLst>
              <a:ext uri="{FF2B5EF4-FFF2-40B4-BE49-F238E27FC236}">
                <a16:creationId xmlns:a16="http://schemas.microsoft.com/office/drawing/2014/main" id="{EB219ADA-3868-AF65-2C4A-E87A0285F3CB}"/>
              </a:ext>
            </a:extLst>
          </p:cNvPr>
          <p:cNvSpPr/>
          <p:nvPr/>
        </p:nvSpPr>
        <p:spPr>
          <a:xfrm>
            <a:off x="4494317" y="4194329"/>
            <a:ext cx="3203366" cy="461665"/>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Description automatically generated with low confidence">
            <a:extLst>
              <a:ext uri="{FF2B5EF4-FFF2-40B4-BE49-F238E27FC236}">
                <a16:creationId xmlns:a16="http://schemas.microsoft.com/office/drawing/2014/main" id="{44D4F05A-A7E0-5E2B-D790-54418DF9A6A7}"/>
              </a:ext>
            </a:extLst>
          </p:cNvPr>
          <p:cNvPicPr>
            <a:picLocks noChangeAspect="1"/>
          </p:cNvPicPr>
          <p:nvPr/>
        </p:nvPicPr>
        <p:blipFill rotWithShape="1">
          <a:blip r:embed="rId4">
            <a:extLst>
              <a:ext uri="{28A0092B-C50C-407E-A947-70E740481C1C}">
                <a14:useLocalDpi xmlns:a14="http://schemas.microsoft.com/office/drawing/2010/main" val="0"/>
              </a:ext>
            </a:extLst>
          </a:blip>
          <a:srcRect t="19162" r="45829"/>
          <a:stretch/>
        </p:blipFill>
        <p:spPr>
          <a:xfrm>
            <a:off x="4649344" y="1630048"/>
            <a:ext cx="2590876" cy="1534666"/>
          </a:xfrm>
          <a:prstGeom prst="rect">
            <a:avLst/>
          </a:prstGeom>
          <a:ln>
            <a:noFill/>
          </a:ln>
          <a:effectLst>
            <a:outerShdw blurRad="292100" dist="139700" dir="2700000" algn="tl" rotWithShape="0">
              <a:srgbClr val="333333">
                <a:alpha val="65000"/>
              </a:srgbClr>
            </a:outerShdw>
          </a:effectLst>
        </p:spPr>
      </p:pic>
      <p:pic>
        <p:nvPicPr>
          <p:cNvPr id="14" name="Picture 13" descr="A screenshot of a computer&#10;&#10;Description automatically generated with low confidence">
            <a:extLst>
              <a:ext uri="{FF2B5EF4-FFF2-40B4-BE49-F238E27FC236}">
                <a16:creationId xmlns:a16="http://schemas.microsoft.com/office/drawing/2014/main" id="{C334882C-D396-3AAC-C1E6-941FFD0D4D62}"/>
              </a:ext>
            </a:extLst>
          </p:cNvPr>
          <p:cNvPicPr>
            <a:picLocks noChangeAspect="1"/>
          </p:cNvPicPr>
          <p:nvPr/>
        </p:nvPicPr>
        <p:blipFill rotWithShape="1">
          <a:blip r:embed="rId5">
            <a:extLst>
              <a:ext uri="{28A0092B-C50C-407E-A947-70E740481C1C}">
                <a14:useLocalDpi xmlns:a14="http://schemas.microsoft.com/office/drawing/2010/main" val="0"/>
              </a:ext>
            </a:extLst>
          </a:blip>
          <a:srcRect l="351" t="-1" r="52405" b="-1579"/>
          <a:stretch/>
        </p:blipFill>
        <p:spPr>
          <a:xfrm>
            <a:off x="477964" y="2447949"/>
            <a:ext cx="2470689" cy="1250482"/>
          </a:xfrm>
          <a:prstGeom prst="rect">
            <a:avLst/>
          </a:prstGeom>
          <a:ln>
            <a:noFill/>
          </a:ln>
          <a:effectLst>
            <a:outerShdw blurRad="292100" dist="139700" dir="2700000" algn="tl" rotWithShape="0">
              <a:srgbClr val="333333">
                <a:alpha val="65000"/>
              </a:srgbClr>
            </a:outerShdw>
          </a:effectLst>
        </p:spPr>
      </p:pic>
      <p:pic>
        <p:nvPicPr>
          <p:cNvPr id="19" name="Picture 18" descr="A screenshot of a computer&#10;&#10;Description automatically generated with low confidence">
            <a:extLst>
              <a:ext uri="{FF2B5EF4-FFF2-40B4-BE49-F238E27FC236}">
                <a16:creationId xmlns:a16="http://schemas.microsoft.com/office/drawing/2014/main" id="{26D5F7FC-1230-BE5E-F2F0-33DD0A19527A}"/>
              </a:ext>
            </a:extLst>
          </p:cNvPr>
          <p:cNvPicPr>
            <a:picLocks noChangeAspect="1"/>
          </p:cNvPicPr>
          <p:nvPr/>
        </p:nvPicPr>
        <p:blipFill rotWithShape="1">
          <a:blip r:embed="rId5">
            <a:extLst>
              <a:ext uri="{28A0092B-C50C-407E-A947-70E740481C1C}">
                <a14:useLocalDpi xmlns:a14="http://schemas.microsoft.com/office/drawing/2010/main" val="0"/>
              </a:ext>
            </a:extLst>
          </a:blip>
          <a:srcRect l="80100" t="47103" r="154" b="3287"/>
          <a:stretch/>
        </p:blipFill>
        <p:spPr>
          <a:xfrm>
            <a:off x="1759285" y="3270999"/>
            <a:ext cx="2114393" cy="1250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A screenshot of a computer&#10;&#10;Description automatically generated with low confidence">
            <a:extLst>
              <a:ext uri="{FF2B5EF4-FFF2-40B4-BE49-F238E27FC236}">
                <a16:creationId xmlns:a16="http://schemas.microsoft.com/office/drawing/2014/main" id="{358CDA59-9EF4-753C-1B10-D71C0F98DCCF}"/>
              </a:ext>
            </a:extLst>
          </p:cNvPr>
          <p:cNvPicPr>
            <a:picLocks noChangeAspect="1"/>
          </p:cNvPicPr>
          <p:nvPr/>
        </p:nvPicPr>
        <p:blipFill rotWithShape="1">
          <a:blip r:embed="rId6">
            <a:extLst>
              <a:ext uri="{28A0092B-C50C-407E-A947-70E740481C1C}">
                <a14:useLocalDpi xmlns:a14="http://schemas.microsoft.com/office/drawing/2010/main" val="0"/>
              </a:ext>
            </a:extLst>
          </a:blip>
          <a:srcRect l="12001" t="6424" r="8442" b="19846"/>
          <a:stretch/>
        </p:blipFill>
        <p:spPr>
          <a:xfrm>
            <a:off x="8196060" y="1563706"/>
            <a:ext cx="3300722" cy="2936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361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120726" y="431904"/>
            <a:ext cx="11071274" cy="769441"/>
          </a:xfrm>
          <a:prstGeom prst="rect">
            <a:avLst/>
          </a:prstGeom>
          <a:noFill/>
        </p:spPr>
        <p:txBody>
          <a:bodyPr wrap="square" rtlCol="0">
            <a:spAutoFit/>
          </a:bodyPr>
          <a:lstStyle/>
          <a:p>
            <a:pPr lvl="0"/>
            <a:r>
              <a:rPr lang="en-US" sz="4400" b="1" dirty="0"/>
              <a:t>How to Update Email Notifications  </a:t>
            </a:r>
            <a:endParaRPr lang="en-US" sz="4400" dirty="0"/>
          </a:p>
        </p:txBody>
      </p:sp>
      <p:sp>
        <p:nvSpPr>
          <p:cNvPr id="12" name="TextBox 11">
            <a:extLst>
              <a:ext uri="{FF2B5EF4-FFF2-40B4-BE49-F238E27FC236}">
                <a16:creationId xmlns:a16="http://schemas.microsoft.com/office/drawing/2014/main" id="{2B1060D1-6390-4DAB-988C-B61E2E266B36}"/>
              </a:ext>
            </a:extLst>
          </p:cNvPr>
          <p:cNvSpPr txBox="1"/>
          <p:nvPr/>
        </p:nvSpPr>
        <p:spPr>
          <a:xfrm>
            <a:off x="7957624" y="4963519"/>
            <a:ext cx="4234376" cy="923330"/>
          </a:xfrm>
          <a:prstGeom prst="rect">
            <a:avLst/>
          </a:prstGeom>
          <a:noFill/>
        </p:spPr>
        <p:txBody>
          <a:bodyPr wrap="square" rtlCol="0">
            <a:spAutoFit/>
          </a:bodyPr>
          <a:lstStyle/>
          <a:p>
            <a:r>
              <a:rPr lang="en-US" dirty="0"/>
              <a:t>3. </a:t>
            </a:r>
            <a:r>
              <a:rPr lang="en-US" b="1" dirty="0"/>
              <a:t>Check or uncheck </a:t>
            </a:r>
            <a:r>
              <a:rPr lang="en-US" dirty="0"/>
              <a:t>any boxes from the menu options. Press </a:t>
            </a:r>
            <a:r>
              <a:rPr lang="en-US" b="1" dirty="0">
                <a:solidFill>
                  <a:srgbClr val="C00000"/>
                </a:solidFill>
              </a:rPr>
              <a:t>Save</a:t>
            </a:r>
            <a:r>
              <a:rPr lang="en-US" dirty="0"/>
              <a:t> in the bottom right corner to record your preferences. </a:t>
            </a:r>
          </a:p>
        </p:txBody>
      </p:sp>
      <p:sp>
        <p:nvSpPr>
          <p:cNvPr id="17" name="TextBox 16">
            <a:extLst>
              <a:ext uri="{FF2B5EF4-FFF2-40B4-BE49-F238E27FC236}">
                <a16:creationId xmlns:a16="http://schemas.microsoft.com/office/drawing/2014/main" id="{D2016D0C-480A-417D-B305-C08B128F7193}"/>
              </a:ext>
            </a:extLst>
          </p:cNvPr>
          <p:cNvSpPr txBox="1"/>
          <p:nvPr/>
        </p:nvSpPr>
        <p:spPr>
          <a:xfrm>
            <a:off x="1120726" y="4963519"/>
            <a:ext cx="3391513" cy="923330"/>
          </a:xfrm>
          <a:prstGeom prst="rect">
            <a:avLst/>
          </a:prstGeom>
          <a:noFill/>
        </p:spPr>
        <p:txBody>
          <a:bodyPr wrap="square" rtlCol="0">
            <a:spAutoFit/>
          </a:bodyPr>
          <a:lstStyle/>
          <a:p>
            <a:pPr marL="342900" indent="-342900">
              <a:buAutoNum type="arabicPeriod"/>
            </a:pPr>
            <a:r>
              <a:rPr lang="en-US" dirty="0"/>
              <a:t>Navigate to your </a:t>
            </a:r>
            <a:r>
              <a:rPr lang="en-US" b="1" dirty="0"/>
              <a:t>profile</a:t>
            </a:r>
            <a:r>
              <a:rPr lang="en-US" dirty="0"/>
              <a:t> by clicking your profile icon at the top right side of page.</a:t>
            </a:r>
          </a:p>
        </p:txBody>
      </p:sp>
      <p:sp>
        <p:nvSpPr>
          <p:cNvPr id="18" name="TextBox 17">
            <a:extLst>
              <a:ext uri="{FF2B5EF4-FFF2-40B4-BE49-F238E27FC236}">
                <a16:creationId xmlns:a16="http://schemas.microsoft.com/office/drawing/2014/main" id="{E405BC81-680C-4C9B-94CD-DA75CF291894}"/>
              </a:ext>
            </a:extLst>
          </p:cNvPr>
          <p:cNvSpPr txBox="1"/>
          <p:nvPr/>
        </p:nvSpPr>
        <p:spPr>
          <a:xfrm>
            <a:off x="6550079" y="6263984"/>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       10</a:t>
            </a:r>
          </a:p>
        </p:txBody>
      </p:sp>
      <p:pic>
        <p:nvPicPr>
          <p:cNvPr id="4" name="Picture 3" descr="A screenshot of a computer&#10;&#10;Description automatically generated with medium confidence">
            <a:extLst>
              <a:ext uri="{FF2B5EF4-FFF2-40B4-BE49-F238E27FC236}">
                <a16:creationId xmlns:a16="http://schemas.microsoft.com/office/drawing/2014/main" id="{95B85F51-DF4B-A0CD-3528-5241732540AE}"/>
              </a:ext>
            </a:extLst>
          </p:cNvPr>
          <p:cNvPicPr>
            <a:picLocks noChangeAspect="1"/>
          </p:cNvPicPr>
          <p:nvPr/>
        </p:nvPicPr>
        <p:blipFill rotWithShape="1">
          <a:blip r:embed="rId4">
            <a:extLst>
              <a:ext uri="{28A0092B-C50C-407E-A947-70E740481C1C}">
                <a14:useLocalDpi xmlns:a14="http://schemas.microsoft.com/office/drawing/2010/main" val="0"/>
              </a:ext>
            </a:extLst>
          </a:blip>
          <a:srcRect l="9808" t="10397"/>
          <a:stretch/>
        </p:blipFill>
        <p:spPr>
          <a:xfrm>
            <a:off x="1566903" y="1608667"/>
            <a:ext cx="2598984" cy="322206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60CF6DE-D6BE-AC04-8935-928880E10192}"/>
              </a:ext>
            </a:extLst>
          </p:cNvPr>
          <p:cNvSpPr txBox="1"/>
          <p:nvPr/>
        </p:nvSpPr>
        <p:spPr>
          <a:xfrm>
            <a:off x="4627933" y="2967335"/>
            <a:ext cx="2681555" cy="923330"/>
          </a:xfrm>
          <a:prstGeom prst="rect">
            <a:avLst/>
          </a:prstGeom>
          <a:noFill/>
        </p:spPr>
        <p:txBody>
          <a:bodyPr wrap="square">
            <a:spAutoFit/>
          </a:bodyPr>
          <a:lstStyle/>
          <a:p>
            <a:r>
              <a:rPr lang="en-US" dirty="0"/>
              <a:t>2. Click on </a:t>
            </a:r>
            <a:r>
              <a:rPr lang="en-US" b="1" dirty="0"/>
              <a:t>My Settings </a:t>
            </a:r>
            <a:r>
              <a:rPr lang="en-US" dirty="0"/>
              <a:t>and scroll down to the Email preference settings. </a:t>
            </a:r>
          </a:p>
        </p:txBody>
      </p:sp>
      <p:sp>
        <p:nvSpPr>
          <p:cNvPr id="10" name="Oval 9">
            <a:extLst>
              <a:ext uri="{FF2B5EF4-FFF2-40B4-BE49-F238E27FC236}">
                <a16:creationId xmlns:a16="http://schemas.microsoft.com/office/drawing/2014/main" id="{3DCB9B8B-A65D-7DC1-744A-24000FBBDB24}"/>
              </a:ext>
            </a:extLst>
          </p:cNvPr>
          <p:cNvSpPr/>
          <p:nvPr/>
        </p:nvSpPr>
        <p:spPr>
          <a:xfrm>
            <a:off x="2280863" y="3980464"/>
            <a:ext cx="1427679" cy="66782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computer&#10;&#10;Description automatically generated with medium confidence">
            <a:extLst>
              <a:ext uri="{FF2B5EF4-FFF2-40B4-BE49-F238E27FC236}">
                <a16:creationId xmlns:a16="http://schemas.microsoft.com/office/drawing/2014/main" id="{6894702D-08B7-9031-56A9-47595D1F3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231" y="1613909"/>
            <a:ext cx="4464679" cy="3216820"/>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EB219ADA-3868-AF65-2C4A-E87A0285F3CB}"/>
              </a:ext>
            </a:extLst>
          </p:cNvPr>
          <p:cNvSpPr/>
          <p:nvPr/>
        </p:nvSpPr>
        <p:spPr>
          <a:xfrm>
            <a:off x="4048017" y="4161368"/>
            <a:ext cx="3369341" cy="461665"/>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00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301323" y="138353"/>
            <a:ext cx="9026434" cy="769441"/>
          </a:xfrm>
          <a:prstGeom prst="rect">
            <a:avLst/>
          </a:prstGeom>
          <a:noFill/>
        </p:spPr>
        <p:txBody>
          <a:bodyPr wrap="square" rtlCol="0">
            <a:spAutoFit/>
          </a:bodyPr>
          <a:lstStyle/>
          <a:p>
            <a:pPr lvl="0"/>
            <a:r>
              <a:rPr lang="en-US" sz="4400" b="1" dirty="0"/>
              <a:t>How to Post to a Discussion Group</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1350336" y="1021668"/>
            <a:ext cx="10175358" cy="4985980"/>
          </a:xfrm>
          <a:prstGeom prst="rect">
            <a:avLst/>
          </a:prstGeom>
          <a:noFill/>
        </p:spPr>
        <p:txBody>
          <a:bodyPr wrap="square" rtlCol="0">
            <a:spAutoFit/>
          </a:bodyPr>
          <a:lstStyle/>
          <a:p>
            <a:pPr>
              <a:spcAft>
                <a:spcPts val="600"/>
              </a:spcAft>
            </a:pPr>
            <a:r>
              <a:rPr lang="en-US" b="1" dirty="0"/>
              <a:t>Posting to a Discussion group </a:t>
            </a:r>
            <a:r>
              <a:rPr lang="en-US" dirty="0"/>
              <a:t>enables you to ask questions, share resources, and promote new scientific, educational, and clinical resources with other members in your Interest Groups.</a:t>
            </a:r>
            <a:br>
              <a:rPr lang="en-US" dirty="0"/>
            </a:br>
            <a:endParaRPr lang="en-US" dirty="0"/>
          </a:p>
          <a:p>
            <a:pPr marL="342900" lvl="0" indent="-342900">
              <a:spcAft>
                <a:spcPts val="600"/>
              </a:spcAft>
              <a:buFont typeface="+mj-lt"/>
              <a:buAutoNum type="arabicPeriod"/>
            </a:pPr>
            <a:r>
              <a:rPr lang="en-US" dirty="0"/>
              <a:t>Click on </a:t>
            </a:r>
            <a:r>
              <a:rPr lang="en-US" b="1" dirty="0"/>
              <a:t>Discussion Forums </a:t>
            </a:r>
            <a:r>
              <a:rPr lang="en-US" dirty="0"/>
              <a:t>in the main menu bar and select </a:t>
            </a:r>
            <a:r>
              <a:rPr lang="en-US" b="1" dirty="0"/>
              <a:t>Groups I Am a Part Of </a:t>
            </a:r>
            <a:r>
              <a:rPr lang="en-US" dirty="0"/>
              <a:t>from the toolbar.</a:t>
            </a:r>
          </a:p>
          <a:p>
            <a:pPr marL="342900" lvl="0" indent="-342900">
              <a:spcAft>
                <a:spcPts val="600"/>
              </a:spcAft>
              <a:buFont typeface="+mj-lt"/>
              <a:buAutoNum type="arabicPeriod"/>
            </a:pPr>
            <a:r>
              <a:rPr lang="en-US" dirty="0"/>
              <a:t>Click on the </a:t>
            </a:r>
            <a:r>
              <a:rPr lang="en-US" b="1" dirty="0"/>
              <a:t>name</a:t>
            </a:r>
            <a:r>
              <a:rPr lang="en-US" dirty="0"/>
              <a:t> of the group you plan to share a message with.  </a:t>
            </a:r>
          </a:p>
          <a:p>
            <a:pPr marL="342900" lvl="0" indent="-342900">
              <a:spcAft>
                <a:spcPts val="600"/>
              </a:spcAft>
              <a:buFont typeface="+mj-lt"/>
              <a:buAutoNum type="arabicPeriod"/>
            </a:pPr>
            <a:r>
              <a:rPr lang="en-US" dirty="0"/>
              <a:t>Choose the </a:t>
            </a:r>
            <a:r>
              <a:rPr lang="en-US" b="1" dirty="0"/>
              <a:t>type of message </a:t>
            </a:r>
            <a:r>
              <a:rPr lang="en-US" dirty="0"/>
              <a:t>you’d like to create:</a:t>
            </a:r>
          </a:p>
          <a:p>
            <a:pPr marL="800100" lvl="1" indent="-342900">
              <a:spcAft>
                <a:spcPts val="600"/>
              </a:spcAft>
              <a:buFont typeface="+mj-lt"/>
              <a:buAutoNum type="alphaUcPeriod"/>
            </a:pPr>
            <a:r>
              <a:rPr lang="en-US" dirty="0"/>
              <a:t>Members can create a</a:t>
            </a:r>
            <a:r>
              <a:rPr lang="en-US" b="1" dirty="0"/>
              <a:t> Post </a:t>
            </a:r>
            <a:r>
              <a:rPr lang="en-US" dirty="0"/>
              <a:t>to share resources and promote new scientific, educational, and clinical resources with others. To create a Post, select Post and then press the red Share button. You’ll be able to type your post, then press Share again to send the message out into the discussion forum. </a:t>
            </a:r>
          </a:p>
          <a:p>
            <a:pPr marL="800100" lvl="1" indent="-342900">
              <a:spcAft>
                <a:spcPts val="600"/>
              </a:spcAft>
              <a:buFont typeface="+mj-lt"/>
              <a:buAutoNum type="alphaUcPeriod"/>
            </a:pPr>
            <a:r>
              <a:rPr lang="en-US" dirty="0"/>
              <a:t>Members can ask a </a:t>
            </a:r>
            <a:r>
              <a:rPr lang="en-US" b="1" dirty="0"/>
              <a:t>Question </a:t>
            </a:r>
            <a:r>
              <a:rPr lang="en-US" dirty="0"/>
              <a:t>to the discussion group. Under Question, type the query you’d like to pose to the discussion group. Add any extra details of your choice, and press Share. Other members will be able to read and respond to your question in the Feed. </a:t>
            </a:r>
          </a:p>
          <a:p>
            <a:pPr marL="342900" lvl="0" indent="-342900">
              <a:spcAft>
                <a:spcPts val="600"/>
              </a:spcAft>
              <a:buFont typeface="+mj-lt"/>
              <a:buAutoNum type="arabicPeriod"/>
            </a:pPr>
            <a:r>
              <a:rPr lang="en-US" dirty="0">
                <a:latin typeface="Calibri" panose="020F0502020204030204" pitchFamily="34" charset="0"/>
                <a:ea typeface="Times New Roman" panose="02020603050405020304" pitchFamily="18" charset="0"/>
              </a:rPr>
              <a:t>When you are finished with your message, click </a:t>
            </a:r>
            <a:r>
              <a:rPr lang="en-US" b="1" dirty="0">
                <a:latin typeface="Calibri" panose="020F0502020204030204" pitchFamily="34" charset="0"/>
                <a:ea typeface="Times New Roman" panose="02020603050405020304" pitchFamily="18" charset="0"/>
              </a:rPr>
              <a:t>Share. </a:t>
            </a:r>
            <a:r>
              <a:rPr lang="en-US" dirty="0">
                <a:latin typeface="Calibri" panose="020F0502020204030204" pitchFamily="34" charset="0"/>
                <a:ea typeface="Times New Roman" panose="02020603050405020304" pitchFamily="18" charset="0"/>
              </a:rPr>
              <a:t>This will send your message to all members in your group and upload your post to the Discussion Group/WIN ADA community page. Members will receive your message via email immediately or as a digest according to their own email settings.</a:t>
            </a:r>
            <a:r>
              <a:rPr lang="en-US" b="1" dirty="0"/>
              <a:t> </a:t>
            </a:r>
            <a:endParaRPr lang="en-US" dirty="0"/>
          </a:p>
        </p:txBody>
      </p:sp>
      <p:sp>
        <p:nvSpPr>
          <p:cNvPr id="6" name="TextBox 5">
            <a:extLst>
              <a:ext uri="{FF2B5EF4-FFF2-40B4-BE49-F238E27FC236}">
                <a16:creationId xmlns:a16="http://schemas.microsoft.com/office/drawing/2014/main" id="{4921286F-B5FD-4571-B994-B588D98BF33C}"/>
              </a:ext>
            </a:extLst>
          </p:cNvPr>
          <p:cNvSpPr txBox="1"/>
          <p:nvPr/>
        </p:nvSpPr>
        <p:spPr>
          <a:xfrm>
            <a:off x="6432973" y="6257982"/>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15</a:t>
            </a:r>
          </a:p>
        </p:txBody>
      </p:sp>
    </p:spTree>
    <p:extLst>
      <p:ext uri="{BB962C8B-B14F-4D97-AF65-F5344CB8AC3E}">
        <p14:creationId xmlns:p14="http://schemas.microsoft.com/office/powerpoint/2010/main" val="389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808301" y="232023"/>
            <a:ext cx="9026434" cy="769441"/>
          </a:xfrm>
          <a:prstGeom prst="rect">
            <a:avLst/>
          </a:prstGeom>
          <a:noFill/>
        </p:spPr>
        <p:txBody>
          <a:bodyPr wrap="square" rtlCol="0">
            <a:spAutoFit/>
          </a:bodyPr>
          <a:lstStyle/>
          <a:p>
            <a:pPr lvl="0"/>
            <a:r>
              <a:rPr lang="en-US" sz="4400" b="1" dirty="0"/>
              <a:t>Post to a Discussion Group</a:t>
            </a:r>
            <a:endParaRPr lang="en-US" sz="4400" dirty="0"/>
          </a:p>
        </p:txBody>
      </p:sp>
      <p:sp>
        <p:nvSpPr>
          <p:cNvPr id="24" name="TextBox 23">
            <a:extLst>
              <a:ext uri="{FF2B5EF4-FFF2-40B4-BE49-F238E27FC236}">
                <a16:creationId xmlns:a16="http://schemas.microsoft.com/office/drawing/2014/main" id="{CE443C7E-710B-4F7B-B2A6-3791A8E65FA4}"/>
              </a:ext>
            </a:extLst>
          </p:cNvPr>
          <p:cNvSpPr txBox="1"/>
          <p:nvPr/>
        </p:nvSpPr>
        <p:spPr>
          <a:xfrm>
            <a:off x="6096000" y="6250755"/>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16</a:t>
            </a:r>
          </a:p>
        </p:txBody>
      </p:sp>
      <p:pic>
        <p:nvPicPr>
          <p:cNvPr id="4" name="Picture 3" descr="A screenshot of a computer&#10;&#10;Description automatically generated with medium confidence">
            <a:extLst>
              <a:ext uri="{FF2B5EF4-FFF2-40B4-BE49-F238E27FC236}">
                <a16:creationId xmlns:a16="http://schemas.microsoft.com/office/drawing/2014/main" id="{BB9B98BB-5C92-8488-4728-F4707297C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0744" y="1235020"/>
            <a:ext cx="3901174" cy="2441306"/>
          </a:xfrm>
          <a:prstGeom prst="rect">
            <a:avLst/>
          </a:prstGeom>
          <a:ln w="38100">
            <a:solidFill>
              <a:srgbClr val="C00000"/>
            </a:solidFill>
          </a:ln>
        </p:spPr>
      </p:pic>
      <p:pic>
        <p:nvPicPr>
          <p:cNvPr id="7" name="Picture 6" descr="A screenshot of a computer&#10;&#10;Description automatically generated with medium confidence">
            <a:extLst>
              <a:ext uri="{FF2B5EF4-FFF2-40B4-BE49-F238E27FC236}">
                <a16:creationId xmlns:a16="http://schemas.microsoft.com/office/drawing/2014/main" id="{A945F261-83D1-17E8-F9D5-1D2750FE3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744" y="3824909"/>
            <a:ext cx="3901174" cy="2263758"/>
          </a:xfrm>
          <a:prstGeom prst="rect">
            <a:avLst/>
          </a:prstGeom>
          <a:ln w="38100">
            <a:solidFill>
              <a:srgbClr val="C00000"/>
            </a:solidFill>
          </a:ln>
        </p:spPr>
      </p:pic>
      <p:pic>
        <p:nvPicPr>
          <p:cNvPr id="13" name="Picture 12" descr="A screenshot of a computer&#10;&#10;Description automatically generated with low confidence">
            <a:extLst>
              <a:ext uri="{FF2B5EF4-FFF2-40B4-BE49-F238E27FC236}">
                <a16:creationId xmlns:a16="http://schemas.microsoft.com/office/drawing/2014/main" id="{B2164E98-D7D4-77C5-195D-47A64B710B77}"/>
              </a:ext>
            </a:extLst>
          </p:cNvPr>
          <p:cNvPicPr>
            <a:picLocks noChangeAspect="1"/>
          </p:cNvPicPr>
          <p:nvPr/>
        </p:nvPicPr>
        <p:blipFill rotWithShape="1">
          <a:blip r:embed="rId6">
            <a:extLst>
              <a:ext uri="{28A0092B-C50C-407E-A947-70E740481C1C}">
                <a14:useLocalDpi xmlns:a14="http://schemas.microsoft.com/office/drawing/2010/main" val="0"/>
              </a:ext>
            </a:extLst>
          </a:blip>
          <a:srcRect l="81266" t="50000" r="401" b="5555"/>
          <a:stretch/>
        </p:blipFill>
        <p:spPr>
          <a:xfrm>
            <a:off x="808301" y="2303113"/>
            <a:ext cx="2895749" cy="1568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screenshot of a computer&#10;&#10;Description automatically generated with low confidence">
            <a:extLst>
              <a:ext uri="{FF2B5EF4-FFF2-40B4-BE49-F238E27FC236}">
                <a16:creationId xmlns:a16="http://schemas.microsoft.com/office/drawing/2014/main" id="{868FFCCB-0D5A-8013-4E25-DE987B5983B8}"/>
              </a:ext>
            </a:extLst>
          </p:cNvPr>
          <p:cNvPicPr>
            <a:picLocks noChangeAspect="1"/>
          </p:cNvPicPr>
          <p:nvPr/>
        </p:nvPicPr>
        <p:blipFill rotWithShape="1">
          <a:blip r:embed="rId7">
            <a:extLst>
              <a:ext uri="{28A0092B-C50C-407E-A947-70E740481C1C}">
                <a14:useLocalDpi xmlns:a14="http://schemas.microsoft.com/office/drawing/2010/main" val="0"/>
              </a:ext>
            </a:extLst>
          </a:blip>
          <a:srcRect t="10872" r="11995"/>
          <a:stretch/>
        </p:blipFill>
        <p:spPr>
          <a:xfrm>
            <a:off x="1603993" y="3501369"/>
            <a:ext cx="2482906" cy="99811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5" name="TextBox 24">
            <a:extLst>
              <a:ext uri="{FF2B5EF4-FFF2-40B4-BE49-F238E27FC236}">
                <a16:creationId xmlns:a16="http://schemas.microsoft.com/office/drawing/2014/main" id="{5242B1E7-5B27-3A2F-B06F-90F0394FB286}"/>
              </a:ext>
            </a:extLst>
          </p:cNvPr>
          <p:cNvSpPr txBox="1"/>
          <p:nvPr/>
        </p:nvSpPr>
        <p:spPr>
          <a:xfrm>
            <a:off x="425452" y="4731367"/>
            <a:ext cx="3993845" cy="1400383"/>
          </a:xfrm>
          <a:prstGeom prst="rect">
            <a:avLst/>
          </a:prstGeom>
          <a:noFill/>
        </p:spPr>
        <p:txBody>
          <a:bodyPr wrap="square">
            <a:spAutoFit/>
          </a:bodyPr>
          <a:lstStyle/>
          <a:p>
            <a:pPr marL="342900" lvl="0" indent="-342900">
              <a:spcAft>
                <a:spcPts val="600"/>
              </a:spcAft>
              <a:buFont typeface="+mj-lt"/>
              <a:buAutoNum type="arabicPeriod"/>
            </a:pPr>
            <a:r>
              <a:rPr lang="en-US" sz="1600" dirty="0"/>
              <a:t>Click on </a:t>
            </a:r>
            <a:r>
              <a:rPr lang="en-US" sz="1600" b="1" dirty="0"/>
              <a:t>Discussion Forums </a:t>
            </a:r>
            <a:r>
              <a:rPr lang="en-US" sz="1600" dirty="0"/>
              <a:t>in the main menu bar and select </a:t>
            </a:r>
            <a:r>
              <a:rPr lang="en-US" sz="1600" b="1" dirty="0"/>
              <a:t>Groups I Am a Part Of </a:t>
            </a:r>
            <a:r>
              <a:rPr lang="en-US" sz="1600" dirty="0"/>
              <a:t>from the toolbar.</a:t>
            </a:r>
          </a:p>
          <a:p>
            <a:pPr marL="342900" lvl="0" indent="-342900">
              <a:spcAft>
                <a:spcPts val="600"/>
              </a:spcAft>
              <a:buFont typeface="+mj-lt"/>
              <a:buAutoNum type="arabicPeriod"/>
            </a:pPr>
            <a:r>
              <a:rPr lang="en-US" sz="1600" dirty="0"/>
              <a:t>Click on the </a:t>
            </a:r>
            <a:r>
              <a:rPr lang="en-US" sz="1600" b="1" dirty="0"/>
              <a:t>name</a:t>
            </a:r>
            <a:r>
              <a:rPr lang="en-US" sz="1600" dirty="0"/>
              <a:t> of the group you plan to share a message with.  </a:t>
            </a:r>
          </a:p>
        </p:txBody>
      </p:sp>
      <p:sp>
        <p:nvSpPr>
          <p:cNvPr id="27" name="TextBox 26">
            <a:extLst>
              <a:ext uri="{FF2B5EF4-FFF2-40B4-BE49-F238E27FC236}">
                <a16:creationId xmlns:a16="http://schemas.microsoft.com/office/drawing/2014/main" id="{96E12CF8-4037-74A7-3824-799EFEDEC181}"/>
              </a:ext>
            </a:extLst>
          </p:cNvPr>
          <p:cNvSpPr txBox="1"/>
          <p:nvPr/>
        </p:nvSpPr>
        <p:spPr>
          <a:xfrm>
            <a:off x="4189229" y="1165157"/>
            <a:ext cx="3803098" cy="5278368"/>
          </a:xfrm>
          <a:prstGeom prst="rect">
            <a:avLst/>
          </a:prstGeom>
          <a:noFill/>
        </p:spPr>
        <p:txBody>
          <a:bodyPr wrap="square" rtlCol="0">
            <a:spAutoFit/>
          </a:bodyPr>
          <a:lstStyle/>
          <a:p>
            <a:pPr lvl="0">
              <a:spcAft>
                <a:spcPts val="600"/>
              </a:spcAft>
            </a:pPr>
            <a:r>
              <a:rPr lang="en-US" sz="1600" dirty="0"/>
              <a:t>3. Choose the </a:t>
            </a:r>
            <a:r>
              <a:rPr lang="en-US" sz="1600" b="1" dirty="0"/>
              <a:t>type of message </a:t>
            </a:r>
            <a:r>
              <a:rPr lang="en-US" sz="1600" dirty="0"/>
              <a:t>you’d like to create:</a:t>
            </a:r>
          </a:p>
          <a:p>
            <a:pPr marL="800100" lvl="1" indent="-342900">
              <a:spcAft>
                <a:spcPts val="600"/>
              </a:spcAft>
              <a:buFont typeface="+mj-lt"/>
              <a:buAutoNum type="alphaUcPeriod"/>
            </a:pPr>
            <a:r>
              <a:rPr lang="en-US" sz="1600" dirty="0"/>
              <a:t>Members can create a</a:t>
            </a:r>
            <a:r>
              <a:rPr lang="en-US" sz="1600" b="1" dirty="0"/>
              <a:t> Post </a:t>
            </a:r>
            <a:r>
              <a:rPr lang="en-US" sz="1600" dirty="0"/>
              <a:t>to share resources and promote new scientific, educational, and clinical resources with others. To create a Post, select Post and then press the red Share button. Type your post, then press Share again to send the message. </a:t>
            </a:r>
          </a:p>
          <a:p>
            <a:pPr marL="800100" lvl="1" indent="-342900">
              <a:spcAft>
                <a:spcPts val="600"/>
              </a:spcAft>
              <a:buFont typeface="+mj-lt"/>
              <a:buAutoNum type="alphaUcPeriod"/>
            </a:pPr>
            <a:r>
              <a:rPr lang="en-US" sz="1600" dirty="0"/>
              <a:t>Members can ask a </a:t>
            </a:r>
            <a:r>
              <a:rPr lang="en-US" sz="1600" b="1" dirty="0"/>
              <a:t>Question </a:t>
            </a:r>
            <a:r>
              <a:rPr lang="en-US" sz="1600" dirty="0"/>
              <a:t>to the discussion group. Under Question, type the query you’d like to pose to the discussion group. Add any extra details of your choice, and press Share. Other members will be able to read and respond to your question in the Feed. </a:t>
            </a:r>
          </a:p>
          <a:p>
            <a:endParaRPr lang="en-US" dirty="0"/>
          </a:p>
        </p:txBody>
      </p:sp>
      <p:sp>
        <p:nvSpPr>
          <p:cNvPr id="28" name="Rectangle 27">
            <a:extLst>
              <a:ext uri="{FF2B5EF4-FFF2-40B4-BE49-F238E27FC236}">
                <a16:creationId xmlns:a16="http://schemas.microsoft.com/office/drawing/2014/main" id="{B33E8B47-E064-0E63-2E87-44FA92E5A661}"/>
              </a:ext>
            </a:extLst>
          </p:cNvPr>
          <p:cNvSpPr/>
          <p:nvPr/>
        </p:nvSpPr>
        <p:spPr>
          <a:xfrm>
            <a:off x="11449147" y="1208524"/>
            <a:ext cx="452368" cy="646331"/>
          </a:xfrm>
          <a:prstGeom prst="rect">
            <a:avLst/>
          </a:prstGeom>
          <a:noFill/>
        </p:spPr>
        <p:txBody>
          <a:bodyPr wrap="none" lIns="91440" tIns="45720" rIns="91440" bIns="45720">
            <a:spAutoFit/>
          </a:bodyPr>
          <a:lstStyle/>
          <a:p>
            <a:pPr algn="ctr"/>
            <a:r>
              <a:rPr lang="en-US" sz="3600" b="0" cap="none" spc="0" dirty="0">
                <a:ln w="0"/>
                <a:solidFill>
                  <a:srgbClr val="C00000"/>
                </a:solidFill>
                <a:effectLst>
                  <a:outerShdw blurRad="38100" dist="25400" dir="5400000" algn="ctr" rotWithShape="0">
                    <a:srgbClr val="6E747A">
                      <a:alpha val="43000"/>
                    </a:srgbClr>
                  </a:outerShdw>
                </a:effectLst>
              </a:rPr>
              <a:t>A</a:t>
            </a:r>
          </a:p>
        </p:txBody>
      </p:sp>
      <p:sp>
        <p:nvSpPr>
          <p:cNvPr id="29" name="Rectangle 28">
            <a:extLst>
              <a:ext uri="{FF2B5EF4-FFF2-40B4-BE49-F238E27FC236}">
                <a16:creationId xmlns:a16="http://schemas.microsoft.com/office/drawing/2014/main" id="{BE0D5A6B-BE40-D5B0-CB25-86281CA827A0}"/>
              </a:ext>
            </a:extLst>
          </p:cNvPr>
          <p:cNvSpPr/>
          <p:nvPr/>
        </p:nvSpPr>
        <p:spPr>
          <a:xfrm>
            <a:off x="11457162" y="3720027"/>
            <a:ext cx="436338" cy="646331"/>
          </a:xfrm>
          <a:prstGeom prst="rect">
            <a:avLst/>
          </a:prstGeom>
          <a:noFill/>
        </p:spPr>
        <p:txBody>
          <a:bodyPr wrap="none" lIns="91440" tIns="45720" rIns="91440" bIns="45720">
            <a:spAutoFit/>
          </a:bodyPr>
          <a:lstStyle/>
          <a:p>
            <a:pPr algn="ctr"/>
            <a:r>
              <a:rPr lang="en-US" sz="3600" dirty="0">
                <a:ln w="0"/>
                <a:solidFill>
                  <a:srgbClr val="C00000"/>
                </a:solidFill>
                <a:effectLst>
                  <a:outerShdw blurRad="38100" dist="25400" dir="5400000" algn="ctr" rotWithShape="0">
                    <a:srgbClr val="6E747A">
                      <a:alpha val="43000"/>
                    </a:srgbClr>
                  </a:outerShdw>
                </a:effectLst>
              </a:rPr>
              <a:t>B</a:t>
            </a:r>
            <a:endParaRPr lang="en-US" sz="3600" b="0" cap="none" spc="0" dirty="0">
              <a:ln w="0"/>
              <a:solidFill>
                <a:srgbClr val="C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7593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718749" y="323278"/>
            <a:ext cx="9026434" cy="769441"/>
          </a:xfrm>
          <a:prstGeom prst="rect">
            <a:avLst/>
          </a:prstGeom>
          <a:noFill/>
        </p:spPr>
        <p:txBody>
          <a:bodyPr wrap="square" rtlCol="0">
            <a:spAutoFit/>
          </a:bodyPr>
          <a:lstStyle/>
          <a:p>
            <a:pPr lvl="0" algn="ctr"/>
            <a:r>
              <a:rPr lang="en-US" sz="4400" b="1" dirty="0"/>
              <a:t>Contact Us</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3279908" y="1608667"/>
            <a:ext cx="5904116" cy="1754326"/>
          </a:xfrm>
          <a:prstGeom prst="rect">
            <a:avLst/>
          </a:prstGeom>
          <a:noFill/>
        </p:spPr>
        <p:txBody>
          <a:bodyPr wrap="square" rtlCol="0">
            <a:spAutoFit/>
          </a:bodyPr>
          <a:lstStyle/>
          <a:p>
            <a:pPr algn="ctr"/>
            <a:r>
              <a:rPr lang="en-US" b="1" dirty="0"/>
              <a:t>For additional questions or information, please email </a:t>
            </a:r>
            <a:r>
              <a:rPr lang="en-US" b="1" u="sng" dirty="0">
                <a:hlinkClick r:id="rId4"/>
              </a:rPr>
              <a:t>interestgroups@diabetes.org</a:t>
            </a:r>
            <a:r>
              <a:rPr lang="en-US" b="1" dirty="0"/>
              <a:t>.</a:t>
            </a:r>
          </a:p>
          <a:p>
            <a:pPr algn="ctr"/>
            <a:endParaRPr lang="en-US" dirty="0"/>
          </a:p>
          <a:p>
            <a:pPr algn="ctr"/>
            <a:r>
              <a:rPr lang="en-US" dirty="0"/>
              <a:t>We look forward to seeing you on the forum!</a:t>
            </a:r>
          </a:p>
          <a:p>
            <a:endParaRPr lang="en-US" dirty="0"/>
          </a:p>
          <a:p>
            <a:endParaRPr lang="en-US" dirty="0"/>
          </a:p>
        </p:txBody>
      </p:sp>
      <p:sp>
        <p:nvSpPr>
          <p:cNvPr id="6" name="TextBox 5">
            <a:extLst>
              <a:ext uri="{FF2B5EF4-FFF2-40B4-BE49-F238E27FC236}">
                <a16:creationId xmlns:a16="http://schemas.microsoft.com/office/drawing/2014/main" id="{93B902C3-54C2-4DAB-9AE1-E4DECDFF3D4C}"/>
              </a:ext>
            </a:extLst>
          </p:cNvPr>
          <p:cNvSpPr txBox="1"/>
          <p:nvPr/>
        </p:nvSpPr>
        <p:spPr>
          <a:xfrm>
            <a:off x="6755949" y="6223690"/>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a:t>
            </a:r>
            <a:r>
              <a:rPr lang="en-US" sz="2400" dirty="0">
                <a:solidFill>
                  <a:srgbClr val="C00000"/>
                </a:solidFill>
              </a:rPr>
              <a:t>            17</a:t>
            </a:r>
          </a:p>
        </p:txBody>
      </p:sp>
      <p:pic>
        <p:nvPicPr>
          <p:cNvPr id="8" name="Picture 7" descr="A group of women wearing lanyards&#10;&#10;Description automatically generated with medium confidence">
            <a:extLst>
              <a:ext uri="{FF2B5EF4-FFF2-40B4-BE49-F238E27FC236}">
                <a16:creationId xmlns:a16="http://schemas.microsoft.com/office/drawing/2014/main" id="{10027D18-6905-2417-59C3-42DDD1E51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715" y="3126361"/>
            <a:ext cx="8188502" cy="2753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876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202267" y="420700"/>
            <a:ext cx="8923932"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Table of Contents</a:t>
            </a:r>
          </a:p>
        </p:txBody>
      </p:sp>
      <p:sp>
        <p:nvSpPr>
          <p:cNvPr id="2" name="TextBox 1">
            <a:extLst>
              <a:ext uri="{FF2B5EF4-FFF2-40B4-BE49-F238E27FC236}">
                <a16:creationId xmlns:a16="http://schemas.microsoft.com/office/drawing/2014/main" id="{74CA9EC2-16C1-4907-8032-05868436B706}"/>
              </a:ext>
            </a:extLst>
          </p:cNvPr>
          <p:cNvSpPr txBox="1"/>
          <p:nvPr/>
        </p:nvSpPr>
        <p:spPr>
          <a:xfrm>
            <a:off x="1305314" y="1345245"/>
            <a:ext cx="8187397" cy="5262979"/>
          </a:xfrm>
          <a:prstGeom prst="rect">
            <a:avLst/>
          </a:prstGeom>
          <a:noFill/>
        </p:spPr>
        <p:txBody>
          <a:bodyPr wrap="square" rtlCol="0">
            <a:spAutoFit/>
          </a:bodyPr>
          <a:lstStyle/>
          <a:p>
            <a:r>
              <a:rPr lang="en-US" sz="2000" dirty="0"/>
              <a:t>3. 	Introduction</a:t>
            </a:r>
            <a:br>
              <a:rPr lang="en-US" sz="2000" dirty="0"/>
            </a:br>
            <a:endParaRPr lang="en-US" sz="2000" dirty="0"/>
          </a:p>
          <a:p>
            <a:r>
              <a:rPr lang="en-US" sz="2000" dirty="0"/>
              <a:t>4. 	How to Log In (New and Returning Users)</a:t>
            </a:r>
            <a:br>
              <a:rPr lang="en-US" sz="2000" dirty="0"/>
            </a:br>
            <a:endParaRPr lang="en-US" sz="2000" dirty="0"/>
          </a:p>
          <a:p>
            <a:r>
              <a:rPr lang="en-US" sz="2000" dirty="0"/>
              <a:t>6. 	Navigating the Profile Menu</a:t>
            </a:r>
            <a:br>
              <a:rPr lang="en-US" sz="2000" dirty="0"/>
            </a:br>
            <a:endParaRPr lang="en-US" sz="2000" dirty="0"/>
          </a:p>
          <a:p>
            <a:r>
              <a:rPr lang="en-US" sz="2000" dirty="0"/>
              <a:t>7.    	Joining Interest Groups and Discussion Forums</a:t>
            </a:r>
            <a:br>
              <a:rPr lang="en-US" sz="2000" dirty="0"/>
            </a:br>
            <a:endParaRPr lang="en-US" sz="2000" dirty="0"/>
          </a:p>
          <a:p>
            <a:pPr marL="457200" indent="-457200">
              <a:buAutoNum type="arabicPeriod" startAt="11"/>
            </a:pPr>
            <a:r>
              <a:rPr lang="en-US" sz="2000" dirty="0"/>
              <a:t>        Member Directory</a:t>
            </a:r>
          </a:p>
          <a:p>
            <a:pPr marL="457200" indent="-457200">
              <a:buAutoNum type="arabicPeriod" startAt="11"/>
            </a:pPr>
            <a:endParaRPr lang="en-US" sz="2000" dirty="0"/>
          </a:p>
          <a:p>
            <a:pPr marL="457200" indent="-457200">
              <a:buAutoNum type="arabicPeriod" startAt="11"/>
            </a:pPr>
            <a:r>
              <a:rPr lang="en-US" sz="2000" dirty="0"/>
              <a:t>        Email Communication Preferences</a:t>
            </a:r>
          </a:p>
          <a:p>
            <a:pPr marL="457200" indent="-457200">
              <a:buAutoNum type="arabicPeriod" startAt="12"/>
            </a:pPr>
            <a:endParaRPr lang="en-US" sz="2000" dirty="0"/>
          </a:p>
          <a:p>
            <a:pPr marL="457200" indent="-457200">
              <a:buAutoNum type="arabicPeriod" startAt="12"/>
            </a:pPr>
            <a:r>
              <a:rPr lang="en-US" sz="2000" dirty="0"/>
              <a:t>        Post to a Discussion</a:t>
            </a:r>
          </a:p>
          <a:p>
            <a:pPr marL="457200" indent="-457200">
              <a:buAutoNum type="arabicPeriod" startAt="12"/>
            </a:pPr>
            <a:endParaRPr lang="en-US" sz="2000" dirty="0"/>
          </a:p>
          <a:p>
            <a:pPr marL="457200" indent="-457200">
              <a:buAutoNum type="arabicPeriod" startAt="12"/>
            </a:pPr>
            <a:r>
              <a:rPr lang="en-US" sz="2000" dirty="0"/>
              <a:t>        FAQ/ Contact Us</a:t>
            </a:r>
          </a:p>
          <a:p>
            <a:endParaRPr lang="en-US" dirty="0"/>
          </a:p>
          <a:p>
            <a:pPr marL="342900" indent="-342900">
              <a:buAutoNum type="arabicPeriod" startAt="10"/>
            </a:pPr>
            <a:endParaRPr lang="en-US" dirty="0"/>
          </a:p>
        </p:txBody>
      </p:sp>
      <p:sp>
        <p:nvSpPr>
          <p:cNvPr id="7" name="TextBox 6">
            <a:extLst>
              <a:ext uri="{FF2B5EF4-FFF2-40B4-BE49-F238E27FC236}">
                <a16:creationId xmlns:a16="http://schemas.microsoft.com/office/drawing/2014/main" id="{2D30408E-A00B-4F91-9A41-78D8BCA5A851}"/>
              </a:ext>
            </a:extLst>
          </p:cNvPr>
          <p:cNvSpPr txBox="1"/>
          <p:nvPr/>
        </p:nvSpPr>
        <p:spPr>
          <a:xfrm>
            <a:off x="5846424" y="6243402"/>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2 </a:t>
            </a:r>
          </a:p>
        </p:txBody>
      </p:sp>
    </p:spTree>
    <p:extLst>
      <p:ext uri="{BB962C8B-B14F-4D97-AF65-F5344CB8AC3E}">
        <p14:creationId xmlns:p14="http://schemas.microsoft.com/office/powerpoint/2010/main" val="99927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16" name="TextBox 15">
            <a:extLst>
              <a:ext uri="{FF2B5EF4-FFF2-40B4-BE49-F238E27FC236}">
                <a16:creationId xmlns:a16="http://schemas.microsoft.com/office/drawing/2014/main" id="{6CD01CF0-2F68-4CF3-B9A3-494A20A5003B}"/>
              </a:ext>
            </a:extLst>
          </p:cNvPr>
          <p:cNvSpPr txBox="1"/>
          <p:nvPr/>
        </p:nvSpPr>
        <p:spPr>
          <a:xfrm>
            <a:off x="6332199" y="6258337"/>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3</a:t>
            </a:r>
          </a:p>
        </p:txBody>
      </p:sp>
      <p:sp>
        <p:nvSpPr>
          <p:cNvPr id="3" name="TextBox 2">
            <a:extLst>
              <a:ext uri="{FF2B5EF4-FFF2-40B4-BE49-F238E27FC236}">
                <a16:creationId xmlns:a16="http://schemas.microsoft.com/office/drawing/2014/main" id="{40A37BB8-A04C-40CA-9A90-0130F080BDCE}"/>
              </a:ext>
            </a:extLst>
          </p:cNvPr>
          <p:cNvSpPr txBox="1"/>
          <p:nvPr/>
        </p:nvSpPr>
        <p:spPr>
          <a:xfrm>
            <a:off x="1582782" y="1896533"/>
            <a:ext cx="9174117" cy="3816429"/>
          </a:xfrm>
          <a:prstGeom prst="rect">
            <a:avLst/>
          </a:prstGeom>
          <a:noFill/>
        </p:spPr>
        <p:txBody>
          <a:bodyPr wrap="square" rtlCol="0">
            <a:spAutoFit/>
          </a:bodyPr>
          <a:lstStyle/>
          <a:p>
            <a:r>
              <a:rPr lang="en-US" sz="2800" dirty="0"/>
              <a:t>Thank you for joining the </a:t>
            </a:r>
            <a:r>
              <a:rPr lang="en-US" sz="2800" dirty="0" err="1">
                <a:hlinkClick r:id="rId4"/>
              </a:rPr>
              <a:t>D</a:t>
            </a:r>
            <a:r>
              <a:rPr lang="en-US" sz="2800" dirty="0" err="1">
                <a:hlinkClick r:id="rId5"/>
              </a:rPr>
              <a:t>iabetesPro</a:t>
            </a:r>
            <a:r>
              <a:rPr lang="en-US" sz="2800" dirty="0">
                <a:hlinkClick r:id="rId5"/>
              </a:rPr>
              <a:t> Forum, </a:t>
            </a:r>
            <a:r>
              <a:rPr lang="en-US" sz="2800" dirty="0"/>
              <a:t>the American Diabetes Association’s (ADA) new online community platform with communication and resource-sharing tools for Interest Group and WIN ADA (Women’s Interprofessional Network) members. </a:t>
            </a:r>
          </a:p>
          <a:p>
            <a:endParaRPr lang="en-US" sz="2800" dirty="0"/>
          </a:p>
          <a:p>
            <a:r>
              <a:rPr lang="en-US" sz="2800" dirty="0"/>
              <a:t>This guide contains step-by-step instructions with screenshots to help you optimize your experience on the forum. </a:t>
            </a:r>
          </a:p>
          <a:p>
            <a:endParaRPr lang="en-US" dirty="0"/>
          </a:p>
        </p:txBody>
      </p:sp>
      <p:sp>
        <p:nvSpPr>
          <p:cNvPr id="6" name="TextBox 5">
            <a:extLst>
              <a:ext uri="{FF2B5EF4-FFF2-40B4-BE49-F238E27FC236}">
                <a16:creationId xmlns:a16="http://schemas.microsoft.com/office/drawing/2014/main" id="{CF3231A0-04FB-44C0-995F-E7D921B14CDA}"/>
              </a:ext>
            </a:extLst>
          </p:cNvPr>
          <p:cNvSpPr txBox="1"/>
          <p:nvPr/>
        </p:nvSpPr>
        <p:spPr>
          <a:xfrm>
            <a:off x="1582783" y="543617"/>
            <a:ext cx="9026434" cy="769441"/>
          </a:xfrm>
          <a:prstGeom prst="rect">
            <a:avLst/>
          </a:prstGeom>
          <a:noFill/>
        </p:spPr>
        <p:txBody>
          <a:bodyPr wrap="square" rtlCol="0">
            <a:spAutoFit/>
          </a:bodyPr>
          <a:lstStyle/>
          <a:p>
            <a:pPr lvl="0"/>
            <a:r>
              <a:rPr lang="en-US" sz="4400" b="1" dirty="0"/>
              <a:t>Introduction</a:t>
            </a:r>
            <a:endParaRPr lang="en-US" sz="4400" dirty="0"/>
          </a:p>
        </p:txBody>
      </p:sp>
    </p:spTree>
    <p:extLst>
      <p:ext uri="{BB962C8B-B14F-4D97-AF65-F5344CB8AC3E}">
        <p14:creationId xmlns:p14="http://schemas.microsoft.com/office/powerpoint/2010/main" val="189419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397016" y="409590"/>
            <a:ext cx="9026434" cy="769441"/>
          </a:xfrm>
          <a:prstGeom prst="rect">
            <a:avLst/>
          </a:prstGeom>
          <a:noFill/>
        </p:spPr>
        <p:txBody>
          <a:bodyPr wrap="square" rtlCol="0">
            <a:spAutoFit/>
          </a:bodyPr>
          <a:lstStyle/>
          <a:p>
            <a:pPr lvl="0"/>
            <a:r>
              <a:rPr lang="en-US" sz="4400" b="1" dirty="0"/>
              <a:t>How to Log In: New Users </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1397016" y="1516837"/>
            <a:ext cx="9584765" cy="4401205"/>
          </a:xfrm>
          <a:prstGeom prst="rect">
            <a:avLst/>
          </a:prstGeom>
          <a:noFill/>
        </p:spPr>
        <p:txBody>
          <a:bodyPr wrap="square" rtlCol="0">
            <a:spAutoFit/>
          </a:bodyPr>
          <a:lstStyle/>
          <a:p>
            <a:r>
              <a:rPr lang="en-US" sz="2000" dirty="0"/>
              <a:t>All current ADA professional members who have a unique email address associated with their membership can log in to the forum. </a:t>
            </a:r>
          </a:p>
          <a:p>
            <a:endParaRPr lang="en-US" sz="2000" dirty="0"/>
          </a:p>
          <a:p>
            <a:pPr marL="342900" lvl="0" indent="-342900">
              <a:buFont typeface="+mj-lt"/>
              <a:buAutoNum type="arabicPeriod"/>
            </a:pPr>
            <a:r>
              <a:rPr lang="en-US" sz="2000" dirty="0"/>
              <a:t>Navigate to the website: </a:t>
            </a:r>
            <a:r>
              <a:rPr lang="en-US" sz="2000" dirty="0">
                <a:hlinkClick r:id="rId4"/>
              </a:rPr>
              <a:t>https://procommunity.diabetes.org/home</a:t>
            </a:r>
            <a:br>
              <a:rPr lang="en-US" sz="2000" dirty="0"/>
            </a:br>
            <a:endParaRPr lang="en-US" sz="2000" dirty="0"/>
          </a:p>
          <a:p>
            <a:pPr marL="342900" lvl="0" indent="-342900">
              <a:buFont typeface="+mj-lt"/>
              <a:buAutoNum type="arabicPeriod"/>
            </a:pPr>
            <a:r>
              <a:rPr lang="en-US" sz="2000" dirty="0"/>
              <a:t>Click </a:t>
            </a:r>
            <a:r>
              <a:rPr lang="en-US" sz="2000" b="1" dirty="0"/>
              <a:t>Create an Account </a:t>
            </a:r>
            <a:r>
              <a:rPr lang="en-US" sz="2000" dirty="0"/>
              <a:t>and fill in your contact information, privacy policy consent and communication preferences. Create a login (email address) and password for your new account. </a:t>
            </a:r>
          </a:p>
          <a:p>
            <a:pPr marL="342900" lvl="0" indent="-342900">
              <a:buFont typeface="+mj-lt"/>
              <a:buAutoNum type="arabicPeriod"/>
            </a:pPr>
            <a:endParaRPr lang="en-US" sz="2000" dirty="0"/>
          </a:p>
          <a:p>
            <a:pPr marL="342900" lvl="0" indent="-342900">
              <a:buFont typeface="+mj-lt"/>
              <a:buAutoNum type="arabicPeriod"/>
            </a:pPr>
            <a:r>
              <a:rPr lang="en-US" sz="2000" dirty="0"/>
              <a:t>You will then receive an email asking you to </a:t>
            </a:r>
            <a:r>
              <a:rPr lang="en-US" sz="2000" i="1" dirty="0"/>
              <a:t>validate</a:t>
            </a:r>
            <a:r>
              <a:rPr lang="en-US" sz="2000" dirty="0"/>
              <a:t> your email address- please do so right away in order to access all the features of the </a:t>
            </a:r>
            <a:r>
              <a:rPr lang="en-US" sz="2000" dirty="0" err="1"/>
              <a:t>DiabetesPro</a:t>
            </a:r>
            <a:r>
              <a:rPr lang="en-US" sz="2000" dirty="0"/>
              <a:t> forum. </a:t>
            </a:r>
            <a:br>
              <a:rPr lang="en-US" sz="2000" dirty="0"/>
            </a:br>
            <a:endParaRPr lang="en-US" sz="2000" dirty="0"/>
          </a:p>
          <a:p>
            <a:pPr lvl="0"/>
            <a:r>
              <a:rPr lang="en-US" sz="2000" dirty="0"/>
              <a:t>4. If you encounter issues logging in, please email </a:t>
            </a:r>
            <a:r>
              <a:rPr lang="en-US" sz="2000" u="sng" dirty="0">
                <a:hlinkClick r:id="rId5"/>
              </a:rPr>
              <a:t>interestgroups@diabetes.org</a:t>
            </a:r>
            <a:r>
              <a:rPr lang="en-US" sz="2000" u="sng" dirty="0"/>
              <a:t>. </a:t>
            </a:r>
            <a:br>
              <a:rPr lang="en-US" sz="2000" dirty="0"/>
            </a:br>
            <a:endParaRPr lang="en-US" sz="2000" dirty="0"/>
          </a:p>
        </p:txBody>
      </p:sp>
      <p:sp>
        <p:nvSpPr>
          <p:cNvPr id="6" name="TextBox 5">
            <a:extLst>
              <a:ext uri="{FF2B5EF4-FFF2-40B4-BE49-F238E27FC236}">
                <a16:creationId xmlns:a16="http://schemas.microsoft.com/office/drawing/2014/main" id="{09B51334-F656-44A3-9939-F85F5AF89315}"/>
              </a:ext>
            </a:extLst>
          </p:cNvPr>
          <p:cNvSpPr txBox="1"/>
          <p:nvPr/>
        </p:nvSpPr>
        <p:spPr>
          <a:xfrm>
            <a:off x="6096000" y="6217577"/>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4</a:t>
            </a:r>
          </a:p>
        </p:txBody>
      </p:sp>
    </p:spTree>
    <p:extLst>
      <p:ext uri="{BB962C8B-B14F-4D97-AF65-F5344CB8AC3E}">
        <p14:creationId xmlns:p14="http://schemas.microsoft.com/office/powerpoint/2010/main" val="414489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297170" y="387354"/>
            <a:ext cx="9026434" cy="769441"/>
          </a:xfrm>
          <a:prstGeom prst="rect">
            <a:avLst/>
          </a:prstGeom>
          <a:noFill/>
        </p:spPr>
        <p:txBody>
          <a:bodyPr wrap="square" rtlCol="0">
            <a:spAutoFit/>
          </a:bodyPr>
          <a:lstStyle/>
          <a:p>
            <a:pPr lvl="0"/>
            <a:r>
              <a:rPr lang="en-US" sz="4400" b="1" dirty="0"/>
              <a:t>How to Log In: Returning Users </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1297170" y="1156795"/>
            <a:ext cx="5709805" cy="4924425"/>
          </a:xfrm>
          <a:prstGeom prst="rect">
            <a:avLst/>
          </a:prstGeom>
          <a:noFill/>
        </p:spPr>
        <p:txBody>
          <a:bodyPr wrap="square" rtlCol="0">
            <a:spAutoFit/>
          </a:bodyPr>
          <a:lstStyle/>
          <a:p>
            <a:endParaRPr lang="en-US" sz="2100" dirty="0"/>
          </a:p>
          <a:p>
            <a:pPr lvl="0"/>
            <a:r>
              <a:rPr lang="en-US" sz="2100" dirty="0"/>
              <a:t>If you are an </a:t>
            </a:r>
            <a:r>
              <a:rPr lang="en-US" sz="2100" i="1" dirty="0"/>
              <a:t>existing </a:t>
            </a:r>
            <a:r>
              <a:rPr lang="en-US" sz="2100" dirty="0"/>
              <a:t>Professional Member or interacted with ADA prior to November 2022, we have already created your account based on information from another system. Your username is now your primary email address that was on file with ADA. </a:t>
            </a:r>
          </a:p>
          <a:p>
            <a:pPr lvl="0"/>
            <a:endParaRPr lang="en-US" sz="2100" dirty="0"/>
          </a:p>
          <a:p>
            <a:pPr lvl="0"/>
            <a:r>
              <a:rPr lang="en-US" sz="2100" dirty="0"/>
              <a:t>To activate your account, click "Forgot your password?" below the login screen. You will receive an email to reset your login information. </a:t>
            </a:r>
          </a:p>
          <a:p>
            <a:pPr lvl="0"/>
            <a:endParaRPr lang="en-US" sz="2100" dirty="0"/>
          </a:p>
          <a:p>
            <a:pPr lvl="0"/>
            <a:r>
              <a:rPr lang="en-US" sz="2100" dirty="0"/>
              <a:t>For help with login technical difficulties, please email </a:t>
            </a:r>
            <a:r>
              <a:rPr lang="en-US" sz="2100" b="1" dirty="0"/>
              <a:t>membership@diabetes.org</a:t>
            </a:r>
            <a:r>
              <a:rPr lang="en-US" sz="2100" dirty="0"/>
              <a:t>.</a:t>
            </a:r>
            <a:br>
              <a:rPr lang="en-US" sz="2000" dirty="0"/>
            </a:br>
            <a:endParaRPr lang="en-US" sz="2000" dirty="0"/>
          </a:p>
        </p:txBody>
      </p:sp>
      <p:sp>
        <p:nvSpPr>
          <p:cNvPr id="6" name="TextBox 5">
            <a:extLst>
              <a:ext uri="{FF2B5EF4-FFF2-40B4-BE49-F238E27FC236}">
                <a16:creationId xmlns:a16="http://schemas.microsoft.com/office/drawing/2014/main" id="{09B51334-F656-44A3-9939-F85F5AF89315}"/>
              </a:ext>
            </a:extLst>
          </p:cNvPr>
          <p:cNvSpPr txBox="1"/>
          <p:nvPr/>
        </p:nvSpPr>
        <p:spPr>
          <a:xfrm>
            <a:off x="6096000" y="6217577"/>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4</a:t>
            </a:r>
          </a:p>
        </p:txBody>
      </p:sp>
      <p:pic>
        <p:nvPicPr>
          <p:cNvPr id="7" name="Picture 6" descr="A screenshot of a log in&#10;&#10;Description automatically generated">
            <a:extLst>
              <a:ext uri="{FF2B5EF4-FFF2-40B4-BE49-F238E27FC236}">
                <a16:creationId xmlns:a16="http://schemas.microsoft.com/office/drawing/2014/main" id="{1600F095-46FD-E1FC-7C93-51BC8F621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813" y="2189989"/>
            <a:ext cx="4685050" cy="273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084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202267" y="107556"/>
            <a:ext cx="9987509" cy="769441"/>
          </a:xfrm>
          <a:prstGeom prst="rect">
            <a:avLst/>
          </a:prstGeom>
          <a:noFill/>
        </p:spPr>
        <p:txBody>
          <a:bodyPr wrap="square" rtlCol="0">
            <a:spAutoFit/>
          </a:bodyPr>
          <a:lstStyle/>
          <a:p>
            <a:pPr lvl="0"/>
            <a:r>
              <a:rPr lang="en-US" sz="4400" b="1" dirty="0"/>
              <a:t>Navigating the Profile Menu</a:t>
            </a:r>
            <a:endParaRPr lang="en-US" sz="4400" dirty="0"/>
          </a:p>
        </p:txBody>
      </p:sp>
      <p:sp>
        <p:nvSpPr>
          <p:cNvPr id="23" name="TextBox 22">
            <a:extLst>
              <a:ext uri="{FF2B5EF4-FFF2-40B4-BE49-F238E27FC236}">
                <a16:creationId xmlns:a16="http://schemas.microsoft.com/office/drawing/2014/main" id="{557C93D0-052E-481A-BD29-20AC906E7FD8}"/>
              </a:ext>
            </a:extLst>
          </p:cNvPr>
          <p:cNvSpPr txBox="1"/>
          <p:nvPr/>
        </p:nvSpPr>
        <p:spPr>
          <a:xfrm>
            <a:off x="6351003" y="6243895"/>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           6</a:t>
            </a:r>
          </a:p>
        </p:txBody>
      </p:sp>
      <p:sp>
        <p:nvSpPr>
          <p:cNvPr id="4" name="TextBox 3">
            <a:extLst>
              <a:ext uri="{FF2B5EF4-FFF2-40B4-BE49-F238E27FC236}">
                <a16:creationId xmlns:a16="http://schemas.microsoft.com/office/drawing/2014/main" id="{FB48666D-4998-F6F2-000F-B469A7B6363D}"/>
              </a:ext>
            </a:extLst>
          </p:cNvPr>
          <p:cNvSpPr txBox="1"/>
          <p:nvPr/>
        </p:nvSpPr>
        <p:spPr>
          <a:xfrm>
            <a:off x="1202267" y="915144"/>
            <a:ext cx="10416936" cy="646331"/>
          </a:xfrm>
          <a:prstGeom prst="rect">
            <a:avLst/>
          </a:prstGeom>
          <a:noFill/>
        </p:spPr>
        <p:txBody>
          <a:bodyPr wrap="square">
            <a:spAutoFit/>
          </a:bodyPr>
          <a:lstStyle/>
          <a:p>
            <a:r>
              <a:rPr lang="en-US" dirty="0"/>
              <a:t>Your</a:t>
            </a:r>
            <a:r>
              <a:rPr lang="en-US" b="1" dirty="0"/>
              <a:t> Profile menu </a:t>
            </a:r>
            <a:r>
              <a:rPr lang="en-US" dirty="0"/>
              <a:t>can be accessed by clicking on the profile icon in the top right hand corner of the page. </a:t>
            </a:r>
          </a:p>
          <a:p>
            <a:endParaRPr lang="en-US" dirty="0"/>
          </a:p>
        </p:txBody>
      </p:sp>
      <p:pic>
        <p:nvPicPr>
          <p:cNvPr id="7" name="Picture 6" descr="A screenshot of a phone&#10;&#10;Description automatically generated with low confidence">
            <a:extLst>
              <a:ext uri="{FF2B5EF4-FFF2-40B4-BE49-F238E27FC236}">
                <a16:creationId xmlns:a16="http://schemas.microsoft.com/office/drawing/2014/main" id="{B29A5DB9-9CAE-4B24-7779-213375DE8ED0}"/>
              </a:ext>
            </a:extLst>
          </p:cNvPr>
          <p:cNvPicPr>
            <a:picLocks noChangeAspect="1"/>
          </p:cNvPicPr>
          <p:nvPr/>
        </p:nvPicPr>
        <p:blipFill rotWithShape="1">
          <a:blip r:embed="rId4">
            <a:extLst>
              <a:ext uri="{28A0092B-C50C-407E-A947-70E740481C1C}">
                <a14:useLocalDpi xmlns:a14="http://schemas.microsoft.com/office/drawing/2010/main" val="0"/>
              </a:ext>
            </a:extLst>
          </a:blip>
          <a:srcRect l="6916" t="4289" r="10362" b="2765"/>
          <a:stretch/>
        </p:blipFill>
        <p:spPr>
          <a:xfrm>
            <a:off x="5345987" y="1490172"/>
            <a:ext cx="1561672" cy="4582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Right 7">
            <a:extLst>
              <a:ext uri="{FF2B5EF4-FFF2-40B4-BE49-F238E27FC236}">
                <a16:creationId xmlns:a16="http://schemas.microsoft.com/office/drawing/2014/main" id="{36E684B9-AE2B-878F-2FEF-FE8C25FE3A56}"/>
              </a:ext>
            </a:extLst>
          </p:cNvPr>
          <p:cNvSpPr/>
          <p:nvPr/>
        </p:nvSpPr>
        <p:spPr>
          <a:xfrm flipH="1">
            <a:off x="3626778" y="2376687"/>
            <a:ext cx="1561672" cy="31222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Arrow: Right 8">
            <a:extLst>
              <a:ext uri="{FF2B5EF4-FFF2-40B4-BE49-F238E27FC236}">
                <a16:creationId xmlns:a16="http://schemas.microsoft.com/office/drawing/2014/main" id="{3234E8EC-B4D4-2122-392A-9C79CB2A5A03}"/>
              </a:ext>
            </a:extLst>
          </p:cNvPr>
          <p:cNvSpPr/>
          <p:nvPr/>
        </p:nvSpPr>
        <p:spPr>
          <a:xfrm>
            <a:off x="7013825" y="3051392"/>
            <a:ext cx="1561672" cy="32245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BA00BE6-ED24-7F24-E040-DCAB2959ED28}"/>
              </a:ext>
            </a:extLst>
          </p:cNvPr>
          <p:cNvSpPr/>
          <p:nvPr/>
        </p:nvSpPr>
        <p:spPr>
          <a:xfrm flipH="1">
            <a:off x="3626778" y="3697063"/>
            <a:ext cx="1561672" cy="31222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2343D0F-CED0-B93F-B759-C63E34612515}"/>
              </a:ext>
            </a:extLst>
          </p:cNvPr>
          <p:cNvSpPr/>
          <p:nvPr/>
        </p:nvSpPr>
        <p:spPr>
          <a:xfrm flipH="1">
            <a:off x="3626778" y="5018281"/>
            <a:ext cx="1561672" cy="31222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3A94193-45A0-0623-CE68-764E76D8F737}"/>
              </a:ext>
            </a:extLst>
          </p:cNvPr>
          <p:cNvSpPr/>
          <p:nvPr/>
        </p:nvSpPr>
        <p:spPr>
          <a:xfrm>
            <a:off x="6996702" y="4370339"/>
            <a:ext cx="1561672" cy="32245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226A73A-815A-978B-1187-B323C0A834E3}"/>
              </a:ext>
            </a:extLst>
          </p:cNvPr>
          <p:cNvSpPr/>
          <p:nvPr/>
        </p:nvSpPr>
        <p:spPr>
          <a:xfrm>
            <a:off x="6996702" y="5625079"/>
            <a:ext cx="1561672" cy="32245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0083CA-1615-0C96-075F-C2C9155D5BA8}"/>
              </a:ext>
            </a:extLst>
          </p:cNvPr>
          <p:cNvSpPr txBox="1"/>
          <p:nvPr/>
        </p:nvSpPr>
        <p:spPr>
          <a:xfrm>
            <a:off x="1583935" y="2018385"/>
            <a:ext cx="2445249" cy="923330"/>
          </a:xfrm>
          <a:prstGeom prst="rect">
            <a:avLst/>
          </a:prstGeom>
          <a:noFill/>
        </p:spPr>
        <p:txBody>
          <a:bodyPr wrap="square" rtlCol="0">
            <a:spAutoFit/>
          </a:bodyPr>
          <a:lstStyle/>
          <a:p>
            <a:r>
              <a:rPr lang="en-US" dirty="0"/>
              <a:t>The </a:t>
            </a:r>
            <a:r>
              <a:rPr lang="en-US" b="1" dirty="0">
                <a:solidFill>
                  <a:srgbClr val="C00000"/>
                </a:solidFill>
              </a:rPr>
              <a:t>Home</a:t>
            </a:r>
            <a:r>
              <a:rPr lang="en-US" dirty="0"/>
              <a:t> button returns you to the forum homepage.</a:t>
            </a:r>
          </a:p>
        </p:txBody>
      </p:sp>
      <p:sp>
        <p:nvSpPr>
          <p:cNvPr id="15" name="TextBox 14">
            <a:extLst>
              <a:ext uri="{FF2B5EF4-FFF2-40B4-BE49-F238E27FC236}">
                <a16:creationId xmlns:a16="http://schemas.microsoft.com/office/drawing/2014/main" id="{5F907BC4-8C67-6410-D332-8A09128DE73A}"/>
              </a:ext>
            </a:extLst>
          </p:cNvPr>
          <p:cNvSpPr txBox="1"/>
          <p:nvPr/>
        </p:nvSpPr>
        <p:spPr>
          <a:xfrm>
            <a:off x="474133" y="3013501"/>
            <a:ext cx="3308279" cy="1477328"/>
          </a:xfrm>
          <a:prstGeom prst="rect">
            <a:avLst/>
          </a:prstGeom>
          <a:noFill/>
        </p:spPr>
        <p:txBody>
          <a:bodyPr wrap="square" rtlCol="0">
            <a:spAutoFit/>
          </a:bodyPr>
          <a:lstStyle/>
          <a:p>
            <a:r>
              <a:rPr lang="en-US" dirty="0"/>
              <a:t>On </a:t>
            </a:r>
            <a:r>
              <a:rPr lang="en-US" b="1" dirty="0">
                <a:solidFill>
                  <a:srgbClr val="C00000"/>
                </a:solidFill>
              </a:rPr>
              <a:t>My Settings</a:t>
            </a:r>
            <a:r>
              <a:rPr lang="en-US" dirty="0"/>
              <a:t>, you can change your personal information including username, password, language, email address and email notification preferences.  </a:t>
            </a:r>
          </a:p>
        </p:txBody>
      </p:sp>
      <p:sp>
        <p:nvSpPr>
          <p:cNvPr id="17" name="TextBox 16">
            <a:extLst>
              <a:ext uri="{FF2B5EF4-FFF2-40B4-BE49-F238E27FC236}">
                <a16:creationId xmlns:a16="http://schemas.microsoft.com/office/drawing/2014/main" id="{A974A814-C183-A5FA-2D79-81379B0DDFDA}"/>
              </a:ext>
            </a:extLst>
          </p:cNvPr>
          <p:cNvSpPr txBox="1"/>
          <p:nvPr/>
        </p:nvSpPr>
        <p:spPr>
          <a:xfrm>
            <a:off x="8681664" y="2551836"/>
            <a:ext cx="3277455" cy="1200329"/>
          </a:xfrm>
          <a:prstGeom prst="rect">
            <a:avLst/>
          </a:prstGeom>
          <a:noFill/>
        </p:spPr>
        <p:txBody>
          <a:bodyPr wrap="square">
            <a:spAutoFit/>
          </a:bodyPr>
          <a:lstStyle/>
          <a:p>
            <a:r>
              <a:rPr lang="en-US" dirty="0"/>
              <a:t>On </a:t>
            </a:r>
            <a:r>
              <a:rPr lang="en-US" b="1" dirty="0">
                <a:solidFill>
                  <a:srgbClr val="C00000"/>
                </a:solidFill>
              </a:rPr>
              <a:t>My Profile</a:t>
            </a:r>
            <a:r>
              <a:rPr lang="en-US" dirty="0"/>
              <a:t>, you can change your profile image and make further changes using the Edit My Profile button. </a:t>
            </a:r>
          </a:p>
        </p:txBody>
      </p:sp>
      <p:sp>
        <p:nvSpPr>
          <p:cNvPr id="18" name="TextBox 17">
            <a:extLst>
              <a:ext uri="{FF2B5EF4-FFF2-40B4-BE49-F238E27FC236}">
                <a16:creationId xmlns:a16="http://schemas.microsoft.com/office/drawing/2014/main" id="{F35105DC-0D1E-1FA1-5954-B7F2A7A0339C}"/>
              </a:ext>
            </a:extLst>
          </p:cNvPr>
          <p:cNvSpPr txBox="1"/>
          <p:nvPr/>
        </p:nvSpPr>
        <p:spPr>
          <a:xfrm>
            <a:off x="8681664" y="4037134"/>
            <a:ext cx="3195263" cy="1200329"/>
          </a:xfrm>
          <a:prstGeom prst="rect">
            <a:avLst/>
          </a:prstGeom>
          <a:noFill/>
        </p:spPr>
        <p:txBody>
          <a:bodyPr wrap="square" rtlCol="0">
            <a:spAutoFit/>
          </a:bodyPr>
          <a:lstStyle/>
          <a:p>
            <a:r>
              <a:rPr lang="en-US" dirty="0"/>
              <a:t>Under</a:t>
            </a:r>
            <a:r>
              <a:rPr lang="en-US" b="1" dirty="0"/>
              <a:t> </a:t>
            </a:r>
            <a:r>
              <a:rPr lang="en-US" b="1" dirty="0">
                <a:solidFill>
                  <a:srgbClr val="C00000"/>
                </a:solidFill>
              </a:rPr>
              <a:t>Messages</a:t>
            </a:r>
            <a:r>
              <a:rPr lang="en-US" dirty="0"/>
              <a:t>, you can send communications to other users on the forum by clicking the New message button. </a:t>
            </a:r>
          </a:p>
        </p:txBody>
      </p:sp>
      <p:sp>
        <p:nvSpPr>
          <p:cNvPr id="6" name="TextBox 5">
            <a:extLst>
              <a:ext uri="{FF2B5EF4-FFF2-40B4-BE49-F238E27FC236}">
                <a16:creationId xmlns:a16="http://schemas.microsoft.com/office/drawing/2014/main" id="{AA7428D0-71DD-E41E-F996-56848DD3B26A}"/>
              </a:ext>
            </a:extLst>
          </p:cNvPr>
          <p:cNvSpPr txBox="1"/>
          <p:nvPr/>
        </p:nvSpPr>
        <p:spPr>
          <a:xfrm>
            <a:off x="768850" y="4788517"/>
            <a:ext cx="2976081" cy="646331"/>
          </a:xfrm>
          <a:prstGeom prst="rect">
            <a:avLst/>
          </a:prstGeom>
          <a:noFill/>
        </p:spPr>
        <p:txBody>
          <a:bodyPr wrap="square">
            <a:spAutoFit/>
          </a:bodyPr>
          <a:lstStyle/>
          <a:p>
            <a:r>
              <a:rPr lang="en-US" dirty="0"/>
              <a:t>On </a:t>
            </a:r>
            <a:r>
              <a:rPr lang="en-US" b="1" dirty="0">
                <a:solidFill>
                  <a:srgbClr val="C00000"/>
                </a:solidFill>
              </a:rPr>
              <a:t>My Account</a:t>
            </a:r>
            <a:r>
              <a:rPr lang="en-US" dirty="0"/>
              <a:t>, you can edit your personal information.</a:t>
            </a:r>
          </a:p>
        </p:txBody>
      </p:sp>
      <p:sp>
        <p:nvSpPr>
          <p:cNvPr id="19" name="TextBox 18">
            <a:extLst>
              <a:ext uri="{FF2B5EF4-FFF2-40B4-BE49-F238E27FC236}">
                <a16:creationId xmlns:a16="http://schemas.microsoft.com/office/drawing/2014/main" id="{BC23DB52-1AE1-1F42-0921-BE0FF5B996D2}"/>
              </a:ext>
            </a:extLst>
          </p:cNvPr>
          <p:cNvSpPr txBox="1"/>
          <p:nvPr/>
        </p:nvSpPr>
        <p:spPr>
          <a:xfrm>
            <a:off x="8681664" y="5449385"/>
            <a:ext cx="2854662" cy="646331"/>
          </a:xfrm>
          <a:prstGeom prst="rect">
            <a:avLst/>
          </a:prstGeom>
          <a:noFill/>
        </p:spPr>
        <p:txBody>
          <a:bodyPr wrap="square">
            <a:spAutoFit/>
          </a:bodyPr>
          <a:lstStyle/>
          <a:p>
            <a:r>
              <a:rPr lang="en-US" dirty="0"/>
              <a:t>Click the </a:t>
            </a:r>
            <a:r>
              <a:rPr lang="en-US" b="1" dirty="0">
                <a:solidFill>
                  <a:srgbClr val="C00000"/>
                </a:solidFill>
              </a:rPr>
              <a:t>Logout</a:t>
            </a:r>
            <a:r>
              <a:rPr lang="en-US" dirty="0"/>
              <a:t> button to exit your profile.</a:t>
            </a:r>
          </a:p>
        </p:txBody>
      </p:sp>
    </p:spTree>
    <p:extLst>
      <p:ext uri="{BB962C8B-B14F-4D97-AF65-F5344CB8AC3E}">
        <p14:creationId xmlns:p14="http://schemas.microsoft.com/office/powerpoint/2010/main" val="256137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377798" y="268007"/>
            <a:ext cx="9987509" cy="769441"/>
          </a:xfrm>
          <a:prstGeom prst="rect">
            <a:avLst/>
          </a:prstGeom>
          <a:noFill/>
        </p:spPr>
        <p:txBody>
          <a:bodyPr wrap="square" rtlCol="0">
            <a:spAutoFit/>
          </a:bodyPr>
          <a:lstStyle/>
          <a:p>
            <a:pPr lvl="0"/>
            <a:r>
              <a:rPr lang="en-US" sz="4400" b="1" dirty="0"/>
              <a:t>How to Join Interest Groups and WIN ADA</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1377798" y="1102976"/>
            <a:ext cx="10136777" cy="5355312"/>
          </a:xfrm>
          <a:prstGeom prst="rect">
            <a:avLst/>
          </a:prstGeom>
          <a:noFill/>
        </p:spPr>
        <p:txBody>
          <a:bodyPr wrap="square" rtlCol="0">
            <a:spAutoFit/>
          </a:bodyPr>
          <a:lstStyle/>
          <a:p>
            <a:r>
              <a:rPr lang="en-US" b="1" dirty="0"/>
              <a:t>All members must join at least one Interest Group and/or WIN ADA (our Women’s Interprofessional Network) on the forum in order to engage on the site. To do this:</a:t>
            </a:r>
          </a:p>
          <a:p>
            <a:endParaRPr lang="en-US" dirty="0"/>
          </a:p>
          <a:p>
            <a:pPr marL="342900" indent="-342900">
              <a:buFont typeface="+mj-lt"/>
              <a:buAutoNum type="arabicPeriod"/>
            </a:pPr>
            <a:r>
              <a:rPr lang="en-US" dirty="0"/>
              <a:t>Click the </a:t>
            </a:r>
            <a:r>
              <a:rPr lang="en-US" b="1" dirty="0"/>
              <a:t>profile icon </a:t>
            </a:r>
            <a:r>
              <a:rPr lang="en-US" dirty="0"/>
              <a:t>at the top right corner of the site. Then, click </a:t>
            </a:r>
            <a:r>
              <a:rPr lang="en-US" b="1" dirty="0"/>
              <a:t>My Profile</a:t>
            </a:r>
            <a:r>
              <a:rPr lang="en-US" dirty="0"/>
              <a:t>. You will be directed to your profile page. </a:t>
            </a:r>
            <a:br>
              <a:rPr lang="en-US" dirty="0"/>
            </a:br>
            <a:endParaRPr lang="en-US" dirty="0"/>
          </a:p>
          <a:p>
            <a:pPr marL="342900" lvl="0" indent="-342900">
              <a:buFont typeface="+mj-lt"/>
              <a:buAutoNum type="arabicPeriod"/>
            </a:pPr>
            <a:r>
              <a:rPr lang="en-US" dirty="0"/>
              <a:t>On your profile page, click the </a:t>
            </a:r>
            <a:r>
              <a:rPr lang="en-US" b="1" dirty="0"/>
              <a:t>Edit my Profile </a:t>
            </a:r>
            <a:r>
              <a:rPr lang="en-US" dirty="0"/>
              <a:t>button </a:t>
            </a:r>
            <a:r>
              <a:rPr lang="en-US" i="1" dirty="0"/>
              <a:t>beneath your profile image</a:t>
            </a:r>
            <a:r>
              <a:rPr lang="en-US" dirty="0"/>
              <a:t>. You will be redirected to the Edit My Profile page. </a:t>
            </a:r>
          </a:p>
          <a:p>
            <a:pPr marL="342900" lvl="0" indent="-342900">
              <a:buFont typeface="+mj-lt"/>
              <a:buAutoNum type="arabicPeriod"/>
            </a:pPr>
            <a:endParaRPr lang="en-US" dirty="0"/>
          </a:p>
          <a:p>
            <a:pPr marL="342900" lvl="0" indent="-342900">
              <a:buFont typeface="+mj-lt"/>
              <a:buAutoNum type="arabicPeriod"/>
            </a:pPr>
            <a:r>
              <a:rPr lang="en-US" dirty="0"/>
              <a:t>Under the </a:t>
            </a:r>
            <a:r>
              <a:rPr lang="en-US" b="1" dirty="0"/>
              <a:t>Specialty </a:t>
            </a:r>
            <a:r>
              <a:rPr lang="en-US" dirty="0"/>
              <a:t>panel, find the </a:t>
            </a:r>
            <a:r>
              <a:rPr lang="en-US" b="1" dirty="0"/>
              <a:t>Interest Group </a:t>
            </a:r>
            <a:r>
              <a:rPr lang="en-US" dirty="0"/>
              <a:t>dropdown menu and select your preferred groups. Each person can select up to three interest groups to join, as well as choosing whether to join the WIN ADA group. Within 24 hours, you will officially receive access to the group(s) you select.</a:t>
            </a:r>
          </a:p>
          <a:p>
            <a:pPr marL="342900" lvl="0" indent="-342900">
              <a:buFont typeface="+mj-lt"/>
              <a:buAutoNum type="arabicPeriod"/>
            </a:pPr>
            <a:endParaRPr lang="en-US" dirty="0"/>
          </a:p>
          <a:p>
            <a:pPr marL="342900" lvl="0" indent="-342900">
              <a:buFont typeface="+mj-lt"/>
              <a:buAutoNum type="arabicPeriod"/>
            </a:pPr>
            <a:r>
              <a:rPr lang="en-US" dirty="0"/>
              <a:t>To view your group communities, click the </a:t>
            </a:r>
            <a:r>
              <a:rPr lang="en-US" b="1" dirty="0"/>
              <a:t>Discussion Forums </a:t>
            </a:r>
            <a:r>
              <a:rPr lang="en-US" dirty="0"/>
              <a:t>main menu bar tab. You will see your discussion groups listed under the </a:t>
            </a:r>
            <a:r>
              <a:rPr lang="en-US" b="1" dirty="0"/>
              <a:t>Groups I Am a Part Of </a:t>
            </a:r>
            <a:r>
              <a:rPr lang="en-US" dirty="0"/>
              <a:t>tab. </a:t>
            </a:r>
            <a:endParaRPr lang="en-US" b="1" dirty="0"/>
          </a:p>
          <a:p>
            <a:pPr marL="342900" lvl="0" indent="-342900">
              <a:buFont typeface="+mj-lt"/>
              <a:buAutoNum type="arabicPeriod"/>
            </a:pPr>
            <a:endParaRPr lang="en-US" dirty="0"/>
          </a:p>
          <a:p>
            <a:pPr marL="342900" lvl="0" indent="-342900">
              <a:buFont typeface="+mj-lt"/>
              <a:buAutoNum type="arabicPeriod"/>
            </a:pPr>
            <a:r>
              <a:rPr lang="en-US" dirty="0"/>
              <a:t>Click on the name of the group you wish to view. This will direct you to their community page. As noted in Step 3, it may take up to 24 hours for you to gain access to the groups. </a:t>
            </a:r>
          </a:p>
          <a:p>
            <a:pPr lvl="0"/>
            <a:endParaRPr lang="en-US" dirty="0"/>
          </a:p>
        </p:txBody>
      </p:sp>
      <p:sp>
        <p:nvSpPr>
          <p:cNvPr id="6" name="TextBox 5">
            <a:extLst>
              <a:ext uri="{FF2B5EF4-FFF2-40B4-BE49-F238E27FC236}">
                <a16:creationId xmlns:a16="http://schemas.microsoft.com/office/drawing/2014/main" id="{B8D56511-DD8C-460E-ACA3-697C47ABF7A1}"/>
              </a:ext>
            </a:extLst>
          </p:cNvPr>
          <p:cNvSpPr txBox="1"/>
          <p:nvPr/>
        </p:nvSpPr>
        <p:spPr>
          <a:xfrm>
            <a:off x="6017874" y="6227456"/>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   5</a:t>
            </a:r>
          </a:p>
        </p:txBody>
      </p:sp>
    </p:spTree>
    <p:extLst>
      <p:ext uri="{BB962C8B-B14F-4D97-AF65-F5344CB8AC3E}">
        <p14:creationId xmlns:p14="http://schemas.microsoft.com/office/powerpoint/2010/main" val="80011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37BB8-A04C-40CA-9A90-0130F080BDCE}"/>
              </a:ext>
            </a:extLst>
          </p:cNvPr>
          <p:cNvSpPr txBox="1"/>
          <p:nvPr/>
        </p:nvSpPr>
        <p:spPr>
          <a:xfrm>
            <a:off x="1102245" y="477971"/>
            <a:ext cx="9987509" cy="769441"/>
          </a:xfrm>
          <a:prstGeom prst="rect">
            <a:avLst/>
          </a:prstGeom>
          <a:noFill/>
        </p:spPr>
        <p:txBody>
          <a:bodyPr wrap="square" rtlCol="0">
            <a:spAutoFit/>
          </a:bodyPr>
          <a:lstStyle/>
          <a:p>
            <a:pPr lvl="0"/>
            <a:r>
              <a:rPr lang="en-US" sz="4400" b="1" dirty="0"/>
              <a:t>How to Join Interest Groups and WIN ADA</a:t>
            </a:r>
            <a:endParaRPr lang="en-US" sz="4400" dirty="0"/>
          </a:p>
        </p:txBody>
      </p:sp>
      <p:sp>
        <p:nvSpPr>
          <p:cNvPr id="23" name="TextBox 22">
            <a:extLst>
              <a:ext uri="{FF2B5EF4-FFF2-40B4-BE49-F238E27FC236}">
                <a16:creationId xmlns:a16="http://schemas.microsoft.com/office/drawing/2014/main" id="{557C93D0-052E-481A-BD29-20AC906E7FD8}"/>
              </a:ext>
            </a:extLst>
          </p:cNvPr>
          <p:cNvSpPr txBox="1"/>
          <p:nvPr/>
        </p:nvSpPr>
        <p:spPr>
          <a:xfrm>
            <a:off x="6351003" y="6243895"/>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a:t>
            </a:r>
            <a:r>
              <a:rPr lang="en-US" sz="2400" dirty="0">
                <a:solidFill>
                  <a:srgbClr val="C00000"/>
                </a:solidFill>
              </a:rPr>
              <a:t>           6</a:t>
            </a:r>
          </a:p>
        </p:txBody>
      </p:sp>
      <p:pic>
        <p:nvPicPr>
          <p:cNvPr id="9" name="Picture 8" descr="A screenshot of a social media profile&#10;&#10;Description automatically generated with low confidence">
            <a:extLst>
              <a:ext uri="{FF2B5EF4-FFF2-40B4-BE49-F238E27FC236}">
                <a16:creationId xmlns:a16="http://schemas.microsoft.com/office/drawing/2014/main" id="{464CE58A-BC7A-458A-87EC-64D2E7EF4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585" y="4309100"/>
            <a:ext cx="2687239" cy="1732104"/>
          </a:xfrm>
          <a:prstGeom prst="rect">
            <a:avLst/>
          </a:prstGeom>
          <a:ln>
            <a:noFill/>
          </a:ln>
          <a:effectLst>
            <a:outerShdw blurRad="292100" dist="139700" dir="2700000" algn="tl" rotWithShape="0">
              <a:srgbClr val="333333">
                <a:alpha val="65000"/>
              </a:srgbClr>
            </a:outerShdw>
          </a:effectLst>
        </p:spPr>
      </p:pic>
      <p:pic>
        <p:nvPicPr>
          <p:cNvPr id="6" name="Picture 5" descr="A screenshot of a computer&#10;&#10;Description automatically generated with medium confidence">
            <a:extLst>
              <a:ext uri="{FF2B5EF4-FFF2-40B4-BE49-F238E27FC236}">
                <a16:creationId xmlns:a16="http://schemas.microsoft.com/office/drawing/2014/main" id="{4BEBE412-C472-B57A-F92A-AE72CF1A7584}"/>
              </a:ext>
            </a:extLst>
          </p:cNvPr>
          <p:cNvPicPr>
            <a:picLocks noChangeAspect="1"/>
          </p:cNvPicPr>
          <p:nvPr/>
        </p:nvPicPr>
        <p:blipFill rotWithShape="1">
          <a:blip r:embed="rId4">
            <a:extLst>
              <a:ext uri="{28A0092B-C50C-407E-A947-70E740481C1C}">
                <a14:useLocalDpi xmlns:a14="http://schemas.microsoft.com/office/drawing/2010/main" val="0"/>
              </a:ext>
            </a:extLst>
          </a:blip>
          <a:srcRect t="8269"/>
          <a:stretch/>
        </p:blipFill>
        <p:spPr>
          <a:xfrm>
            <a:off x="311108" y="2269352"/>
            <a:ext cx="1969113" cy="2351090"/>
          </a:xfrm>
          <a:prstGeom prst="rect">
            <a:avLst/>
          </a:prstGeom>
          <a:ln>
            <a:noFill/>
          </a:ln>
          <a:effectLst>
            <a:outerShdw blurRad="292100" dist="139700" dir="2700000" algn="tl" rotWithShape="0">
              <a:srgbClr val="333333">
                <a:alpha val="65000"/>
              </a:srgbClr>
            </a:outerShdw>
          </a:effectLst>
        </p:spPr>
      </p:pic>
      <p:pic>
        <p:nvPicPr>
          <p:cNvPr id="11" name="Picture 10" descr="A screenshot of a medical survey&#10;&#10;Description automatically generated with medium confidence">
            <a:extLst>
              <a:ext uri="{FF2B5EF4-FFF2-40B4-BE49-F238E27FC236}">
                <a16:creationId xmlns:a16="http://schemas.microsoft.com/office/drawing/2014/main" id="{33F3234F-0E9B-A84D-6585-CB481632DC69}"/>
              </a:ext>
            </a:extLst>
          </p:cNvPr>
          <p:cNvPicPr>
            <a:picLocks noChangeAspect="1"/>
          </p:cNvPicPr>
          <p:nvPr/>
        </p:nvPicPr>
        <p:blipFill rotWithShape="1">
          <a:blip r:embed="rId5">
            <a:extLst>
              <a:ext uri="{28A0092B-C50C-407E-A947-70E740481C1C}">
                <a14:useLocalDpi xmlns:a14="http://schemas.microsoft.com/office/drawing/2010/main" val="0"/>
              </a:ext>
            </a:extLst>
          </a:blip>
          <a:srcRect l="2572" t="3906" b="6514"/>
          <a:stretch/>
        </p:blipFill>
        <p:spPr>
          <a:xfrm>
            <a:off x="4667941" y="1792746"/>
            <a:ext cx="4108371" cy="2516353"/>
          </a:xfrm>
          <a:prstGeom prst="rect">
            <a:avLst/>
          </a:prstGeom>
          <a:ln>
            <a:noFill/>
          </a:ln>
          <a:effectLst>
            <a:outerShdw blurRad="292100" dist="139700" dir="2700000" algn="tl" rotWithShape="0">
              <a:srgbClr val="333333">
                <a:alpha val="65000"/>
              </a:srgbClr>
            </a:outerShdw>
          </a:effectLst>
        </p:spPr>
      </p:pic>
      <p:pic>
        <p:nvPicPr>
          <p:cNvPr id="16" name="Picture 15" descr="A screenshot of a computer&#10;&#10;Description automatically generated with low confidence">
            <a:extLst>
              <a:ext uri="{FF2B5EF4-FFF2-40B4-BE49-F238E27FC236}">
                <a16:creationId xmlns:a16="http://schemas.microsoft.com/office/drawing/2014/main" id="{CD8BCFE3-9CA3-1356-57A1-A6DA2FA0779D}"/>
              </a:ext>
            </a:extLst>
          </p:cNvPr>
          <p:cNvPicPr>
            <a:picLocks noChangeAspect="1"/>
          </p:cNvPicPr>
          <p:nvPr/>
        </p:nvPicPr>
        <p:blipFill rotWithShape="1">
          <a:blip r:embed="rId6">
            <a:extLst>
              <a:ext uri="{28A0092B-C50C-407E-A947-70E740481C1C}">
                <a14:useLocalDpi xmlns:a14="http://schemas.microsoft.com/office/drawing/2010/main" val="0"/>
              </a:ext>
            </a:extLst>
          </a:blip>
          <a:srcRect t="20818" r="13223" b="9104"/>
          <a:stretch/>
        </p:blipFill>
        <p:spPr>
          <a:xfrm>
            <a:off x="8969340" y="4799040"/>
            <a:ext cx="2989780" cy="1242163"/>
          </a:xfrm>
          <a:prstGeom prst="rect">
            <a:avLst/>
          </a:prstGeom>
          <a:ln>
            <a:noFill/>
          </a:ln>
          <a:effectLst>
            <a:outerShdw blurRad="292100" dist="139700" dir="2700000" algn="tl" rotWithShape="0">
              <a:srgbClr val="333333">
                <a:alpha val="65000"/>
              </a:srgbClr>
            </a:outerShdw>
          </a:effectLst>
        </p:spPr>
      </p:pic>
      <p:sp>
        <p:nvSpPr>
          <p:cNvPr id="24" name="Oval 23">
            <a:extLst>
              <a:ext uri="{FF2B5EF4-FFF2-40B4-BE49-F238E27FC236}">
                <a16:creationId xmlns:a16="http://schemas.microsoft.com/office/drawing/2014/main" id="{E5FA172E-AB8B-7069-173F-4C750FD5D6AD}"/>
              </a:ext>
            </a:extLst>
          </p:cNvPr>
          <p:cNvSpPr/>
          <p:nvPr/>
        </p:nvSpPr>
        <p:spPr>
          <a:xfrm>
            <a:off x="834647" y="3463499"/>
            <a:ext cx="1212350" cy="4937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4397CCEC-10C8-0649-CC14-0AD123FC9FCB}"/>
              </a:ext>
            </a:extLst>
          </p:cNvPr>
          <p:cNvSpPr/>
          <p:nvPr/>
        </p:nvSpPr>
        <p:spPr>
          <a:xfrm rot="4320122">
            <a:off x="1150840" y="4699588"/>
            <a:ext cx="1721378" cy="23517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7ADA394-FBA9-B8AB-D4F9-5BC0C799FB50}"/>
              </a:ext>
            </a:extLst>
          </p:cNvPr>
          <p:cNvSpPr txBox="1"/>
          <p:nvPr/>
        </p:nvSpPr>
        <p:spPr>
          <a:xfrm>
            <a:off x="2480255" y="5764205"/>
            <a:ext cx="2352952" cy="276999"/>
          </a:xfrm>
          <a:prstGeom prst="rect">
            <a:avLst/>
          </a:prstGeom>
          <a:noFill/>
        </p:spPr>
        <p:txBody>
          <a:bodyPr wrap="square" rtlCol="0">
            <a:spAutoFit/>
          </a:bodyPr>
          <a:lstStyle/>
          <a:p>
            <a:r>
              <a:rPr lang="en-US" sz="1200" dirty="0">
                <a:solidFill>
                  <a:schemeClr val="bg1"/>
                </a:solidFill>
              </a:rPr>
              <a:t>Edit My Profile</a:t>
            </a:r>
          </a:p>
        </p:txBody>
      </p:sp>
      <p:sp>
        <p:nvSpPr>
          <p:cNvPr id="27" name="TextBox 26">
            <a:extLst>
              <a:ext uri="{FF2B5EF4-FFF2-40B4-BE49-F238E27FC236}">
                <a16:creationId xmlns:a16="http://schemas.microsoft.com/office/drawing/2014/main" id="{53A808BB-9C50-A31D-0469-151CCAC03F06}"/>
              </a:ext>
            </a:extLst>
          </p:cNvPr>
          <p:cNvSpPr txBox="1"/>
          <p:nvPr/>
        </p:nvSpPr>
        <p:spPr>
          <a:xfrm>
            <a:off x="2389299" y="2204396"/>
            <a:ext cx="1969113" cy="2123658"/>
          </a:xfrm>
          <a:prstGeom prst="rect">
            <a:avLst/>
          </a:prstGeom>
          <a:noFill/>
        </p:spPr>
        <p:txBody>
          <a:bodyPr wrap="square" rtlCol="0">
            <a:spAutoFit/>
          </a:bodyPr>
          <a:lstStyle/>
          <a:p>
            <a:pPr marL="342900" indent="-342900">
              <a:buFont typeface="+mj-lt"/>
              <a:buAutoNum type="arabicPeriod"/>
            </a:pPr>
            <a:r>
              <a:rPr lang="en-US" sz="1900" dirty="0"/>
              <a:t>Click </a:t>
            </a:r>
            <a:r>
              <a:rPr lang="en-US" sz="1900" b="1" dirty="0">
                <a:solidFill>
                  <a:srgbClr val="C00000"/>
                </a:solidFill>
              </a:rPr>
              <a:t>My Profile</a:t>
            </a:r>
            <a:r>
              <a:rPr lang="en-US" sz="1900" dirty="0"/>
              <a:t>. On your profile page, click the </a:t>
            </a:r>
            <a:r>
              <a:rPr lang="en-US" sz="1900" b="1" dirty="0">
                <a:solidFill>
                  <a:srgbClr val="C00000"/>
                </a:solidFill>
              </a:rPr>
              <a:t>Edit My Profile</a:t>
            </a:r>
            <a:r>
              <a:rPr lang="en-US" sz="1900" b="1" dirty="0"/>
              <a:t> </a:t>
            </a:r>
            <a:r>
              <a:rPr lang="en-US" sz="1900" dirty="0"/>
              <a:t>button.</a:t>
            </a:r>
          </a:p>
          <a:p>
            <a:r>
              <a:rPr lang="en-US" dirty="0"/>
              <a:t> </a:t>
            </a:r>
          </a:p>
        </p:txBody>
      </p:sp>
      <p:sp>
        <p:nvSpPr>
          <p:cNvPr id="28" name="TextBox 27">
            <a:extLst>
              <a:ext uri="{FF2B5EF4-FFF2-40B4-BE49-F238E27FC236}">
                <a16:creationId xmlns:a16="http://schemas.microsoft.com/office/drawing/2014/main" id="{AFB06534-0EC5-E149-0F65-1CE9D829F298}"/>
              </a:ext>
            </a:extLst>
          </p:cNvPr>
          <p:cNvSpPr txBox="1"/>
          <p:nvPr/>
        </p:nvSpPr>
        <p:spPr>
          <a:xfrm>
            <a:off x="4700744" y="4620442"/>
            <a:ext cx="4108371" cy="1831271"/>
          </a:xfrm>
          <a:prstGeom prst="rect">
            <a:avLst/>
          </a:prstGeom>
          <a:noFill/>
        </p:spPr>
        <p:txBody>
          <a:bodyPr wrap="square" rtlCol="0">
            <a:spAutoFit/>
          </a:bodyPr>
          <a:lstStyle/>
          <a:p>
            <a:r>
              <a:rPr lang="en-US" sz="1900" dirty="0"/>
              <a:t>2. Under the </a:t>
            </a:r>
            <a:r>
              <a:rPr lang="en-US" sz="1900" b="1" dirty="0">
                <a:solidFill>
                  <a:srgbClr val="C00000"/>
                </a:solidFill>
              </a:rPr>
              <a:t>Specialty</a:t>
            </a:r>
            <a:r>
              <a:rPr lang="en-US" sz="1900" b="1" dirty="0"/>
              <a:t> </a:t>
            </a:r>
            <a:r>
              <a:rPr lang="en-US" sz="1900" dirty="0"/>
              <a:t>panel, find the </a:t>
            </a:r>
            <a:r>
              <a:rPr lang="en-US" sz="1900" b="1" dirty="0">
                <a:solidFill>
                  <a:srgbClr val="C00000"/>
                </a:solidFill>
              </a:rPr>
              <a:t>Interest Group </a:t>
            </a:r>
            <a:r>
              <a:rPr lang="en-US" sz="1900" dirty="0"/>
              <a:t>dropdown menu and select your preferred groups. Within 24 hours, you will officially receive access to the group(s) you select.</a:t>
            </a:r>
          </a:p>
          <a:p>
            <a:r>
              <a:rPr lang="en-US" dirty="0"/>
              <a:t> </a:t>
            </a:r>
          </a:p>
        </p:txBody>
      </p:sp>
      <p:sp>
        <p:nvSpPr>
          <p:cNvPr id="30" name="TextBox 29">
            <a:extLst>
              <a:ext uri="{FF2B5EF4-FFF2-40B4-BE49-F238E27FC236}">
                <a16:creationId xmlns:a16="http://schemas.microsoft.com/office/drawing/2014/main" id="{6EFEFE24-BFFE-9E8E-70E3-38EC0DCB4F1A}"/>
              </a:ext>
            </a:extLst>
          </p:cNvPr>
          <p:cNvSpPr txBox="1"/>
          <p:nvPr/>
        </p:nvSpPr>
        <p:spPr>
          <a:xfrm>
            <a:off x="9168035" y="2204396"/>
            <a:ext cx="2790225" cy="2416046"/>
          </a:xfrm>
          <a:prstGeom prst="rect">
            <a:avLst/>
          </a:prstGeom>
          <a:noFill/>
        </p:spPr>
        <p:txBody>
          <a:bodyPr wrap="square" rtlCol="0">
            <a:spAutoFit/>
          </a:bodyPr>
          <a:lstStyle/>
          <a:p>
            <a:r>
              <a:rPr lang="en-US" sz="1900" dirty="0"/>
              <a:t>3. To view your groups, click the </a:t>
            </a:r>
            <a:r>
              <a:rPr lang="en-US" sz="1900" b="1" dirty="0">
                <a:solidFill>
                  <a:srgbClr val="C00000"/>
                </a:solidFill>
              </a:rPr>
              <a:t>Discussion Forums </a:t>
            </a:r>
            <a:r>
              <a:rPr lang="en-US" sz="1900" dirty="0"/>
              <a:t>main menu bar tab. You will see your discussion groups listed under </a:t>
            </a:r>
            <a:r>
              <a:rPr lang="en-US" sz="1900" b="1" dirty="0">
                <a:solidFill>
                  <a:srgbClr val="C00000"/>
                </a:solidFill>
              </a:rPr>
              <a:t>Groups I Am a Part Of.</a:t>
            </a:r>
          </a:p>
          <a:p>
            <a:endParaRPr lang="en-US" dirty="0"/>
          </a:p>
        </p:txBody>
      </p:sp>
      <p:sp>
        <p:nvSpPr>
          <p:cNvPr id="31" name="Oval 30">
            <a:extLst>
              <a:ext uri="{FF2B5EF4-FFF2-40B4-BE49-F238E27FC236}">
                <a16:creationId xmlns:a16="http://schemas.microsoft.com/office/drawing/2014/main" id="{7058AB62-A015-ACC9-321E-A39091C5A02B}"/>
              </a:ext>
            </a:extLst>
          </p:cNvPr>
          <p:cNvSpPr/>
          <p:nvPr/>
        </p:nvSpPr>
        <p:spPr>
          <a:xfrm>
            <a:off x="4541178" y="1684962"/>
            <a:ext cx="873303" cy="4006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6BD82369-053B-8562-84B4-99E0A9F4EC63}"/>
              </a:ext>
            </a:extLst>
          </p:cNvPr>
          <p:cNvSpPr/>
          <p:nvPr/>
        </p:nvSpPr>
        <p:spPr>
          <a:xfrm rot="5400000">
            <a:off x="9638533" y="4358380"/>
            <a:ext cx="778090" cy="22603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99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67816" t="4109" b="2739"/>
          <a:stretch>
            <a:fillRect/>
          </a:stretch>
        </p:blipFill>
        <p:spPr>
          <a:xfrm>
            <a:off x="-254000" y="1608667"/>
            <a:ext cx="1456267" cy="575733"/>
          </a:xfrm>
          <a:prstGeom prst="rect">
            <a:avLst/>
          </a:prstGeom>
        </p:spPr>
      </p:pic>
      <p:sp>
        <p:nvSpPr>
          <p:cNvPr id="3" name="TextBox 2">
            <a:extLst>
              <a:ext uri="{FF2B5EF4-FFF2-40B4-BE49-F238E27FC236}">
                <a16:creationId xmlns:a16="http://schemas.microsoft.com/office/drawing/2014/main" id="{40A37BB8-A04C-40CA-9A90-0130F080BDCE}"/>
              </a:ext>
            </a:extLst>
          </p:cNvPr>
          <p:cNvSpPr txBox="1"/>
          <p:nvPr/>
        </p:nvSpPr>
        <p:spPr>
          <a:xfrm>
            <a:off x="1202267" y="309003"/>
            <a:ext cx="9026434" cy="769441"/>
          </a:xfrm>
          <a:prstGeom prst="rect">
            <a:avLst/>
          </a:prstGeom>
          <a:noFill/>
        </p:spPr>
        <p:txBody>
          <a:bodyPr wrap="square" rtlCol="0">
            <a:spAutoFit/>
          </a:bodyPr>
          <a:lstStyle/>
          <a:p>
            <a:pPr lvl="0"/>
            <a:r>
              <a:rPr lang="en-US" sz="4400" b="1" dirty="0"/>
              <a:t>How to Edit Your Profile</a:t>
            </a:r>
            <a:endParaRPr lang="en-US" sz="4400" dirty="0"/>
          </a:p>
        </p:txBody>
      </p:sp>
      <p:sp>
        <p:nvSpPr>
          <p:cNvPr id="2" name="TextBox 1">
            <a:extLst>
              <a:ext uri="{FF2B5EF4-FFF2-40B4-BE49-F238E27FC236}">
                <a16:creationId xmlns:a16="http://schemas.microsoft.com/office/drawing/2014/main" id="{0A09E9D2-F9E4-42CB-BD5B-71518FDE0CED}"/>
              </a:ext>
            </a:extLst>
          </p:cNvPr>
          <p:cNvSpPr txBox="1"/>
          <p:nvPr/>
        </p:nvSpPr>
        <p:spPr>
          <a:xfrm>
            <a:off x="1202267" y="1078444"/>
            <a:ext cx="10330058" cy="5555367"/>
          </a:xfrm>
          <a:prstGeom prst="rect">
            <a:avLst/>
          </a:prstGeom>
          <a:noFill/>
        </p:spPr>
        <p:txBody>
          <a:bodyPr wrap="square" rtlCol="0">
            <a:spAutoFit/>
          </a:bodyPr>
          <a:lstStyle/>
          <a:p>
            <a:pPr lvl="0"/>
            <a:endParaRPr lang="en-US" dirty="0"/>
          </a:p>
          <a:p>
            <a:pPr marL="342900" lvl="0" indent="-342900">
              <a:buFont typeface="+mj-lt"/>
              <a:buAutoNum type="arabicPeriod"/>
            </a:pPr>
            <a:r>
              <a:rPr lang="en-US" sz="1900" dirty="0"/>
              <a:t>Click the </a:t>
            </a:r>
            <a:r>
              <a:rPr lang="en-US" sz="1900" b="1" dirty="0"/>
              <a:t>My Account </a:t>
            </a:r>
            <a:r>
              <a:rPr lang="en-US" sz="1900" dirty="0"/>
              <a:t>tab</a:t>
            </a:r>
            <a:r>
              <a:rPr lang="en-US" sz="1900" b="1" dirty="0"/>
              <a:t> </a:t>
            </a:r>
            <a:r>
              <a:rPr lang="en-US" sz="1900" dirty="0"/>
              <a:t>on the main toolbar from the homepage. You can also edit your personal information by clicking on the Profile menu in the top right corner of the page, navigating to My Account and selecting the </a:t>
            </a:r>
            <a:r>
              <a:rPr lang="en-US" sz="1900" b="1" dirty="0"/>
              <a:t>Edit My Profile </a:t>
            </a:r>
            <a:r>
              <a:rPr lang="en-US" sz="1900" dirty="0"/>
              <a:t>button.</a:t>
            </a:r>
            <a:br>
              <a:rPr lang="en-US" sz="1900" dirty="0"/>
            </a:br>
            <a:endParaRPr lang="en-US" sz="1900" dirty="0"/>
          </a:p>
          <a:p>
            <a:pPr marL="342900" lvl="0" indent="-342900">
              <a:buFont typeface="+mj-lt"/>
              <a:buAutoNum type="arabicPeriod"/>
            </a:pPr>
            <a:r>
              <a:rPr lang="en-US" sz="1900" dirty="0"/>
              <a:t>Ensure your name and credentials are listed correctly. The information on your profile is the same as what is on your membership account. If this needs to be updated, please click the edit icon next to your name, and also update your information on your account at (</a:t>
            </a:r>
            <a:r>
              <a:rPr lang="en-US" sz="1900" dirty="0">
                <a:hlinkClick r:id="rId4"/>
              </a:rPr>
              <a:t>http://professional.diabetes.org/profile</a:t>
            </a:r>
            <a:r>
              <a:rPr lang="en-US" sz="1900" dirty="0"/>
              <a:t>). </a:t>
            </a:r>
            <a:br>
              <a:rPr lang="en-US" sz="1900" dirty="0"/>
            </a:br>
            <a:endParaRPr lang="en-US" sz="1900" dirty="0"/>
          </a:p>
          <a:p>
            <a:pPr marL="342900" lvl="0" indent="-342900">
              <a:buFont typeface="+mj-lt"/>
              <a:buAutoNum type="arabicPeriod"/>
            </a:pPr>
            <a:r>
              <a:rPr lang="en-US" sz="1900" dirty="0"/>
              <a:t>Complete the remaining profile sections, e.g., Title and Degree, Specialty, phone number and address. </a:t>
            </a:r>
          </a:p>
          <a:p>
            <a:pPr marL="342900" lvl="0" indent="-342900">
              <a:buFont typeface="+mj-lt"/>
              <a:buAutoNum type="arabicPeriod"/>
            </a:pPr>
            <a:endParaRPr lang="en-US" sz="1900" dirty="0"/>
          </a:p>
          <a:p>
            <a:pPr marL="342900" lvl="0" indent="-342900">
              <a:buFont typeface="+mj-lt"/>
              <a:buAutoNum type="arabicPeriod"/>
            </a:pPr>
            <a:r>
              <a:rPr lang="en-US" sz="1900" dirty="0"/>
              <a:t>You can add a </a:t>
            </a:r>
            <a:r>
              <a:rPr lang="en-US" sz="1900" b="1" dirty="0"/>
              <a:t>profile image </a:t>
            </a:r>
            <a:r>
              <a:rPr lang="en-US" sz="1900" dirty="0"/>
              <a:t>by opening the menu in the top right corner of the forum homepage, navigating to My Account and selecting a picture. </a:t>
            </a:r>
            <a:br>
              <a:rPr lang="en-US" sz="1800" dirty="0"/>
            </a:br>
            <a:br>
              <a:rPr lang="en-US" dirty="0"/>
            </a:br>
            <a:endParaRPr lang="en-US" dirty="0"/>
          </a:p>
          <a:p>
            <a:pPr lvl="0"/>
            <a:br>
              <a:rPr lang="en-US" dirty="0"/>
            </a:br>
            <a:endParaRPr lang="en-US" dirty="0"/>
          </a:p>
        </p:txBody>
      </p:sp>
      <p:sp>
        <p:nvSpPr>
          <p:cNvPr id="6" name="TextBox 5">
            <a:extLst>
              <a:ext uri="{FF2B5EF4-FFF2-40B4-BE49-F238E27FC236}">
                <a16:creationId xmlns:a16="http://schemas.microsoft.com/office/drawing/2014/main" id="{65BD084B-FC2F-448E-A1B7-67FFD3EC24BE}"/>
              </a:ext>
            </a:extLst>
          </p:cNvPr>
          <p:cNvSpPr txBox="1"/>
          <p:nvPr/>
        </p:nvSpPr>
        <p:spPr>
          <a:xfrm>
            <a:off x="6298700" y="6244711"/>
            <a:ext cx="9382065" cy="461665"/>
          </a:xfrm>
          <a:prstGeom prst="rect">
            <a:avLst/>
          </a:prstGeom>
          <a:noFill/>
        </p:spPr>
        <p:txBody>
          <a:bodyPr wrap="square" rtlCol="0">
            <a:spAutoFit/>
          </a:bodyPr>
          <a:lstStyle/>
          <a:p>
            <a:r>
              <a:rPr lang="en-US" sz="2400" b="1" dirty="0" err="1">
                <a:solidFill>
                  <a:srgbClr val="C00000"/>
                </a:solidFill>
              </a:rPr>
              <a:t>DiabetesPro</a:t>
            </a:r>
            <a:r>
              <a:rPr lang="en-US" sz="2400" b="1" dirty="0">
                <a:solidFill>
                  <a:srgbClr val="C00000"/>
                </a:solidFill>
              </a:rPr>
              <a:t> Forum User Guide	    7</a:t>
            </a:r>
            <a:endParaRPr lang="en-US" sz="2400" dirty="0">
              <a:solidFill>
                <a:srgbClr val="C00000"/>
              </a:solidFill>
            </a:endParaRPr>
          </a:p>
        </p:txBody>
      </p:sp>
    </p:spTree>
    <p:extLst>
      <p:ext uri="{BB962C8B-B14F-4D97-AF65-F5344CB8AC3E}">
        <p14:creationId xmlns:p14="http://schemas.microsoft.com/office/powerpoint/2010/main" val="2525753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2026</Words>
  <Application>Microsoft Office PowerPoint</Application>
  <PresentationFormat>Widescreen</PresentationFormat>
  <Paragraphs>163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Maizel</dc:creator>
  <cp:lastModifiedBy>Nikki Sossong</cp:lastModifiedBy>
  <cp:revision>110</cp:revision>
  <dcterms:created xsi:type="dcterms:W3CDTF">2018-12-03T16:04:02Z</dcterms:created>
  <dcterms:modified xsi:type="dcterms:W3CDTF">2023-06-01T19:40:55Z</dcterms:modified>
</cp:coreProperties>
</file>